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ef19af2de091470e" Type="http://schemas.microsoft.com/office/2006/relationships/txt" Target="udata/data.dat"/><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0"/>
  </p:notesMasterIdLst>
  <p:sldIdLst>
    <p:sldId id="256" r:id="rId2"/>
    <p:sldId id="257" r:id="rId3"/>
    <p:sldId id="282" r:id="rId4"/>
    <p:sldId id="320" r:id="rId5"/>
    <p:sldId id="321" r:id="rId6"/>
    <p:sldId id="322" r:id="rId7"/>
    <p:sldId id="323" r:id="rId8"/>
    <p:sldId id="327" r:id="rId9"/>
    <p:sldId id="330" r:id="rId10"/>
    <p:sldId id="329" r:id="rId11"/>
    <p:sldId id="331" r:id="rId12"/>
    <p:sldId id="334" r:id="rId13"/>
    <p:sldId id="332" r:id="rId14"/>
    <p:sldId id="337" r:id="rId15"/>
    <p:sldId id="324" r:id="rId16"/>
    <p:sldId id="508" r:id="rId17"/>
    <p:sldId id="509" r:id="rId18"/>
    <p:sldId id="510" r:id="rId19"/>
    <p:sldId id="406" r:id="rId20"/>
    <p:sldId id="407" r:id="rId21"/>
    <p:sldId id="408" r:id="rId22"/>
    <p:sldId id="409" r:id="rId23"/>
    <p:sldId id="328" r:id="rId24"/>
    <p:sldId id="339" r:id="rId25"/>
    <p:sldId id="405" r:id="rId26"/>
    <p:sldId id="325" r:id="rId27"/>
    <p:sldId id="340" r:id="rId28"/>
    <p:sldId id="341" r:id="rId29"/>
    <p:sldId id="342" r:id="rId30"/>
    <p:sldId id="343" r:id="rId31"/>
    <p:sldId id="344" r:id="rId32"/>
    <p:sldId id="345" r:id="rId33"/>
    <p:sldId id="346" r:id="rId34"/>
    <p:sldId id="347" r:id="rId35"/>
    <p:sldId id="348" r:id="rId36"/>
    <p:sldId id="350" r:id="rId37"/>
    <p:sldId id="349" r:id="rId38"/>
    <p:sldId id="351" r:id="rId39"/>
    <p:sldId id="352" r:id="rId40"/>
    <p:sldId id="477" r:id="rId41"/>
    <p:sldId id="476" r:id="rId42"/>
    <p:sldId id="356" r:id="rId43"/>
    <p:sldId id="357" r:id="rId44"/>
    <p:sldId id="358" r:id="rId45"/>
    <p:sldId id="506" r:id="rId46"/>
    <p:sldId id="505" r:id="rId47"/>
    <p:sldId id="507" r:id="rId48"/>
    <p:sldId id="359" r:id="rId49"/>
    <p:sldId id="361" r:id="rId50"/>
    <p:sldId id="513" r:id="rId51"/>
    <p:sldId id="363" r:id="rId52"/>
    <p:sldId id="365" r:id="rId53"/>
    <p:sldId id="514" r:id="rId54"/>
    <p:sldId id="364" r:id="rId55"/>
    <p:sldId id="515" r:id="rId56"/>
    <p:sldId id="504" r:id="rId57"/>
    <p:sldId id="355" r:id="rId58"/>
    <p:sldId id="366" r:id="rId59"/>
    <p:sldId id="353" r:id="rId60"/>
    <p:sldId id="368" r:id="rId61"/>
    <p:sldId id="373" r:id="rId62"/>
    <p:sldId id="374" r:id="rId63"/>
    <p:sldId id="367" r:id="rId64"/>
    <p:sldId id="354" r:id="rId65"/>
    <p:sldId id="369" r:id="rId66"/>
    <p:sldId id="370" r:id="rId67"/>
    <p:sldId id="393" r:id="rId68"/>
    <p:sldId id="371" r:id="rId69"/>
    <p:sldId id="377" r:id="rId70"/>
    <p:sldId id="378" r:id="rId71"/>
    <p:sldId id="379" r:id="rId72"/>
    <p:sldId id="380" r:id="rId73"/>
    <p:sldId id="381" r:id="rId74"/>
    <p:sldId id="382" r:id="rId75"/>
    <p:sldId id="385" r:id="rId76"/>
    <p:sldId id="383" r:id="rId77"/>
    <p:sldId id="384" r:id="rId78"/>
    <p:sldId id="386" r:id="rId79"/>
    <p:sldId id="388" r:id="rId80"/>
    <p:sldId id="387" r:id="rId81"/>
    <p:sldId id="389" r:id="rId82"/>
    <p:sldId id="485" r:id="rId83"/>
    <p:sldId id="390" r:id="rId84"/>
    <p:sldId id="392" r:id="rId85"/>
    <p:sldId id="391" r:id="rId86"/>
    <p:sldId id="260" r:id="rId87"/>
    <p:sldId id="394" r:id="rId88"/>
    <p:sldId id="396" r:id="rId89"/>
    <p:sldId id="397" r:id="rId90"/>
    <p:sldId id="398" r:id="rId91"/>
    <p:sldId id="395" r:id="rId92"/>
    <p:sldId id="399" r:id="rId93"/>
    <p:sldId id="519" r:id="rId94"/>
    <p:sldId id="400" r:id="rId95"/>
    <p:sldId id="516" r:id="rId96"/>
    <p:sldId id="401" r:id="rId97"/>
    <p:sldId id="402" r:id="rId98"/>
    <p:sldId id="410" r:id="rId99"/>
    <p:sldId id="521" r:id="rId100"/>
    <p:sldId id="517" r:id="rId101"/>
    <p:sldId id="411" r:id="rId102"/>
    <p:sldId id="412" r:id="rId103"/>
    <p:sldId id="416" r:id="rId104"/>
    <p:sldId id="423" r:id="rId105"/>
    <p:sldId id="414" r:id="rId106"/>
    <p:sldId id="417" r:id="rId107"/>
    <p:sldId id="418" r:id="rId108"/>
    <p:sldId id="413" r:id="rId109"/>
    <p:sldId id="419" r:id="rId110"/>
    <p:sldId id="420" r:id="rId111"/>
    <p:sldId id="421" r:id="rId112"/>
    <p:sldId id="422" r:id="rId113"/>
    <p:sldId id="424" r:id="rId114"/>
    <p:sldId id="470" r:id="rId115"/>
    <p:sldId id="471" r:id="rId116"/>
    <p:sldId id="425" r:id="rId117"/>
    <p:sldId id="430" r:id="rId118"/>
    <p:sldId id="426" r:id="rId119"/>
    <p:sldId id="442" r:id="rId120"/>
    <p:sldId id="435" r:id="rId121"/>
    <p:sldId id="429" r:id="rId122"/>
    <p:sldId id="431" r:id="rId123"/>
    <p:sldId id="434" r:id="rId124"/>
    <p:sldId id="433" r:id="rId125"/>
    <p:sldId id="432" r:id="rId126"/>
    <p:sldId id="437" r:id="rId127"/>
    <p:sldId id="436" r:id="rId128"/>
    <p:sldId id="438" r:id="rId129"/>
    <p:sldId id="439" r:id="rId130"/>
    <p:sldId id="441" r:id="rId131"/>
    <p:sldId id="428" r:id="rId132"/>
    <p:sldId id="427" r:id="rId133"/>
    <p:sldId id="443" r:id="rId134"/>
    <p:sldId id="444" r:id="rId135"/>
    <p:sldId id="445" r:id="rId136"/>
    <p:sldId id="447" r:id="rId137"/>
    <p:sldId id="448" r:id="rId138"/>
    <p:sldId id="449" r:id="rId139"/>
    <p:sldId id="450" r:id="rId140"/>
    <p:sldId id="451" r:id="rId141"/>
    <p:sldId id="452" r:id="rId142"/>
    <p:sldId id="453" r:id="rId143"/>
    <p:sldId id="454" r:id="rId144"/>
    <p:sldId id="456" r:id="rId145"/>
    <p:sldId id="455" r:id="rId146"/>
    <p:sldId id="457" r:id="rId147"/>
    <p:sldId id="466" r:id="rId148"/>
    <p:sldId id="460" r:id="rId149"/>
    <p:sldId id="459" r:id="rId150"/>
    <p:sldId id="463" r:id="rId151"/>
    <p:sldId id="464" r:id="rId152"/>
    <p:sldId id="462" r:id="rId153"/>
    <p:sldId id="465" r:id="rId154"/>
    <p:sldId id="468" r:id="rId155"/>
    <p:sldId id="467" r:id="rId156"/>
    <p:sldId id="474" r:id="rId157"/>
    <p:sldId id="482" r:id="rId158"/>
    <p:sldId id="483" r:id="rId159"/>
    <p:sldId id="473" r:id="rId160"/>
    <p:sldId id="481" r:id="rId161"/>
    <p:sldId id="478" r:id="rId162"/>
    <p:sldId id="479" r:id="rId163"/>
    <p:sldId id="480" r:id="rId164"/>
    <p:sldId id="469" r:id="rId165"/>
    <p:sldId id="475" r:id="rId166"/>
    <p:sldId id="486" r:id="rId167"/>
    <p:sldId id="484" r:id="rId168"/>
    <p:sldId id="487" r:id="rId169"/>
    <p:sldId id="488" r:id="rId170"/>
    <p:sldId id="490" r:id="rId171"/>
    <p:sldId id="491" r:id="rId172"/>
    <p:sldId id="489" r:id="rId173"/>
    <p:sldId id="493" r:id="rId174"/>
    <p:sldId id="494" r:id="rId175"/>
    <p:sldId id="495" r:id="rId176"/>
    <p:sldId id="496" r:id="rId177"/>
    <p:sldId id="497" r:id="rId178"/>
    <p:sldId id="498" r:id="rId179"/>
    <p:sldId id="499" r:id="rId180"/>
    <p:sldId id="500" r:id="rId181"/>
    <p:sldId id="501" r:id="rId182"/>
    <p:sldId id="502" r:id="rId183"/>
    <p:sldId id="520" r:id="rId184"/>
    <p:sldId id="522" r:id="rId185"/>
    <p:sldId id="523" r:id="rId186"/>
    <p:sldId id="472" r:id="rId187"/>
    <p:sldId id="492" r:id="rId188"/>
    <p:sldId id="259" r:id="rId189"/>
  </p:sldIdLst>
  <p:sldSz cx="11522075" cy="6480175"/>
  <p:notesSz cx="6858000" cy="9144000"/>
  <p:defaultTextStyle>
    <a:defPPr>
      <a:defRPr lang="zh-CN"/>
    </a:defPPr>
    <a:lvl1pPr marL="0" algn="l" defTabSz="1028065" rtl="0" eaLnBrk="1" latinLnBrk="0" hangingPunct="1">
      <a:defRPr sz="2000" kern="1200">
        <a:solidFill>
          <a:schemeClr val="tx1"/>
        </a:solidFill>
        <a:latin typeface="+mn-lt"/>
        <a:ea typeface="+mn-ea"/>
        <a:cs typeface="+mn-cs"/>
      </a:defRPr>
    </a:lvl1pPr>
    <a:lvl2pPr marL="514350" algn="l" defTabSz="1028065" rtl="0" eaLnBrk="1" latinLnBrk="0" hangingPunct="1">
      <a:defRPr sz="2000" kern="1200">
        <a:solidFill>
          <a:schemeClr val="tx1"/>
        </a:solidFill>
        <a:latin typeface="+mn-lt"/>
        <a:ea typeface="+mn-ea"/>
        <a:cs typeface="+mn-cs"/>
      </a:defRPr>
    </a:lvl2pPr>
    <a:lvl3pPr marL="1028700" algn="l" defTabSz="1028065" rtl="0" eaLnBrk="1" latinLnBrk="0" hangingPunct="1">
      <a:defRPr sz="2000" kern="1200">
        <a:solidFill>
          <a:schemeClr val="tx1"/>
        </a:solidFill>
        <a:latin typeface="+mn-lt"/>
        <a:ea typeface="+mn-ea"/>
        <a:cs typeface="+mn-cs"/>
      </a:defRPr>
    </a:lvl3pPr>
    <a:lvl4pPr marL="1543050" algn="l" defTabSz="1028065" rtl="0" eaLnBrk="1" latinLnBrk="0" hangingPunct="1">
      <a:defRPr sz="2000" kern="1200">
        <a:solidFill>
          <a:schemeClr val="tx1"/>
        </a:solidFill>
        <a:latin typeface="+mn-lt"/>
        <a:ea typeface="+mn-ea"/>
        <a:cs typeface="+mn-cs"/>
      </a:defRPr>
    </a:lvl4pPr>
    <a:lvl5pPr marL="2057400" algn="l" defTabSz="1028065" rtl="0" eaLnBrk="1" latinLnBrk="0" hangingPunct="1">
      <a:defRPr sz="2000" kern="1200">
        <a:solidFill>
          <a:schemeClr val="tx1"/>
        </a:solidFill>
        <a:latin typeface="+mn-lt"/>
        <a:ea typeface="+mn-ea"/>
        <a:cs typeface="+mn-cs"/>
      </a:defRPr>
    </a:lvl5pPr>
    <a:lvl6pPr marL="2571750" algn="l" defTabSz="1028065" rtl="0" eaLnBrk="1" latinLnBrk="0" hangingPunct="1">
      <a:defRPr sz="2000" kern="1200">
        <a:solidFill>
          <a:schemeClr val="tx1"/>
        </a:solidFill>
        <a:latin typeface="+mn-lt"/>
        <a:ea typeface="+mn-ea"/>
        <a:cs typeface="+mn-cs"/>
      </a:defRPr>
    </a:lvl6pPr>
    <a:lvl7pPr marL="3086100" algn="l" defTabSz="1028065" rtl="0" eaLnBrk="1" latinLnBrk="0" hangingPunct="1">
      <a:defRPr sz="2000" kern="1200">
        <a:solidFill>
          <a:schemeClr val="tx1"/>
        </a:solidFill>
        <a:latin typeface="+mn-lt"/>
        <a:ea typeface="+mn-ea"/>
        <a:cs typeface="+mn-cs"/>
      </a:defRPr>
    </a:lvl7pPr>
    <a:lvl8pPr marL="3600450" algn="l" defTabSz="1028065" rtl="0" eaLnBrk="1" latinLnBrk="0" hangingPunct="1">
      <a:defRPr sz="2000" kern="1200">
        <a:solidFill>
          <a:schemeClr val="tx1"/>
        </a:solidFill>
        <a:latin typeface="+mn-lt"/>
        <a:ea typeface="+mn-ea"/>
        <a:cs typeface="+mn-cs"/>
      </a:defRPr>
    </a:lvl8pPr>
    <a:lvl9pPr marL="4114165" algn="l" defTabSz="102806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p15:clr>
            <a:srgbClr val="A4A3A4"/>
          </p15:clr>
        </p15:guide>
        <p15:guide id="2" pos="3628">
          <p15:clr>
            <a:srgbClr val="A4A3A4"/>
          </p15:clr>
        </p15:guide>
      </p15:sldGuideLst>
    </p:ext>
    <p:ext uri="{2D200454-40CA-4A62-9FC3-DE9A4176ACB9}">
      <p15:notesGuideLst xmlns:p15="http://schemas.microsoft.com/office/powerpoint/2012/main">
        <p15:guide id="1" orient="horz" pos="2879">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D1A"/>
    <a:srgbClr val="E223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60" autoAdjust="0"/>
    <p:restoredTop sz="96198" autoAdjust="0"/>
  </p:normalViewPr>
  <p:slideViewPr>
    <p:cSldViewPr>
      <p:cViewPr varScale="1">
        <p:scale>
          <a:sx n="75" d="100"/>
          <a:sy n="75" d="100"/>
        </p:scale>
        <p:origin x="43" y="446"/>
      </p:cViewPr>
      <p:guideLst>
        <p:guide orient="horz" pos="2040"/>
        <p:guide pos="362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3924" y="90"/>
      </p:cViewPr>
      <p:guideLst>
        <p:guide orient="horz" pos="2879"/>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B751A1-F057-4CD7-B3D0-663A5894C4B0}" type="datetimeFigureOut">
              <a:rPr lang="zh-CN" altLang="en-US" smtClean="0"/>
              <a:t>2019/8/24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EC3829-85C2-4C78-A748-3A4999477BD2}" type="slidenum">
              <a:rPr lang="zh-CN" altLang="en-US" smtClean="0"/>
              <a:t>‹#›</a:t>
            </a:fld>
            <a:endParaRPr lang="zh-CN" altLang="en-US"/>
          </a:p>
        </p:txBody>
      </p:sp>
    </p:spTree>
    <p:extLst>
      <p:ext uri="{BB962C8B-B14F-4D97-AF65-F5344CB8AC3E}">
        <p14:creationId xmlns:p14="http://schemas.microsoft.com/office/powerpoint/2010/main" val="833496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a:t>
            </a:fld>
            <a:endParaRPr lang="zh-CN" altLang="en-US"/>
          </a:p>
        </p:txBody>
      </p:sp>
    </p:spTree>
    <p:extLst>
      <p:ext uri="{BB962C8B-B14F-4D97-AF65-F5344CB8AC3E}">
        <p14:creationId xmlns:p14="http://schemas.microsoft.com/office/powerpoint/2010/main" val="3465665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a:t>
            </a:fld>
            <a:endParaRPr lang="zh-CN" altLang="en-US"/>
          </a:p>
        </p:txBody>
      </p:sp>
    </p:spTree>
    <p:extLst>
      <p:ext uri="{BB962C8B-B14F-4D97-AF65-F5344CB8AC3E}">
        <p14:creationId xmlns:p14="http://schemas.microsoft.com/office/powerpoint/2010/main" val="41934751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115</a:t>
            </a:fld>
            <a:endParaRPr lang="zh-CN" altLang="en-US"/>
          </a:p>
        </p:txBody>
      </p:sp>
    </p:spTree>
    <p:extLst>
      <p:ext uri="{BB962C8B-B14F-4D97-AF65-F5344CB8AC3E}">
        <p14:creationId xmlns:p14="http://schemas.microsoft.com/office/powerpoint/2010/main" val="35122690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116</a:t>
            </a:fld>
            <a:endParaRPr lang="zh-CN" altLang="en-US"/>
          </a:p>
        </p:txBody>
      </p:sp>
    </p:spTree>
    <p:extLst>
      <p:ext uri="{BB962C8B-B14F-4D97-AF65-F5344CB8AC3E}">
        <p14:creationId xmlns:p14="http://schemas.microsoft.com/office/powerpoint/2010/main" val="8387767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117</a:t>
            </a:fld>
            <a:endParaRPr lang="zh-CN" altLang="en-US"/>
          </a:p>
        </p:txBody>
      </p:sp>
    </p:spTree>
    <p:extLst>
      <p:ext uri="{BB962C8B-B14F-4D97-AF65-F5344CB8AC3E}">
        <p14:creationId xmlns:p14="http://schemas.microsoft.com/office/powerpoint/2010/main" val="10512220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118</a:t>
            </a:fld>
            <a:endParaRPr lang="zh-CN" altLang="en-US"/>
          </a:p>
        </p:txBody>
      </p:sp>
    </p:spTree>
    <p:extLst>
      <p:ext uri="{BB962C8B-B14F-4D97-AF65-F5344CB8AC3E}">
        <p14:creationId xmlns:p14="http://schemas.microsoft.com/office/powerpoint/2010/main" val="40274559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119</a:t>
            </a:fld>
            <a:endParaRPr lang="zh-CN" altLang="en-US"/>
          </a:p>
        </p:txBody>
      </p:sp>
    </p:spTree>
    <p:extLst>
      <p:ext uri="{BB962C8B-B14F-4D97-AF65-F5344CB8AC3E}">
        <p14:creationId xmlns:p14="http://schemas.microsoft.com/office/powerpoint/2010/main" val="5450811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120</a:t>
            </a:fld>
            <a:endParaRPr lang="zh-CN" altLang="en-US"/>
          </a:p>
        </p:txBody>
      </p:sp>
    </p:spTree>
    <p:extLst>
      <p:ext uri="{BB962C8B-B14F-4D97-AF65-F5344CB8AC3E}">
        <p14:creationId xmlns:p14="http://schemas.microsoft.com/office/powerpoint/2010/main" val="19832388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121</a:t>
            </a:fld>
            <a:endParaRPr lang="zh-CN" altLang="en-US"/>
          </a:p>
        </p:txBody>
      </p:sp>
    </p:spTree>
    <p:extLst>
      <p:ext uri="{BB962C8B-B14F-4D97-AF65-F5344CB8AC3E}">
        <p14:creationId xmlns:p14="http://schemas.microsoft.com/office/powerpoint/2010/main" val="39447118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122</a:t>
            </a:fld>
            <a:endParaRPr lang="zh-CN" altLang="en-US"/>
          </a:p>
        </p:txBody>
      </p:sp>
    </p:spTree>
    <p:extLst>
      <p:ext uri="{BB962C8B-B14F-4D97-AF65-F5344CB8AC3E}">
        <p14:creationId xmlns:p14="http://schemas.microsoft.com/office/powerpoint/2010/main" val="13909527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123</a:t>
            </a:fld>
            <a:endParaRPr lang="zh-CN" altLang="en-US"/>
          </a:p>
        </p:txBody>
      </p:sp>
    </p:spTree>
    <p:extLst>
      <p:ext uri="{BB962C8B-B14F-4D97-AF65-F5344CB8AC3E}">
        <p14:creationId xmlns:p14="http://schemas.microsoft.com/office/powerpoint/2010/main" val="24905257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124</a:t>
            </a:fld>
            <a:endParaRPr lang="zh-CN" altLang="en-US"/>
          </a:p>
        </p:txBody>
      </p:sp>
    </p:spTree>
    <p:extLst>
      <p:ext uri="{BB962C8B-B14F-4D97-AF65-F5344CB8AC3E}">
        <p14:creationId xmlns:p14="http://schemas.microsoft.com/office/powerpoint/2010/main" val="4281177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a:t>
            </a:fld>
            <a:endParaRPr lang="zh-CN" altLang="en-US"/>
          </a:p>
        </p:txBody>
      </p:sp>
    </p:spTree>
    <p:extLst>
      <p:ext uri="{BB962C8B-B14F-4D97-AF65-F5344CB8AC3E}">
        <p14:creationId xmlns:p14="http://schemas.microsoft.com/office/powerpoint/2010/main" val="14575195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125</a:t>
            </a:fld>
            <a:endParaRPr lang="zh-CN" altLang="en-US"/>
          </a:p>
        </p:txBody>
      </p:sp>
    </p:spTree>
    <p:extLst>
      <p:ext uri="{BB962C8B-B14F-4D97-AF65-F5344CB8AC3E}">
        <p14:creationId xmlns:p14="http://schemas.microsoft.com/office/powerpoint/2010/main" val="24880769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126</a:t>
            </a:fld>
            <a:endParaRPr lang="zh-CN" altLang="en-US"/>
          </a:p>
        </p:txBody>
      </p:sp>
    </p:spTree>
    <p:extLst>
      <p:ext uri="{BB962C8B-B14F-4D97-AF65-F5344CB8AC3E}">
        <p14:creationId xmlns:p14="http://schemas.microsoft.com/office/powerpoint/2010/main" val="18549877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127</a:t>
            </a:fld>
            <a:endParaRPr lang="zh-CN" altLang="en-US"/>
          </a:p>
        </p:txBody>
      </p:sp>
    </p:spTree>
    <p:extLst>
      <p:ext uri="{BB962C8B-B14F-4D97-AF65-F5344CB8AC3E}">
        <p14:creationId xmlns:p14="http://schemas.microsoft.com/office/powerpoint/2010/main" val="38533010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128</a:t>
            </a:fld>
            <a:endParaRPr lang="zh-CN" altLang="en-US"/>
          </a:p>
        </p:txBody>
      </p:sp>
    </p:spTree>
    <p:extLst>
      <p:ext uri="{BB962C8B-B14F-4D97-AF65-F5344CB8AC3E}">
        <p14:creationId xmlns:p14="http://schemas.microsoft.com/office/powerpoint/2010/main" val="5811755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129</a:t>
            </a:fld>
            <a:endParaRPr lang="zh-CN" altLang="en-US"/>
          </a:p>
        </p:txBody>
      </p:sp>
    </p:spTree>
    <p:extLst>
      <p:ext uri="{BB962C8B-B14F-4D97-AF65-F5344CB8AC3E}">
        <p14:creationId xmlns:p14="http://schemas.microsoft.com/office/powerpoint/2010/main" val="94842931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130</a:t>
            </a:fld>
            <a:endParaRPr lang="zh-CN" altLang="en-US"/>
          </a:p>
        </p:txBody>
      </p:sp>
    </p:spTree>
    <p:extLst>
      <p:ext uri="{BB962C8B-B14F-4D97-AF65-F5344CB8AC3E}">
        <p14:creationId xmlns:p14="http://schemas.microsoft.com/office/powerpoint/2010/main" val="257847778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131</a:t>
            </a:fld>
            <a:endParaRPr lang="zh-CN" altLang="en-US"/>
          </a:p>
        </p:txBody>
      </p:sp>
    </p:spTree>
    <p:extLst>
      <p:ext uri="{BB962C8B-B14F-4D97-AF65-F5344CB8AC3E}">
        <p14:creationId xmlns:p14="http://schemas.microsoft.com/office/powerpoint/2010/main" val="16441699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132</a:t>
            </a:fld>
            <a:endParaRPr lang="zh-CN" altLang="en-US"/>
          </a:p>
        </p:txBody>
      </p:sp>
    </p:spTree>
    <p:extLst>
      <p:ext uri="{BB962C8B-B14F-4D97-AF65-F5344CB8AC3E}">
        <p14:creationId xmlns:p14="http://schemas.microsoft.com/office/powerpoint/2010/main" val="4929128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133</a:t>
            </a:fld>
            <a:endParaRPr lang="zh-CN" altLang="en-US"/>
          </a:p>
        </p:txBody>
      </p:sp>
    </p:spTree>
    <p:extLst>
      <p:ext uri="{BB962C8B-B14F-4D97-AF65-F5344CB8AC3E}">
        <p14:creationId xmlns:p14="http://schemas.microsoft.com/office/powerpoint/2010/main" val="20542060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134</a:t>
            </a:fld>
            <a:endParaRPr lang="zh-CN" altLang="en-US"/>
          </a:p>
        </p:txBody>
      </p:sp>
    </p:spTree>
    <p:extLst>
      <p:ext uri="{BB962C8B-B14F-4D97-AF65-F5344CB8AC3E}">
        <p14:creationId xmlns:p14="http://schemas.microsoft.com/office/powerpoint/2010/main" val="41228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a:t>
            </a:fld>
            <a:endParaRPr lang="zh-CN" altLang="en-US"/>
          </a:p>
        </p:txBody>
      </p:sp>
    </p:spTree>
    <p:extLst>
      <p:ext uri="{BB962C8B-B14F-4D97-AF65-F5344CB8AC3E}">
        <p14:creationId xmlns:p14="http://schemas.microsoft.com/office/powerpoint/2010/main" val="238138120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135</a:t>
            </a:fld>
            <a:endParaRPr lang="zh-CN" altLang="en-US"/>
          </a:p>
        </p:txBody>
      </p:sp>
    </p:spTree>
    <p:extLst>
      <p:ext uri="{BB962C8B-B14F-4D97-AF65-F5344CB8AC3E}">
        <p14:creationId xmlns:p14="http://schemas.microsoft.com/office/powerpoint/2010/main" val="41144280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136</a:t>
            </a:fld>
            <a:endParaRPr lang="zh-CN" altLang="en-US"/>
          </a:p>
        </p:txBody>
      </p:sp>
    </p:spTree>
    <p:extLst>
      <p:ext uri="{BB962C8B-B14F-4D97-AF65-F5344CB8AC3E}">
        <p14:creationId xmlns:p14="http://schemas.microsoft.com/office/powerpoint/2010/main" val="41633316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137</a:t>
            </a:fld>
            <a:endParaRPr lang="zh-CN" altLang="en-US"/>
          </a:p>
        </p:txBody>
      </p:sp>
    </p:spTree>
    <p:extLst>
      <p:ext uri="{BB962C8B-B14F-4D97-AF65-F5344CB8AC3E}">
        <p14:creationId xmlns:p14="http://schemas.microsoft.com/office/powerpoint/2010/main" val="40914994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138</a:t>
            </a:fld>
            <a:endParaRPr lang="zh-CN" altLang="en-US"/>
          </a:p>
        </p:txBody>
      </p:sp>
    </p:spTree>
    <p:extLst>
      <p:ext uri="{BB962C8B-B14F-4D97-AF65-F5344CB8AC3E}">
        <p14:creationId xmlns:p14="http://schemas.microsoft.com/office/powerpoint/2010/main" val="119567965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139</a:t>
            </a:fld>
            <a:endParaRPr lang="zh-CN" altLang="en-US"/>
          </a:p>
        </p:txBody>
      </p:sp>
    </p:spTree>
    <p:extLst>
      <p:ext uri="{BB962C8B-B14F-4D97-AF65-F5344CB8AC3E}">
        <p14:creationId xmlns:p14="http://schemas.microsoft.com/office/powerpoint/2010/main" val="22434461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140</a:t>
            </a:fld>
            <a:endParaRPr lang="zh-CN" altLang="en-US"/>
          </a:p>
        </p:txBody>
      </p:sp>
    </p:spTree>
    <p:extLst>
      <p:ext uri="{BB962C8B-B14F-4D97-AF65-F5344CB8AC3E}">
        <p14:creationId xmlns:p14="http://schemas.microsoft.com/office/powerpoint/2010/main" val="22049776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141</a:t>
            </a:fld>
            <a:endParaRPr lang="zh-CN" altLang="en-US"/>
          </a:p>
        </p:txBody>
      </p:sp>
    </p:spTree>
    <p:extLst>
      <p:ext uri="{BB962C8B-B14F-4D97-AF65-F5344CB8AC3E}">
        <p14:creationId xmlns:p14="http://schemas.microsoft.com/office/powerpoint/2010/main" val="33109034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142</a:t>
            </a:fld>
            <a:endParaRPr lang="zh-CN" altLang="en-US"/>
          </a:p>
        </p:txBody>
      </p:sp>
    </p:spTree>
    <p:extLst>
      <p:ext uri="{BB962C8B-B14F-4D97-AF65-F5344CB8AC3E}">
        <p14:creationId xmlns:p14="http://schemas.microsoft.com/office/powerpoint/2010/main" val="40594623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143</a:t>
            </a:fld>
            <a:endParaRPr lang="zh-CN" altLang="en-US"/>
          </a:p>
        </p:txBody>
      </p:sp>
    </p:spTree>
    <p:extLst>
      <p:ext uri="{BB962C8B-B14F-4D97-AF65-F5344CB8AC3E}">
        <p14:creationId xmlns:p14="http://schemas.microsoft.com/office/powerpoint/2010/main" val="17313883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144</a:t>
            </a:fld>
            <a:endParaRPr lang="zh-CN" altLang="en-US"/>
          </a:p>
        </p:txBody>
      </p:sp>
    </p:spTree>
    <p:extLst>
      <p:ext uri="{BB962C8B-B14F-4D97-AF65-F5344CB8AC3E}">
        <p14:creationId xmlns:p14="http://schemas.microsoft.com/office/powerpoint/2010/main" val="315234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a:t>
            </a:fld>
            <a:endParaRPr lang="zh-CN" altLang="en-US"/>
          </a:p>
        </p:txBody>
      </p:sp>
    </p:spTree>
    <p:extLst>
      <p:ext uri="{BB962C8B-B14F-4D97-AF65-F5344CB8AC3E}">
        <p14:creationId xmlns:p14="http://schemas.microsoft.com/office/powerpoint/2010/main" val="2193307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145</a:t>
            </a:fld>
            <a:endParaRPr lang="zh-CN" altLang="en-US"/>
          </a:p>
        </p:txBody>
      </p:sp>
    </p:spTree>
    <p:extLst>
      <p:ext uri="{BB962C8B-B14F-4D97-AF65-F5344CB8AC3E}">
        <p14:creationId xmlns:p14="http://schemas.microsoft.com/office/powerpoint/2010/main" val="13254669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146</a:t>
            </a:fld>
            <a:endParaRPr lang="zh-CN" altLang="en-US"/>
          </a:p>
        </p:txBody>
      </p:sp>
    </p:spTree>
    <p:extLst>
      <p:ext uri="{BB962C8B-B14F-4D97-AF65-F5344CB8AC3E}">
        <p14:creationId xmlns:p14="http://schemas.microsoft.com/office/powerpoint/2010/main" val="27016093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147</a:t>
            </a:fld>
            <a:endParaRPr lang="zh-CN" altLang="en-US"/>
          </a:p>
        </p:txBody>
      </p:sp>
    </p:spTree>
    <p:extLst>
      <p:ext uri="{BB962C8B-B14F-4D97-AF65-F5344CB8AC3E}">
        <p14:creationId xmlns:p14="http://schemas.microsoft.com/office/powerpoint/2010/main" val="11627981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148</a:t>
            </a:fld>
            <a:endParaRPr lang="zh-CN" altLang="en-US"/>
          </a:p>
        </p:txBody>
      </p:sp>
    </p:spTree>
    <p:extLst>
      <p:ext uri="{BB962C8B-B14F-4D97-AF65-F5344CB8AC3E}">
        <p14:creationId xmlns:p14="http://schemas.microsoft.com/office/powerpoint/2010/main" val="17806519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149</a:t>
            </a:fld>
            <a:endParaRPr lang="zh-CN" altLang="en-US"/>
          </a:p>
        </p:txBody>
      </p:sp>
    </p:spTree>
    <p:extLst>
      <p:ext uri="{BB962C8B-B14F-4D97-AF65-F5344CB8AC3E}">
        <p14:creationId xmlns:p14="http://schemas.microsoft.com/office/powerpoint/2010/main" val="39573568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150</a:t>
            </a:fld>
            <a:endParaRPr lang="zh-CN" altLang="en-US"/>
          </a:p>
        </p:txBody>
      </p:sp>
    </p:spTree>
    <p:extLst>
      <p:ext uri="{BB962C8B-B14F-4D97-AF65-F5344CB8AC3E}">
        <p14:creationId xmlns:p14="http://schemas.microsoft.com/office/powerpoint/2010/main" val="35415723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151</a:t>
            </a:fld>
            <a:endParaRPr lang="zh-CN" altLang="en-US"/>
          </a:p>
        </p:txBody>
      </p:sp>
    </p:spTree>
    <p:extLst>
      <p:ext uri="{BB962C8B-B14F-4D97-AF65-F5344CB8AC3E}">
        <p14:creationId xmlns:p14="http://schemas.microsoft.com/office/powerpoint/2010/main" val="324485674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152</a:t>
            </a:fld>
            <a:endParaRPr lang="zh-CN" altLang="en-US"/>
          </a:p>
        </p:txBody>
      </p:sp>
    </p:spTree>
    <p:extLst>
      <p:ext uri="{BB962C8B-B14F-4D97-AF65-F5344CB8AC3E}">
        <p14:creationId xmlns:p14="http://schemas.microsoft.com/office/powerpoint/2010/main" val="37787564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153</a:t>
            </a:fld>
            <a:endParaRPr lang="zh-CN" altLang="en-US"/>
          </a:p>
        </p:txBody>
      </p:sp>
    </p:spTree>
    <p:extLst>
      <p:ext uri="{BB962C8B-B14F-4D97-AF65-F5344CB8AC3E}">
        <p14:creationId xmlns:p14="http://schemas.microsoft.com/office/powerpoint/2010/main" val="32089006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154</a:t>
            </a:fld>
            <a:endParaRPr lang="zh-CN" altLang="en-US"/>
          </a:p>
        </p:txBody>
      </p:sp>
    </p:spTree>
    <p:extLst>
      <p:ext uri="{BB962C8B-B14F-4D97-AF65-F5344CB8AC3E}">
        <p14:creationId xmlns:p14="http://schemas.microsoft.com/office/powerpoint/2010/main" val="197520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a:t>
            </a:fld>
            <a:endParaRPr lang="zh-CN" altLang="en-US"/>
          </a:p>
        </p:txBody>
      </p:sp>
    </p:spTree>
    <p:extLst>
      <p:ext uri="{BB962C8B-B14F-4D97-AF65-F5344CB8AC3E}">
        <p14:creationId xmlns:p14="http://schemas.microsoft.com/office/powerpoint/2010/main" val="4215998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155</a:t>
            </a:fld>
            <a:endParaRPr lang="zh-CN" altLang="en-US"/>
          </a:p>
        </p:txBody>
      </p:sp>
    </p:spTree>
    <p:extLst>
      <p:ext uri="{BB962C8B-B14F-4D97-AF65-F5344CB8AC3E}">
        <p14:creationId xmlns:p14="http://schemas.microsoft.com/office/powerpoint/2010/main" val="6279146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156</a:t>
            </a:fld>
            <a:endParaRPr lang="zh-CN" altLang="en-US"/>
          </a:p>
        </p:txBody>
      </p:sp>
    </p:spTree>
    <p:extLst>
      <p:ext uri="{BB962C8B-B14F-4D97-AF65-F5344CB8AC3E}">
        <p14:creationId xmlns:p14="http://schemas.microsoft.com/office/powerpoint/2010/main" val="51118848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157</a:t>
            </a:fld>
            <a:endParaRPr lang="zh-CN" altLang="en-US"/>
          </a:p>
        </p:txBody>
      </p:sp>
    </p:spTree>
    <p:extLst>
      <p:ext uri="{BB962C8B-B14F-4D97-AF65-F5344CB8AC3E}">
        <p14:creationId xmlns:p14="http://schemas.microsoft.com/office/powerpoint/2010/main" val="19542189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158</a:t>
            </a:fld>
            <a:endParaRPr lang="zh-CN" altLang="en-US"/>
          </a:p>
        </p:txBody>
      </p:sp>
    </p:spTree>
    <p:extLst>
      <p:ext uri="{BB962C8B-B14F-4D97-AF65-F5344CB8AC3E}">
        <p14:creationId xmlns:p14="http://schemas.microsoft.com/office/powerpoint/2010/main" val="125264608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159</a:t>
            </a:fld>
            <a:endParaRPr lang="zh-CN" altLang="en-US"/>
          </a:p>
        </p:txBody>
      </p:sp>
    </p:spTree>
    <p:extLst>
      <p:ext uri="{BB962C8B-B14F-4D97-AF65-F5344CB8AC3E}">
        <p14:creationId xmlns:p14="http://schemas.microsoft.com/office/powerpoint/2010/main" val="14551950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160</a:t>
            </a:fld>
            <a:endParaRPr lang="zh-CN" altLang="en-US"/>
          </a:p>
        </p:txBody>
      </p:sp>
    </p:spTree>
    <p:extLst>
      <p:ext uri="{BB962C8B-B14F-4D97-AF65-F5344CB8AC3E}">
        <p14:creationId xmlns:p14="http://schemas.microsoft.com/office/powerpoint/2010/main" val="40171874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161</a:t>
            </a:fld>
            <a:endParaRPr lang="zh-CN" altLang="en-US"/>
          </a:p>
        </p:txBody>
      </p:sp>
    </p:spTree>
    <p:extLst>
      <p:ext uri="{BB962C8B-B14F-4D97-AF65-F5344CB8AC3E}">
        <p14:creationId xmlns:p14="http://schemas.microsoft.com/office/powerpoint/2010/main" val="34212338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162</a:t>
            </a:fld>
            <a:endParaRPr lang="zh-CN" altLang="en-US"/>
          </a:p>
        </p:txBody>
      </p:sp>
    </p:spTree>
    <p:extLst>
      <p:ext uri="{BB962C8B-B14F-4D97-AF65-F5344CB8AC3E}">
        <p14:creationId xmlns:p14="http://schemas.microsoft.com/office/powerpoint/2010/main" val="2562422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163</a:t>
            </a:fld>
            <a:endParaRPr lang="zh-CN" altLang="en-US"/>
          </a:p>
        </p:txBody>
      </p:sp>
    </p:spTree>
    <p:extLst>
      <p:ext uri="{BB962C8B-B14F-4D97-AF65-F5344CB8AC3E}">
        <p14:creationId xmlns:p14="http://schemas.microsoft.com/office/powerpoint/2010/main" val="22523236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164</a:t>
            </a:fld>
            <a:endParaRPr lang="zh-CN" altLang="en-US"/>
          </a:p>
        </p:txBody>
      </p:sp>
    </p:spTree>
    <p:extLst>
      <p:ext uri="{BB962C8B-B14F-4D97-AF65-F5344CB8AC3E}">
        <p14:creationId xmlns:p14="http://schemas.microsoft.com/office/powerpoint/2010/main" val="20026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18</a:t>
            </a:fld>
            <a:endParaRPr lang="zh-CN" altLang="en-US"/>
          </a:p>
        </p:txBody>
      </p:sp>
    </p:spTree>
    <p:extLst>
      <p:ext uri="{BB962C8B-B14F-4D97-AF65-F5344CB8AC3E}">
        <p14:creationId xmlns:p14="http://schemas.microsoft.com/office/powerpoint/2010/main" val="141028040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165</a:t>
            </a:fld>
            <a:endParaRPr lang="zh-CN" altLang="en-US"/>
          </a:p>
        </p:txBody>
      </p:sp>
    </p:spTree>
    <p:extLst>
      <p:ext uri="{BB962C8B-B14F-4D97-AF65-F5344CB8AC3E}">
        <p14:creationId xmlns:p14="http://schemas.microsoft.com/office/powerpoint/2010/main" val="41536937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166</a:t>
            </a:fld>
            <a:endParaRPr lang="zh-CN" altLang="en-US"/>
          </a:p>
        </p:txBody>
      </p:sp>
    </p:spTree>
    <p:extLst>
      <p:ext uri="{BB962C8B-B14F-4D97-AF65-F5344CB8AC3E}">
        <p14:creationId xmlns:p14="http://schemas.microsoft.com/office/powerpoint/2010/main" val="30075455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167</a:t>
            </a:fld>
            <a:endParaRPr lang="zh-CN" altLang="en-US"/>
          </a:p>
        </p:txBody>
      </p:sp>
    </p:spTree>
    <p:extLst>
      <p:ext uri="{BB962C8B-B14F-4D97-AF65-F5344CB8AC3E}">
        <p14:creationId xmlns:p14="http://schemas.microsoft.com/office/powerpoint/2010/main" val="27805366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168</a:t>
            </a:fld>
            <a:endParaRPr lang="zh-CN" altLang="en-US"/>
          </a:p>
        </p:txBody>
      </p:sp>
    </p:spTree>
    <p:extLst>
      <p:ext uri="{BB962C8B-B14F-4D97-AF65-F5344CB8AC3E}">
        <p14:creationId xmlns:p14="http://schemas.microsoft.com/office/powerpoint/2010/main" val="19294906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169</a:t>
            </a:fld>
            <a:endParaRPr lang="zh-CN" altLang="en-US"/>
          </a:p>
        </p:txBody>
      </p:sp>
    </p:spTree>
    <p:extLst>
      <p:ext uri="{BB962C8B-B14F-4D97-AF65-F5344CB8AC3E}">
        <p14:creationId xmlns:p14="http://schemas.microsoft.com/office/powerpoint/2010/main" val="316751000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170</a:t>
            </a:fld>
            <a:endParaRPr lang="zh-CN" altLang="en-US"/>
          </a:p>
        </p:txBody>
      </p:sp>
    </p:spTree>
    <p:extLst>
      <p:ext uri="{BB962C8B-B14F-4D97-AF65-F5344CB8AC3E}">
        <p14:creationId xmlns:p14="http://schemas.microsoft.com/office/powerpoint/2010/main" val="336657310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171</a:t>
            </a:fld>
            <a:endParaRPr lang="zh-CN" altLang="en-US"/>
          </a:p>
        </p:txBody>
      </p:sp>
    </p:spTree>
    <p:extLst>
      <p:ext uri="{BB962C8B-B14F-4D97-AF65-F5344CB8AC3E}">
        <p14:creationId xmlns:p14="http://schemas.microsoft.com/office/powerpoint/2010/main" val="19917858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172</a:t>
            </a:fld>
            <a:endParaRPr lang="zh-CN" altLang="en-US"/>
          </a:p>
        </p:txBody>
      </p:sp>
    </p:spTree>
    <p:extLst>
      <p:ext uri="{BB962C8B-B14F-4D97-AF65-F5344CB8AC3E}">
        <p14:creationId xmlns:p14="http://schemas.microsoft.com/office/powerpoint/2010/main" val="151581832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173</a:t>
            </a:fld>
            <a:endParaRPr lang="zh-CN" altLang="en-US"/>
          </a:p>
        </p:txBody>
      </p:sp>
    </p:spTree>
    <p:extLst>
      <p:ext uri="{BB962C8B-B14F-4D97-AF65-F5344CB8AC3E}">
        <p14:creationId xmlns:p14="http://schemas.microsoft.com/office/powerpoint/2010/main" val="317176796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174</a:t>
            </a:fld>
            <a:endParaRPr lang="zh-CN" altLang="en-US"/>
          </a:p>
        </p:txBody>
      </p:sp>
    </p:spTree>
    <p:extLst>
      <p:ext uri="{BB962C8B-B14F-4D97-AF65-F5344CB8AC3E}">
        <p14:creationId xmlns:p14="http://schemas.microsoft.com/office/powerpoint/2010/main" val="246740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19</a:t>
            </a:fld>
            <a:endParaRPr lang="zh-CN" altLang="en-US"/>
          </a:p>
        </p:txBody>
      </p:sp>
    </p:spTree>
    <p:extLst>
      <p:ext uri="{BB962C8B-B14F-4D97-AF65-F5344CB8AC3E}">
        <p14:creationId xmlns:p14="http://schemas.microsoft.com/office/powerpoint/2010/main" val="418551815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175</a:t>
            </a:fld>
            <a:endParaRPr lang="zh-CN" altLang="en-US"/>
          </a:p>
        </p:txBody>
      </p:sp>
    </p:spTree>
    <p:extLst>
      <p:ext uri="{BB962C8B-B14F-4D97-AF65-F5344CB8AC3E}">
        <p14:creationId xmlns:p14="http://schemas.microsoft.com/office/powerpoint/2010/main" val="21989385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176</a:t>
            </a:fld>
            <a:endParaRPr lang="zh-CN" altLang="en-US"/>
          </a:p>
        </p:txBody>
      </p:sp>
    </p:spTree>
    <p:extLst>
      <p:ext uri="{BB962C8B-B14F-4D97-AF65-F5344CB8AC3E}">
        <p14:creationId xmlns:p14="http://schemas.microsoft.com/office/powerpoint/2010/main" val="380539821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177</a:t>
            </a:fld>
            <a:endParaRPr lang="zh-CN" altLang="en-US"/>
          </a:p>
        </p:txBody>
      </p:sp>
    </p:spTree>
    <p:extLst>
      <p:ext uri="{BB962C8B-B14F-4D97-AF65-F5344CB8AC3E}">
        <p14:creationId xmlns:p14="http://schemas.microsoft.com/office/powerpoint/2010/main" val="85780618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178</a:t>
            </a:fld>
            <a:endParaRPr lang="zh-CN" altLang="en-US"/>
          </a:p>
        </p:txBody>
      </p:sp>
    </p:spTree>
    <p:extLst>
      <p:ext uri="{BB962C8B-B14F-4D97-AF65-F5344CB8AC3E}">
        <p14:creationId xmlns:p14="http://schemas.microsoft.com/office/powerpoint/2010/main" val="7514797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179</a:t>
            </a:fld>
            <a:endParaRPr lang="zh-CN" altLang="en-US"/>
          </a:p>
        </p:txBody>
      </p:sp>
    </p:spTree>
    <p:extLst>
      <p:ext uri="{BB962C8B-B14F-4D97-AF65-F5344CB8AC3E}">
        <p14:creationId xmlns:p14="http://schemas.microsoft.com/office/powerpoint/2010/main" val="15076309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180</a:t>
            </a:fld>
            <a:endParaRPr lang="zh-CN" altLang="en-US"/>
          </a:p>
        </p:txBody>
      </p:sp>
    </p:spTree>
    <p:extLst>
      <p:ext uri="{BB962C8B-B14F-4D97-AF65-F5344CB8AC3E}">
        <p14:creationId xmlns:p14="http://schemas.microsoft.com/office/powerpoint/2010/main" val="373770869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181</a:t>
            </a:fld>
            <a:endParaRPr lang="zh-CN" altLang="en-US"/>
          </a:p>
        </p:txBody>
      </p:sp>
    </p:spTree>
    <p:extLst>
      <p:ext uri="{BB962C8B-B14F-4D97-AF65-F5344CB8AC3E}">
        <p14:creationId xmlns:p14="http://schemas.microsoft.com/office/powerpoint/2010/main" val="93051878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182</a:t>
            </a:fld>
            <a:endParaRPr lang="zh-CN" altLang="en-US"/>
          </a:p>
        </p:txBody>
      </p:sp>
    </p:spTree>
    <p:extLst>
      <p:ext uri="{BB962C8B-B14F-4D97-AF65-F5344CB8AC3E}">
        <p14:creationId xmlns:p14="http://schemas.microsoft.com/office/powerpoint/2010/main" val="29548385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183</a:t>
            </a:fld>
            <a:endParaRPr lang="zh-CN" altLang="en-US"/>
          </a:p>
        </p:txBody>
      </p:sp>
    </p:spTree>
    <p:extLst>
      <p:ext uri="{BB962C8B-B14F-4D97-AF65-F5344CB8AC3E}">
        <p14:creationId xmlns:p14="http://schemas.microsoft.com/office/powerpoint/2010/main" val="130150522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184</a:t>
            </a:fld>
            <a:endParaRPr lang="zh-CN" altLang="en-US"/>
          </a:p>
        </p:txBody>
      </p:sp>
    </p:spTree>
    <p:extLst>
      <p:ext uri="{BB962C8B-B14F-4D97-AF65-F5344CB8AC3E}">
        <p14:creationId xmlns:p14="http://schemas.microsoft.com/office/powerpoint/2010/main" val="3900784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20</a:t>
            </a:fld>
            <a:endParaRPr lang="zh-CN" altLang="en-US"/>
          </a:p>
        </p:txBody>
      </p:sp>
    </p:spTree>
    <p:extLst>
      <p:ext uri="{BB962C8B-B14F-4D97-AF65-F5344CB8AC3E}">
        <p14:creationId xmlns:p14="http://schemas.microsoft.com/office/powerpoint/2010/main" val="418933787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185</a:t>
            </a:fld>
            <a:endParaRPr lang="zh-CN" altLang="en-US"/>
          </a:p>
        </p:txBody>
      </p:sp>
    </p:spTree>
    <p:extLst>
      <p:ext uri="{BB962C8B-B14F-4D97-AF65-F5344CB8AC3E}">
        <p14:creationId xmlns:p14="http://schemas.microsoft.com/office/powerpoint/2010/main" val="202741612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186</a:t>
            </a:fld>
            <a:endParaRPr lang="zh-CN" altLang="en-US"/>
          </a:p>
        </p:txBody>
      </p:sp>
    </p:spTree>
    <p:extLst>
      <p:ext uri="{BB962C8B-B14F-4D97-AF65-F5344CB8AC3E}">
        <p14:creationId xmlns:p14="http://schemas.microsoft.com/office/powerpoint/2010/main" val="16068882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187</a:t>
            </a:fld>
            <a:endParaRPr lang="zh-CN" altLang="en-US"/>
          </a:p>
        </p:txBody>
      </p:sp>
    </p:spTree>
    <p:extLst>
      <p:ext uri="{BB962C8B-B14F-4D97-AF65-F5344CB8AC3E}">
        <p14:creationId xmlns:p14="http://schemas.microsoft.com/office/powerpoint/2010/main" val="3308526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21</a:t>
            </a:fld>
            <a:endParaRPr lang="zh-CN" altLang="en-US"/>
          </a:p>
        </p:txBody>
      </p:sp>
    </p:spTree>
    <p:extLst>
      <p:ext uri="{BB962C8B-B14F-4D97-AF65-F5344CB8AC3E}">
        <p14:creationId xmlns:p14="http://schemas.microsoft.com/office/powerpoint/2010/main" val="3463047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22</a:t>
            </a:fld>
            <a:endParaRPr lang="zh-CN" altLang="en-US"/>
          </a:p>
        </p:txBody>
      </p:sp>
    </p:spTree>
    <p:extLst>
      <p:ext uri="{BB962C8B-B14F-4D97-AF65-F5344CB8AC3E}">
        <p14:creationId xmlns:p14="http://schemas.microsoft.com/office/powerpoint/2010/main" val="268483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a:t>
            </a:fld>
            <a:endParaRPr lang="zh-CN" altLang="en-US"/>
          </a:p>
        </p:txBody>
      </p:sp>
    </p:spTree>
    <p:extLst>
      <p:ext uri="{BB962C8B-B14F-4D97-AF65-F5344CB8AC3E}">
        <p14:creationId xmlns:p14="http://schemas.microsoft.com/office/powerpoint/2010/main" val="184136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23</a:t>
            </a:fld>
            <a:endParaRPr lang="zh-CN" altLang="en-US"/>
          </a:p>
        </p:txBody>
      </p:sp>
    </p:spTree>
    <p:extLst>
      <p:ext uri="{BB962C8B-B14F-4D97-AF65-F5344CB8AC3E}">
        <p14:creationId xmlns:p14="http://schemas.microsoft.com/office/powerpoint/2010/main" val="1782574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24</a:t>
            </a:fld>
            <a:endParaRPr lang="zh-CN" altLang="en-US"/>
          </a:p>
        </p:txBody>
      </p:sp>
    </p:spTree>
    <p:extLst>
      <p:ext uri="{BB962C8B-B14F-4D97-AF65-F5344CB8AC3E}">
        <p14:creationId xmlns:p14="http://schemas.microsoft.com/office/powerpoint/2010/main" val="380483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25</a:t>
            </a:fld>
            <a:endParaRPr lang="zh-CN" altLang="en-US"/>
          </a:p>
        </p:txBody>
      </p:sp>
    </p:spTree>
    <p:extLst>
      <p:ext uri="{BB962C8B-B14F-4D97-AF65-F5344CB8AC3E}">
        <p14:creationId xmlns:p14="http://schemas.microsoft.com/office/powerpoint/2010/main" val="201697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26</a:t>
            </a:fld>
            <a:endParaRPr lang="zh-CN" altLang="en-US"/>
          </a:p>
        </p:txBody>
      </p:sp>
    </p:spTree>
    <p:extLst>
      <p:ext uri="{BB962C8B-B14F-4D97-AF65-F5344CB8AC3E}">
        <p14:creationId xmlns:p14="http://schemas.microsoft.com/office/powerpoint/2010/main" val="195844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27</a:t>
            </a:fld>
            <a:endParaRPr lang="zh-CN" altLang="en-US"/>
          </a:p>
        </p:txBody>
      </p:sp>
    </p:spTree>
    <p:extLst>
      <p:ext uri="{BB962C8B-B14F-4D97-AF65-F5344CB8AC3E}">
        <p14:creationId xmlns:p14="http://schemas.microsoft.com/office/powerpoint/2010/main" val="2266592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28</a:t>
            </a:fld>
            <a:endParaRPr lang="zh-CN" altLang="en-US"/>
          </a:p>
        </p:txBody>
      </p:sp>
    </p:spTree>
    <p:extLst>
      <p:ext uri="{BB962C8B-B14F-4D97-AF65-F5344CB8AC3E}">
        <p14:creationId xmlns:p14="http://schemas.microsoft.com/office/powerpoint/2010/main" val="1113062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29</a:t>
            </a:fld>
            <a:endParaRPr lang="zh-CN" altLang="en-US"/>
          </a:p>
        </p:txBody>
      </p:sp>
    </p:spTree>
    <p:extLst>
      <p:ext uri="{BB962C8B-B14F-4D97-AF65-F5344CB8AC3E}">
        <p14:creationId xmlns:p14="http://schemas.microsoft.com/office/powerpoint/2010/main" val="2184087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30</a:t>
            </a:fld>
            <a:endParaRPr lang="zh-CN" altLang="en-US"/>
          </a:p>
        </p:txBody>
      </p:sp>
    </p:spTree>
    <p:extLst>
      <p:ext uri="{BB962C8B-B14F-4D97-AF65-F5344CB8AC3E}">
        <p14:creationId xmlns:p14="http://schemas.microsoft.com/office/powerpoint/2010/main" val="3720274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31</a:t>
            </a:fld>
            <a:endParaRPr lang="zh-CN" altLang="en-US"/>
          </a:p>
        </p:txBody>
      </p:sp>
    </p:spTree>
    <p:extLst>
      <p:ext uri="{BB962C8B-B14F-4D97-AF65-F5344CB8AC3E}">
        <p14:creationId xmlns:p14="http://schemas.microsoft.com/office/powerpoint/2010/main" val="1631100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32</a:t>
            </a:fld>
            <a:endParaRPr lang="zh-CN" altLang="en-US"/>
          </a:p>
        </p:txBody>
      </p:sp>
    </p:spTree>
    <p:extLst>
      <p:ext uri="{BB962C8B-B14F-4D97-AF65-F5344CB8AC3E}">
        <p14:creationId xmlns:p14="http://schemas.microsoft.com/office/powerpoint/2010/main" val="376836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a:t>
            </a:fld>
            <a:endParaRPr lang="zh-CN" altLang="en-US"/>
          </a:p>
        </p:txBody>
      </p:sp>
    </p:spTree>
    <p:extLst>
      <p:ext uri="{BB962C8B-B14F-4D97-AF65-F5344CB8AC3E}">
        <p14:creationId xmlns:p14="http://schemas.microsoft.com/office/powerpoint/2010/main" val="3758519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33</a:t>
            </a:fld>
            <a:endParaRPr lang="zh-CN" altLang="en-US"/>
          </a:p>
        </p:txBody>
      </p:sp>
    </p:spTree>
    <p:extLst>
      <p:ext uri="{BB962C8B-B14F-4D97-AF65-F5344CB8AC3E}">
        <p14:creationId xmlns:p14="http://schemas.microsoft.com/office/powerpoint/2010/main" val="3184565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34</a:t>
            </a:fld>
            <a:endParaRPr lang="zh-CN" altLang="en-US"/>
          </a:p>
        </p:txBody>
      </p:sp>
    </p:spTree>
    <p:extLst>
      <p:ext uri="{BB962C8B-B14F-4D97-AF65-F5344CB8AC3E}">
        <p14:creationId xmlns:p14="http://schemas.microsoft.com/office/powerpoint/2010/main" val="495687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35</a:t>
            </a:fld>
            <a:endParaRPr lang="zh-CN" altLang="en-US"/>
          </a:p>
        </p:txBody>
      </p:sp>
    </p:spTree>
    <p:extLst>
      <p:ext uri="{BB962C8B-B14F-4D97-AF65-F5344CB8AC3E}">
        <p14:creationId xmlns:p14="http://schemas.microsoft.com/office/powerpoint/2010/main" val="3014127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36</a:t>
            </a:fld>
            <a:endParaRPr lang="zh-CN" altLang="en-US"/>
          </a:p>
        </p:txBody>
      </p:sp>
    </p:spTree>
    <p:extLst>
      <p:ext uri="{BB962C8B-B14F-4D97-AF65-F5344CB8AC3E}">
        <p14:creationId xmlns:p14="http://schemas.microsoft.com/office/powerpoint/2010/main" val="1369982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37</a:t>
            </a:fld>
            <a:endParaRPr lang="zh-CN" altLang="en-US"/>
          </a:p>
        </p:txBody>
      </p:sp>
    </p:spTree>
    <p:extLst>
      <p:ext uri="{BB962C8B-B14F-4D97-AF65-F5344CB8AC3E}">
        <p14:creationId xmlns:p14="http://schemas.microsoft.com/office/powerpoint/2010/main" val="3030643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38</a:t>
            </a:fld>
            <a:endParaRPr lang="zh-CN" altLang="en-US"/>
          </a:p>
        </p:txBody>
      </p:sp>
    </p:spTree>
    <p:extLst>
      <p:ext uri="{BB962C8B-B14F-4D97-AF65-F5344CB8AC3E}">
        <p14:creationId xmlns:p14="http://schemas.microsoft.com/office/powerpoint/2010/main" val="2497119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39</a:t>
            </a:fld>
            <a:endParaRPr lang="zh-CN" altLang="en-US"/>
          </a:p>
        </p:txBody>
      </p:sp>
    </p:spTree>
    <p:extLst>
      <p:ext uri="{BB962C8B-B14F-4D97-AF65-F5344CB8AC3E}">
        <p14:creationId xmlns:p14="http://schemas.microsoft.com/office/powerpoint/2010/main" val="4247736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40</a:t>
            </a:fld>
            <a:endParaRPr lang="zh-CN" altLang="en-US"/>
          </a:p>
        </p:txBody>
      </p:sp>
    </p:spTree>
    <p:extLst>
      <p:ext uri="{BB962C8B-B14F-4D97-AF65-F5344CB8AC3E}">
        <p14:creationId xmlns:p14="http://schemas.microsoft.com/office/powerpoint/2010/main" val="1513281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41</a:t>
            </a:fld>
            <a:endParaRPr lang="zh-CN" altLang="en-US"/>
          </a:p>
        </p:txBody>
      </p:sp>
    </p:spTree>
    <p:extLst>
      <p:ext uri="{BB962C8B-B14F-4D97-AF65-F5344CB8AC3E}">
        <p14:creationId xmlns:p14="http://schemas.microsoft.com/office/powerpoint/2010/main" val="908613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42</a:t>
            </a:fld>
            <a:endParaRPr lang="zh-CN" altLang="en-US"/>
          </a:p>
        </p:txBody>
      </p:sp>
    </p:spTree>
    <p:extLst>
      <p:ext uri="{BB962C8B-B14F-4D97-AF65-F5344CB8AC3E}">
        <p14:creationId xmlns:p14="http://schemas.microsoft.com/office/powerpoint/2010/main" val="4001253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a:t>
            </a:fld>
            <a:endParaRPr lang="zh-CN" altLang="en-US"/>
          </a:p>
        </p:txBody>
      </p:sp>
    </p:spTree>
    <p:extLst>
      <p:ext uri="{BB962C8B-B14F-4D97-AF65-F5344CB8AC3E}">
        <p14:creationId xmlns:p14="http://schemas.microsoft.com/office/powerpoint/2010/main" val="376112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43</a:t>
            </a:fld>
            <a:endParaRPr lang="zh-CN" altLang="en-US"/>
          </a:p>
        </p:txBody>
      </p:sp>
    </p:spTree>
    <p:extLst>
      <p:ext uri="{BB962C8B-B14F-4D97-AF65-F5344CB8AC3E}">
        <p14:creationId xmlns:p14="http://schemas.microsoft.com/office/powerpoint/2010/main" val="3558815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44</a:t>
            </a:fld>
            <a:endParaRPr lang="zh-CN" altLang="en-US"/>
          </a:p>
        </p:txBody>
      </p:sp>
    </p:spTree>
    <p:extLst>
      <p:ext uri="{BB962C8B-B14F-4D97-AF65-F5344CB8AC3E}">
        <p14:creationId xmlns:p14="http://schemas.microsoft.com/office/powerpoint/2010/main" val="200875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45</a:t>
            </a:fld>
            <a:endParaRPr lang="zh-CN" altLang="en-US"/>
          </a:p>
        </p:txBody>
      </p:sp>
    </p:spTree>
    <p:extLst>
      <p:ext uri="{BB962C8B-B14F-4D97-AF65-F5344CB8AC3E}">
        <p14:creationId xmlns:p14="http://schemas.microsoft.com/office/powerpoint/2010/main" val="3543495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46</a:t>
            </a:fld>
            <a:endParaRPr lang="zh-CN" altLang="en-US"/>
          </a:p>
        </p:txBody>
      </p:sp>
    </p:spTree>
    <p:extLst>
      <p:ext uri="{BB962C8B-B14F-4D97-AF65-F5344CB8AC3E}">
        <p14:creationId xmlns:p14="http://schemas.microsoft.com/office/powerpoint/2010/main" val="1965743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47</a:t>
            </a:fld>
            <a:endParaRPr lang="zh-CN" altLang="en-US"/>
          </a:p>
        </p:txBody>
      </p:sp>
    </p:spTree>
    <p:extLst>
      <p:ext uri="{BB962C8B-B14F-4D97-AF65-F5344CB8AC3E}">
        <p14:creationId xmlns:p14="http://schemas.microsoft.com/office/powerpoint/2010/main" val="3701324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48</a:t>
            </a:fld>
            <a:endParaRPr lang="zh-CN" altLang="en-US"/>
          </a:p>
        </p:txBody>
      </p:sp>
    </p:spTree>
    <p:extLst>
      <p:ext uri="{BB962C8B-B14F-4D97-AF65-F5344CB8AC3E}">
        <p14:creationId xmlns:p14="http://schemas.microsoft.com/office/powerpoint/2010/main" val="3427932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49</a:t>
            </a:fld>
            <a:endParaRPr lang="zh-CN" altLang="en-US"/>
          </a:p>
        </p:txBody>
      </p:sp>
    </p:spTree>
    <p:extLst>
      <p:ext uri="{BB962C8B-B14F-4D97-AF65-F5344CB8AC3E}">
        <p14:creationId xmlns:p14="http://schemas.microsoft.com/office/powerpoint/2010/main" val="2721613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50</a:t>
            </a:fld>
            <a:endParaRPr lang="zh-CN" altLang="en-US"/>
          </a:p>
        </p:txBody>
      </p:sp>
    </p:spTree>
    <p:extLst>
      <p:ext uri="{BB962C8B-B14F-4D97-AF65-F5344CB8AC3E}">
        <p14:creationId xmlns:p14="http://schemas.microsoft.com/office/powerpoint/2010/main" val="3233257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51</a:t>
            </a:fld>
            <a:endParaRPr lang="zh-CN" altLang="en-US"/>
          </a:p>
        </p:txBody>
      </p:sp>
    </p:spTree>
    <p:extLst>
      <p:ext uri="{BB962C8B-B14F-4D97-AF65-F5344CB8AC3E}">
        <p14:creationId xmlns:p14="http://schemas.microsoft.com/office/powerpoint/2010/main" val="2261936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52</a:t>
            </a:fld>
            <a:endParaRPr lang="zh-CN" altLang="en-US"/>
          </a:p>
        </p:txBody>
      </p:sp>
    </p:spTree>
    <p:extLst>
      <p:ext uri="{BB962C8B-B14F-4D97-AF65-F5344CB8AC3E}">
        <p14:creationId xmlns:p14="http://schemas.microsoft.com/office/powerpoint/2010/main" val="111360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8</a:t>
            </a:fld>
            <a:endParaRPr lang="zh-CN" altLang="en-US"/>
          </a:p>
        </p:txBody>
      </p:sp>
    </p:spTree>
    <p:extLst>
      <p:ext uri="{BB962C8B-B14F-4D97-AF65-F5344CB8AC3E}">
        <p14:creationId xmlns:p14="http://schemas.microsoft.com/office/powerpoint/2010/main" val="1710988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53</a:t>
            </a:fld>
            <a:endParaRPr lang="zh-CN" altLang="en-US"/>
          </a:p>
        </p:txBody>
      </p:sp>
    </p:spTree>
    <p:extLst>
      <p:ext uri="{BB962C8B-B14F-4D97-AF65-F5344CB8AC3E}">
        <p14:creationId xmlns:p14="http://schemas.microsoft.com/office/powerpoint/2010/main" val="26898950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54</a:t>
            </a:fld>
            <a:endParaRPr lang="zh-CN" altLang="en-US"/>
          </a:p>
        </p:txBody>
      </p:sp>
    </p:spTree>
    <p:extLst>
      <p:ext uri="{BB962C8B-B14F-4D97-AF65-F5344CB8AC3E}">
        <p14:creationId xmlns:p14="http://schemas.microsoft.com/office/powerpoint/2010/main" val="3669970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55</a:t>
            </a:fld>
            <a:endParaRPr lang="zh-CN" altLang="en-US"/>
          </a:p>
        </p:txBody>
      </p:sp>
    </p:spTree>
    <p:extLst>
      <p:ext uri="{BB962C8B-B14F-4D97-AF65-F5344CB8AC3E}">
        <p14:creationId xmlns:p14="http://schemas.microsoft.com/office/powerpoint/2010/main" val="19698746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56</a:t>
            </a:fld>
            <a:endParaRPr lang="zh-CN" altLang="en-US"/>
          </a:p>
        </p:txBody>
      </p:sp>
    </p:spTree>
    <p:extLst>
      <p:ext uri="{BB962C8B-B14F-4D97-AF65-F5344CB8AC3E}">
        <p14:creationId xmlns:p14="http://schemas.microsoft.com/office/powerpoint/2010/main" val="22412696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57</a:t>
            </a:fld>
            <a:endParaRPr lang="zh-CN" altLang="en-US"/>
          </a:p>
        </p:txBody>
      </p:sp>
    </p:spTree>
    <p:extLst>
      <p:ext uri="{BB962C8B-B14F-4D97-AF65-F5344CB8AC3E}">
        <p14:creationId xmlns:p14="http://schemas.microsoft.com/office/powerpoint/2010/main" val="2639586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58</a:t>
            </a:fld>
            <a:endParaRPr lang="zh-CN" altLang="en-US"/>
          </a:p>
        </p:txBody>
      </p:sp>
    </p:spTree>
    <p:extLst>
      <p:ext uri="{BB962C8B-B14F-4D97-AF65-F5344CB8AC3E}">
        <p14:creationId xmlns:p14="http://schemas.microsoft.com/office/powerpoint/2010/main" val="40379976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59</a:t>
            </a:fld>
            <a:endParaRPr lang="zh-CN" altLang="en-US"/>
          </a:p>
        </p:txBody>
      </p:sp>
    </p:spTree>
    <p:extLst>
      <p:ext uri="{BB962C8B-B14F-4D97-AF65-F5344CB8AC3E}">
        <p14:creationId xmlns:p14="http://schemas.microsoft.com/office/powerpoint/2010/main" val="2743932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60</a:t>
            </a:fld>
            <a:endParaRPr lang="zh-CN" altLang="en-US"/>
          </a:p>
        </p:txBody>
      </p:sp>
    </p:spTree>
    <p:extLst>
      <p:ext uri="{BB962C8B-B14F-4D97-AF65-F5344CB8AC3E}">
        <p14:creationId xmlns:p14="http://schemas.microsoft.com/office/powerpoint/2010/main" val="627661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61</a:t>
            </a:fld>
            <a:endParaRPr lang="zh-CN" altLang="en-US"/>
          </a:p>
        </p:txBody>
      </p:sp>
    </p:spTree>
    <p:extLst>
      <p:ext uri="{BB962C8B-B14F-4D97-AF65-F5344CB8AC3E}">
        <p14:creationId xmlns:p14="http://schemas.microsoft.com/office/powerpoint/2010/main" val="19983597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62</a:t>
            </a:fld>
            <a:endParaRPr lang="zh-CN" altLang="en-US"/>
          </a:p>
        </p:txBody>
      </p:sp>
    </p:spTree>
    <p:extLst>
      <p:ext uri="{BB962C8B-B14F-4D97-AF65-F5344CB8AC3E}">
        <p14:creationId xmlns:p14="http://schemas.microsoft.com/office/powerpoint/2010/main" val="3910403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9</a:t>
            </a:fld>
            <a:endParaRPr lang="zh-CN" altLang="en-US"/>
          </a:p>
        </p:txBody>
      </p:sp>
    </p:spTree>
    <p:extLst>
      <p:ext uri="{BB962C8B-B14F-4D97-AF65-F5344CB8AC3E}">
        <p14:creationId xmlns:p14="http://schemas.microsoft.com/office/powerpoint/2010/main" val="4037711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63</a:t>
            </a:fld>
            <a:endParaRPr lang="zh-CN" altLang="en-US"/>
          </a:p>
        </p:txBody>
      </p:sp>
    </p:spTree>
    <p:extLst>
      <p:ext uri="{BB962C8B-B14F-4D97-AF65-F5344CB8AC3E}">
        <p14:creationId xmlns:p14="http://schemas.microsoft.com/office/powerpoint/2010/main" val="454885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64</a:t>
            </a:fld>
            <a:endParaRPr lang="zh-CN" altLang="en-US"/>
          </a:p>
        </p:txBody>
      </p:sp>
    </p:spTree>
    <p:extLst>
      <p:ext uri="{BB962C8B-B14F-4D97-AF65-F5344CB8AC3E}">
        <p14:creationId xmlns:p14="http://schemas.microsoft.com/office/powerpoint/2010/main" val="2951818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65</a:t>
            </a:fld>
            <a:endParaRPr lang="zh-CN" altLang="en-US"/>
          </a:p>
        </p:txBody>
      </p:sp>
    </p:spTree>
    <p:extLst>
      <p:ext uri="{BB962C8B-B14F-4D97-AF65-F5344CB8AC3E}">
        <p14:creationId xmlns:p14="http://schemas.microsoft.com/office/powerpoint/2010/main" val="1276388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66</a:t>
            </a:fld>
            <a:endParaRPr lang="zh-CN" altLang="en-US"/>
          </a:p>
        </p:txBody>
      </p:sp>
    </p:spTree>
    <p:extLst>
      <p:ext uri="{BB962C8B-B14F-4D97-AF65-F5344CB8AC3E}">
        <p14:creationId xmlns:p14="http://schemas.microsoft.com/office/powerpoint/2010/main" val="31198533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67</a:t>
            </a:fld>
            <a:endParaRPr lang="zh-CN" altLang="en-US"/>
          </a:p>
        </p:txBody>
      </p:sp>
    </p:spTree>
    <p:extLst>
      <p:ext uri="{BB962C8B-B14F-4D97-AF65-F5344CB8AC3E}">
        <p14:creationId xmlns:p14="http://schemas.microsoft.com/office/powerpoint/2010/main" val="4056568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68</a:t>
            </a:fld>
            <a:endParaRPr lang="zh-CN" altLang="en-US"/>
          </a:p>
        </p:txBody>
      </p:sp>
    </p:spTree>
    <p:extLst>
      <p:ext uri="{BB962C8B-B14F-4D97-AF65-F5344CB8AC3E}">
        <p14:creationId xmlns:p14="http://schemas.microsoft.com/office/powerpoint/2010/main" val="31320237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69</a:t>
            </a:fld>
            <a:endParaRPr lang="zh-CN" altLang="en-US"/>
          </a:p>
        </p:txBody>
      </p:sp>
    </p:spTree>
    <p:extLst>
      <p:ext uri="{BB962C8B-B14F-4D97-AF65-F5344CB8AC3E}">
        <p14:creationId xmlns:p14="http://schemas.microsoft.com/office/powerpoint/2010/main" val="1992336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70</a:t>
            </a:fld>
            <a:endParaRPr lang="zh-CN" altLang="en-US"/>
          </a:p>
        </p:txBody>
      </p:sp>
    </p:spTree>
    <p:extLst>
      <p:ext uri="{BB962C8B-B14F-4D97-AF65-F5344CB8AC3E}">
        <p14:creationId xmlns:p14="http://schemas.microsoft.com/office/powerpoint/2010/main" val="22084643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71</a:t>
            </a:fld>
            <a:endParaRPr lang="zh-CN" altLang="en-US"/>
          </a:p>
        </p:txBody>
      </p:sp>
    </p:spTree>
    <p:extLst>
      <p:ext uri="{BB962C8B-B14F-4D97-AF65-F5344CB8AC3E}">
        <p14:creationId xmlns:p14="http://schemas.microsoft.com/office/powerpoint/2010/main" val="18373952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72</a:t>
            </a:fld>
            <a:endParaRPr lang="zh-CN" altLang="en-US"/>
          </a:p>
        </p:txBody>
      </p:sp>
    </p:spTree>
    <p:extLst>
      <p:ext uri="{BB962C8B-B14F-4D97-AF65-F5344CB8AC3E}">
        <p14:creationId xmlns:p14="http://schemas.microsoft.com/office/powerpoint/2010/main" val="286837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a:t>
            </a:fld>
            <a:endParaRPr lang="zh-CN" altLang="en-US"/>
          </a:p>
        </p:txBody>
      </p:sp>
    </p:spTree>
    <p:extLst>
      <p:ext uri="{BB962C8B-B14F-4D97-AF65-F5344CB8AC3E}">
        <p14:creationId xmlns:p14="http://schemas.microsoft.com/office/powerpoint/2010/main" val="33612349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73</a:t>
            </a:fld>
            <a:endParaRPr lang="zh-CN" altLang="en-US"/>
          </a:p>
        </p:txBody>
      </p:sp>
    </p:spTree>
    <p:extLst>
      <p:ext uri="{BB962C8B-B14F-4D97-AF65-F5344CB8AC3E}">
        <p14:creationId xmlns:p14="http://schemas.microsoft.com/office/powerpoint/2010/main" val="35049233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74</a:t>
            </a:fld>
            <a:endParaRPr lang="zh-CN" altLang="en-US"/>
          </a:p>
        </p:txBody>
      </p:sp>
    </p:spTree>
    <p:extLst>
      <p:ext uri="{BB962C8B-B14F-4D97-AF65-F5344CB8AC3E}">
        <p14:creationId xmlns:p14="http://schemas.microsoft.com/office/powerpoint/2010/main" val="1386116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75</a:t>
            </a:fld>
            <a:endParaRPr lang="zh-CN" altLang="en-US"/>
          </a:p>
        </p:txBody>
      </p:sp>
    </p:spTree>
    <p:extLst>
      <p:ext uri="{BB962C8B-B14F-4D97-AF65-F5344CB8AC3E}">
        <p14:creationId xmlns:p14="http://schemas.microsoft.com/office/powerpoint/2010/main" val="40381517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76</a:t>
            </a:fld>
            <a:endParaRPr lang="zh-CN" altLang="en-US"/>
          </a:p>
        </p:txBody>
      </p:sp>
    </p:spTree>
    <p:extLst>
      <p:ext uri="{BB962C8B-B14F-4D97-AF65-F5344CB8AC3E}">
        <p14:creationId xmlns:p14="http://schemas.microsoft.com/office/powerpoint/2010/main" val="22244668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77</a:t>
            </a:fld>
            <a:endParaRPr lang="zh-CN" altLang="en-US"/>
          </a:p>
        </p:txBody>
      </p:sp>
    </p:spTree>
    <p:extLst>
      <p:ext uri="{BB962C8B-B14F-4D97-AF65-F5344CB8AC3E}">
        <p14:creationId xmlns:p14="http://schemas.microsoft.com/office/powerpoint/2010/main" val="25619235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78</a:t>
            </a:fld>
            <a:endParaRPr lang="zh-CN" altLang="en-US"/>
          </a:p>
        </p:txBody>
      </p:sp>
    </p:spTree>
    <p:extLst>
      <p:ext uri="{BB962C8B-B14F-4D97-AF65-F5344CB8AC3E}">
        <p14:creationId xmlns:p14="http://schemas.microsoft.com/office/powerpoint/2010/main" val="2945892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79</a:t>
            </a:fld>
            <a:endParaRPr lang="zh-CN" altLang="en-US"/>
          </a:p>
        </p:txBody>
      </p:sp>
    </p:spTree>
    <p:extLst>
      <p:ext uri="{BB962C8B-B14F-4D97-AF65-F5344CB8AC3E}">
        <p14:creationId xmlns:p14="http://schemas.microsoft.com/office/powerpoint/2010/main" val="13144480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80</a:t>
            </a:fld>
            <a:endParaRPr lang="zh-CN" altLang="en-US"/>
          </a:p>
        </p:txBody>
      </p:sp>
    </p:spTree>
    <p:extLst>
      <p:ext uri="{BB962C8B-B14F-4D97-AF65-F5344CB8AC3E}">
        <p14:creationId xmlns:p14="http://schemas.microsoft.com/office/powerpoint/2010/main" val="22441014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81</a:t>
            </a:fld>
            <a:endParaRPr lang="zh-CN" altLang="en-US"/>
          </a:p>
        </p:txBody>
      </p:sp>
    </p:spTree>
    <p:extLst>
      <p:ext uri="{BB962C8B-B14F-4D97-AF65-F5344CB8AC3E}">
        <p14:creationId xmlns:p14="http://schemas.microsoft.com/office/powerpoint/2010/main" val="16935218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82</a:t>
            </a:fld>
            <a:endParaRPr lang="zh-CN" altLang="en-US"/>
          </a:p>
        </p:txBody>
      </p:sp>
    </p:spTree>
    <p:extLst>
      <p:ext uri="{BB962C8B-B14F-4D97-AF65-F5344CB8AC3E}">
        <p14:creationId xmlns:p14="http://schemas.microsoft.com/office/powerpoint/2010/main" val="338734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a:t>
            </a:fld>
            <a:endParaRPr lang="zh-CN" altLang="en-US"/>
          </a:p>
        </p:txBody>
      </p:sp>
    </p:spTree>
    <p:extLst>
      <p:ext uri="{BB962C8B-B14F-4D97-AF65-F5344CB8AC3E}">
        <p14:creationId xmlns:p14="http://schemas.microsoft.com/office/powerpoint/2010/main" val="3168226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83</a:t>
            </a:fld>
            <a:endParaRPr lang="zh-CN" altLang="en-US"/>
          </a:p>
        </p:txBody>
      </p:sp>
    </p:spTree>
    <p:extLst>
      <p:ext uri="{BB962C8B-B14F-4D97-AF65-F5344CB8AC3E}">
        <p14:creationId xmlns:p14="http://schemas.microsoft.com/office/powerpoint/2010/main" val="5718232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84</a:t>
            </a:fld>
            <a:endParaRPr lang="zh-CN" altLang="en-US"/>
          </a:p>
        </p:txBody>
      </p:sp>
    </p:spTree>
    <p:extLst>
      <p:ext uri="{BB962C8B-B14F-4D97-AF65-F5344CB8AC3E}">
        <p14:creationId xmlns:p14="http://schemas.microsoft.com/office/powerpoint/2010/main" val="36800400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85</a:t>
            </a:fld>
            <a:endParaRPr lang="zh-CN" altLang="en-US"/>
          </a:p>
        </p:txBody>
      </p:sp>
    </p:spTree>
    <p:extLst>
      <p:ext uri="{BB962C8B-B14F-4D97-AF65-F5344CB8AC3E}">
        <p14:creationId xmlns:p14="http://schemas.microsoft.com/office/powerpoint/2010/main" val="38616926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98</a:t>
            </a:fld>
            <a:endParaRPr lang="zh-CN" altLang="en-US"/>
          </a:p>
        </p:txBody>
      </p:sp>
    </p:spTree>
    <p:extLst>
      <p:ext uri="{BB962C8B-B14F-4D97-AF65-F5344CB8AC3E}">
        <p14:creationId xmlns:p14="http://schemas.microsoft.com/office/powerpoint/2010/main" val="21329812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99</a:t>
            </a:fld>
            <a:endParaRPr lang="zh-CN" altLang="en-US"/>
          </a:p>
        </p:txBody>
      </p:sp>
    </p:spTree>
    <p:extLst>
      <p:ext uri="{BB962C8B-B14F-4D97-AF65-F5344CB8AC3E}">
        <p14:creationId xmlns:p14="http://schemas.microsoft.com/office/powerpoint/2010/main" val="28314732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100</a:t>
            </a:fld>
            <a:endParaRPr lang="zh-CN" altLang="en-US"/>
          </a:p>
        </p:txBody>
      </p:sp>
    </p:spTree>
    <p:extLst>
      <p:ext uri="{BB962C8B-B14F-4D97-AF65-F5344CB8AC3E}">
        <p14:creationId xmlns:p14="http://schemas.microsoft.com/office/powerpoint/2010/main" val="15221536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101</a:t>
            </a:fld>
            <a:endParaRPr lang="zh-CN" altLang="en-US"/>
          </a:p>
        </p:txBody>
      </p:sp>
    </p:spTree>
    <p:extLst>
      <p:ext uri="{BB962C8B-B14F-4D97-AF65-F5344CB8AC3E}">
        <p14:creationId xmlns:p14="http://schemas.microsoft.com/office/powerpoint/2010/main" val="3721741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102</a:t>
            </a:fld>
            <a:endParaRPr lang="zh-CN" altLang="en-US"/>
          </a:p>
        </p:txBody>
      </p:sp>
    </p:spTree>
    <p:extLst>
      <p:ext uri="{BB962C8B-B14F-4D97-AF65-F5344CB8AC3E}">
        <p14:creationId xmlns:p14="http://schemas.microsoft.com/office/powerpoint/2010/main" val="18729912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103</a:t>
            </a:fld>
            <a:endParaRPr lang="zh-CN" altLang="en-US"/>
          </a:p>
        </p:txBody>
      </p:sp>
    </p:spTree>
    <p:extLst>
      <p:ext uri="{BB962C8B-B14F-4D97-AF65-F5344CB8AC3E}">
        <p14:creationId xmlns:p14="http://schemas.microsoft.com/office/powerpoint/2010/main" val="2380107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104</a:t>
            </a:fld>
            <a:endParaRPr lang="zh-CN" altLang="en-US"/>
          </a:p>
        </p:txBody>
      </p:sp>
    </p:spTree>
    <p:extLst>
      <p:ext uri="{BB962C8B-B14F-4D97-AF65-F5344CB8AC3E}">
        <p14:creationId xmlns:p14="http://schemas.microsoft.com/office/powerpoint/2010/main" val="3278738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12</a:t>
            </a:fld>
            <a:endParaRPr lang="zh-CN" altLang="en-US"/>
          </a:p>
        </p:txBody>
      </p:sp>
    </p:spTree>
    <p:extLst>
      <p:ext uri="{BB962C8B-B14F-4D97-AF65-F5344CB8AC3E}">
        <p14:creationId xmlns:p14="http://schemas.microsoft.com/office/powerpoint/2010/main" val="42331752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105</a:t>
            </a:fld>
            <a:endParaRPr lang="zh-CN" altLang="en-US"/>
          </a:p>
        </p:txBody>
      </p:sp>
    </p:spTree>
    <p:extLst>
      <p:ext uri="{BB962C8B-B14F-4D97-AF65-F5344CB8AC3E}">
        <p14:creationId xmlns:p14="http://schemas.microsoft.com/office/powerpoint/2010/main" val="13488114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106</a:t>
            </a:fld>
            <a:endParaRPr lang="zh-CN" altLang="en-US"/>
          </a:p>
        </p:txBody>
      </p:sp>
    </p:spTree>
    <p:extLst>
      <p:ext uri="{BB962C8B-B14F-4D97-AF65-F5344CB8AC3E}">
        <p14:creationId xmlns:p14="http://schemas.microsoft.com/office/powerpoint/2010/main" val="2394336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107</a:t>
            </a:fld>
            <a:endParaRPr lang="zh-CN" altLang="en-US"/>
          </a:p>
        </p:txBody>
      </p:sp>
    </p:spTree>
    <p:extLst>
      <p:ext uri="{BB962C8B-B14F-4D97-AF65-F5344CB8AC3E}">
        <p14:creationId xmlns:p14="http://schemas.microsoft.com/office/powerpoint/2010/main" val="14551529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108</a:t>
            </a:fld>
            <a:endParaRPr lang="zh-CN" altLang="en-US"/>
          </a:p>
        </p:txBody>
      </p:sp>
    </p:spTree>
    <p:extLst>
      <p:ext uri="{BB962C8B-B14F-4D97-AF65-F5344CB8AC3E}">
        <p14:creationId xmlns:p14="http://schemas.microsoft.com/office/powerpoint/2010/main" val="27099462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109</a:t>
            </a:fld>
            <a:endParaRPr lang="zh-CN" altLang="en-US"/>
          </a:p>
        </p:txBody>
      </p:sp>
    </p:spTree>
    <p:extLst>
      <p:ext uri="{BB962C8B-B14F-4D97-AF65-F5344CB8AC3E}">
        <p14:creationId xmlns:p14="http://schemas.microsoft.com/office/powerpoint/2010/main" val="14412187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110</a:t>
            </a:fld>
            <a:endParaRPr lang="zh-CN" altLang="en-US"/>
          </a:p>
        </p:txBody>
      </p:sp>
    </p:spTree>
    <p:extLst>
      <p:ext uri="{BB962C8B-B14F-4D97-AF65-F5344CB8AC3E}">
        <p14:creationId xmlns:p14="http://schemas.microsoft.com/office/powerpoint/2010/main" val="619204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111</a:t>
            </a:fld>
            <a:endParaRPr lang="zh-CN" altLang="en-US"/>
          </a:p>
        </p:txBody>
      </p:sp>
    </p:spTree>
    <p:extLst>
      <p:ext uri="{BB962C8B-B14F-4D97-AF65-F5344CB8AC3E}">
        <p14:creationId xmlns:p14="http://schemas.microsoft.com/office/powerpoint/2010/main" val="35175322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112</a:t>
            </a:fld>
            <a:endParaRPr lang="zh-CN" altLang="en-US"/>
          </a:p>
        </p:txBody>
      </p:sp>
    </p:spTree>
    <p:extLst>
      <p:ext uri="{BB962C8B-B14F-4D97-AF65-F5344CB8AC3E}">
        <p14:creationId xmlns:p14="http://schemas.microsoft.com/office/powerpoint/2010/main" val="4454242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113</a:t>
            </a:fld>
            <a:endParaRPr lang="zh-CN" altLang="en-US"/>
          </a:p>
        </p:txBody>
      </p:sp>
    </p:spTree>
    <p:extLst>
      <p:ext uri="{BB962C8B-B14F-4D97-AF65-F5344CB8AC3E}">
        <p14:creationId xmlns:p14="http://schemas.microsoft.com/office/powerpoint/2010/main" val="30808023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C3829-85C2-4C78-A748-3A4999477BD2}" type="slidenum">
              <a:rPr lang="zh-CN" altLang="en-US" smtClean="0"/>
              <a:t>114</a:t>
            </a:fld>
            <a:endParaRPr lang="zh-CN" altLang="en-US"/>
          </a:p>
        </p:txBody>
      </p:sp>
    </p:spTree>
    <p:extLst>
      <p:ext uri="{BB962C8B-B14F-4D97-AF65-F5344CB8AC3E}">
        <p14:creationId xmlns:p14="http://schemas.microsoft.com/office/powerpoint/2010/main" val="534252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29060" cy="6480175"/>
          </a:xfrm>
          <a:prstGeom prst="rect">
            <a:avLst/>
          </a:prstGeom>
        </p:spPr>
      </p:pic>
      <p:sp>
        <p:nvSpPr>
          <p:cNvPr id="4" name="文本占位符 3"/>
          <p:cNvSpPr>
            <a:spLocks noGrp="1"/>
          </p:cNvSpPr>
          <p:nvPr>
            <p:ph type="body" sz="quarter" idx="10" hasCustomPrompt="1"/>
          </p:nvPr>
        </p:nvSpPr>
        <p:spPr>
          <a:xfrm>
            <a:off x="864493" y="989120"/>
            <a:ext cx="7993062" cy="720080"/>
          </a:xfrm>
          <a:prstGeom prst="rect">
            <a:avLst/>
          </a:prstGeom>
        </p:spPr>
        <p:txBody>
          <a:bodyPr/>
          <a:lstStyle>
            <a:lvl1pPr marL="0" indent="0">
              <a:buFontTx/>
              <a:buNone/>
              <a:defRPr sz="4000" b="1">
                <a:solidFill>
                  <a:schemeClr val="bg1"/>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单击此处添加标题</a:t>
            </a:r>
            <a:endParaRPr kumimoji="1" lang="zh-CN" altLang="en-US" dirty="0"/>
          </a:p>
        </p:txBody>
      </p:sp>
      <p:sp>
        <p:nvSpPr>
          <p:cNvPr id="6" name="文本占位符 5"/>
          <p:cNvSpPr>
            <a:spLocks noGrp="1"/>
          </p:cNvSpPr>
          <p:nvPr>
            <p:ph type="body" sz="quarter" idx="11" hasCustomPrompt="1"/>
          </p:nvPr>
        </p:nvSpPr>
        <p:spPr>
          <a:xfrm>
            <a:off x="864493" y="1727919"/>
            <a:ext cx="7343775" cy="503758"/>
          </a:xfrm>
          <a:prstGeom prst="rect">
            <a:avLst/>
          </a:prstGeom>
        </p:spPr>
        <p:txBody>
          <a:bodyPr/>
          <a:lstStyle>
            <a:lvl1pPr marL="0" indent="0">
              <a:buFontTx/>
              <a:buNone/>
              <a:defRPr sz="2800"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单击此处编辑文字</a:t>
            </a:r>
            <a:endParaRPr kumimoji="1" lang="zh-CN" altLang="en-US" dirty="0"/>
          </a:p>
        </p:txBody>
      </p:sp>
      <p:sp>
        <p:nvSpPr>
          <p:cNvPr id="8" name="文本占位符 7"/>
          <p:cNvSpPr>
            <a:spLocks noGrp="1"/>
          </p:cNvSpPr>
          <p:nvPr>
            <p:ph type="body" sz="quarter" idx="12" hasCustomPrompt="1"/>
          </p:nvPr>
        </p:nvSpPr>
        <p:spPr>
          <a:xfrm>
            <a:off x="864493" y="2827356"/>
            <a:ext cx="3167062" cy="288354"/>
          </a:xfrm>
          <a:prstGeom prst="rect">
            <a:avLst/>
          </a:prstGeom>
        </p:spPr>
        <p:txBody>
          <a:bodyPr/>
          <a:lstStyle>
            <a:lvl1pPr marL="0" indent="0">
              <a:buFontTx/>
              <a:buNone/>
              <a:defRPr sz="1600">
                <a:solidFill>
                  <a:schemeClr val="bg1"/>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年／月／日</a:t>
            </a:r>
            <a:endParaRPr kumimoji="1"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11" y="5473724"/>
            <a:ext cx="1609888" cy="49313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36680" cy="6480175"/>
          </a:xfrm>
          <a:prstGeom prst="rect">
            <a:avLst/>
          </a:prstGeom>
        </p:spPr>
      </p:pic>
      <p:sp>
        <p:nvSpPr>
          <p:cNvPr id="7" name="文本占位符 6"/>
          <p:cNvSpPr>
            <a:spLocks noGrp="1"/>
          </p:cNvSpPr>
          <p:nvPr>
            <p:ph type="body" sz="quarter" idx="10" hasCustomPrompt="1"/>
          </p:nvPr>
        </p:nvSpPr>
        <p:spPr>
          <a:xfrm>
            <a:off x="648469" y="503783"/>
            <a:ext cx="1152128" cy="647724"/>
          </a:xfrm>
          <a:prstGeom prst="rect">
            <a:avLst/>
          </a:prstGeom>
        </p:spPr>
        <p:txBody>
          <a:bodyPr/>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目录</a:t>
            </a:r>
            <a:endParaRPr kumimoji="1" lang="zh-CN" altLang="en-US" dirty="0"/>
          </a:p>
        </p:txBody>
      </p:sp>
      <p:sp>
        <p:nvSpPr>
          <p:cNvPr id="14" name="文本占位符 13"/>
          <p:cNvSpPr>
            <a:spLocks noGrp="1"/>
          </p:cNvSpPr>
          <p:nvPr>
            <p:ph type="body" sz="quarter" idx="11" hasCustomPrompt="1"/>
          </p:nvPr>
        </p:nvSpPr>
        <p:spPr>
          <a:xfrm>
            <a:off x="2838044" y="1439887"/>
            <a:ext cx="550702" cy="431502"/>
          </a:xfrm>
          <a:prstGeom prst="rect">
            <a:avLst/>
          </a:prstGeom>
        </p:spPr>
        <p:txBody>
          <a:bodyPr/>
          <a:lstStyle>
            <a:lvl1pPr marL="0" indent="0">
              <a:buFontTx/>
              <a:buNone/>
              <a:defRPr sz="2000">
                <a:solidFill>
                  <a:srgbClr val="E2231A"/>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smtClean="0"/>
              <a:t>1</a:t>
            </a:r>
            <a:endParaRPr kumimoji="1" lang="zh-CN" altLang="en-US" dirty="0"/>
          </a:p>
        </p:txBody>
      </p:sp>
      <p:sp>
        <p:nvSpPr>
          <p:cNvPr id="16" name="文本占位符 15"/>
          <p:cNvSpPr>
            <a:spLocks noGrp="1"/>
          </p:cNvSpPr>
          <p:nvPr>
            <p:ph type="body" sz="quarter" idx="12" hasCustomPrompt="1"/>
          </p:nvPr>
        </p:nvSpPr>
        <p:spPr>
          <a:xfrm>
            <a:off x="3389415" y="1439887"/>
            <a:ext cx="3883789" cy="431502"/>
          </a:xfrm>
          <a:prstGeom prst="rect">
            <a:avLst/>
          </a:prstGeom>
        </p:spPr>
        <p:txBody>
          <a:bodyPr/>
          <a:lstStyle>
            <a:lvl1pPr marL="0" indent="0">
              <a:buFontTx/>
              <a:buNone/>
              <a:defRPr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单击此处添加标题</a:t>
            </a:r>
            <a:endParaRPr kumimoji="1" lang="zh-CN" altLang="en-US" dirty="0"/>
          </a:p>
        </p:txBody>
      </p:sp>
      <p:sp>
        <p:nvSpPr>
          <p:cNvPr id="20" name="文本占位符 19"/>
          <p:cNvSpPr>
            <a:spLocks noGrp="1"/>
          </p:cNvSpPr>
          <p:nvPr>
            <p:ph type="body" sz="quarter" idx="13" hasCustomPrompt="1"/>
          </p:nvPr>
        </p:nvSpPr>
        <p:spPr>
          <a:xfrm>
            <a:off x="2838044" y="1975555"/>
            <a:ext cx="550702" cy="400436"/>
          </a:xfrm>
          <a:prstGeom prst="rect">
            <a:avLst/>
          </a:prstGeom>
        </p:spPr>
        <p:txBody>
          <a:bodyPr/>
          <a:lstStyle>
            <a:lvl1pPr marL="0" indent="0">
              <a:buFontTx/>
              <a:buNone/>
              <a:defRPr sz="2000">
                <a:solidFill>
                  <a:srgbClr val="E2231A"/>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smtClean="0"/>
              <a:t>2</a:t>
            </a:r>
            <a:endParaRPr kumimoji="1" lang="zh-CN" altLang="en-US" dirty="0"/>
          </a:p>
        </p:txBody>
      </p:sp>
      <p:sp>
        <p:nvSpPr>
          <p:cNvPr id="23" name="文本占位符 22"/>
          <p:cNvSpPr>
            <a:spLocks noGrp="1"/>
          </p:cNvSpPr>
          <p:nvPr>
            <p:ph type="body" sz="quarter" idx="14" hasCustomPrompt="1"/>
          </p:nvPr>
        </p:nvSpPr>
        <p:spPr>
          <a:xfrm>
            <a:off x="3388746" y="1975555"/>
            <a:ext cx="3884458" cy="400436"/>
          </a:xfrm>
          <a:prstGeom prst="rect">
            <a:avLst/>
          </a:prstGeom>
        </p:spPr>
        <p:txBody>
          <a:bodyPr/>
          <a:lstStyle>
            <a:lvl1pPr marL="385445" marR="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单击此处添加标题</a:t>
            </a:r>
            <a:endParaRPr kumimoji="1" lang="zh-CN" altLang="en-US" dirty="0"/>
          </a:p>
        </p:txBody>
      </p:sp>
      <p:sp>
        <p:nvSpPr>
          <p:cNvPr id="27" name="文本占位符 26"/>
          <p:cNvSpPr>
            <a:spLocks noGrp="1"/>
          </p:cNvSpPr>
          <p:nvPr>
            <p:ph type="body" sz="quarter" idx="15" hasCustomPrompt="1"/>
          </p:nvPr>
        </p:nvSpPr>
        <p:spPr>
          <a:xfrm>
            <a:off x="2838044" y="2511225"/>
            <a:ext cx="550702" cy="409215"/>
          </a:xfrm>
          <a:prstGeom prst="rect">
            <a:avLst/>
          </a:prstGeom>
        </p:spPr>
        <p:txBody>
          <a:bodyPr/>
          <a:lstStyle>
            <a:lvl1pPr marL="0" indent="0">
              <a:buFontTx/>
              <a:buNone/>
              <a:defRPr sz="2000">
                <a:solidFill>
                  <a:srgbClr val="E2231A"/>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smtClean="0"/>
              <a:t>3</a:t>
            </a:r>
            <a:endParaRPr kumimoji="1" lang="zh-CN" altLang="en-US" dirty="0"/>
          </a:p>
        </p:txBody>
      </p:sp>
      <p:sp>
        <p:nvSpPr>
          <p:cNvPr id="31" name="文本占位符 30"/>
          <p:cNvSpPr>
            <a:spLocks noGrp="1"/>
          </p:cNvSpPr>
          <p:nvPr>
            <p:ph type="body" sz="quarter" idx="16" hasCustomPrompt="1"/>
          </p:nvPr>
        </p:nvSpPr>
        <p:spPr>
          <a:xfrm>
            <a:off x="2838044" y="3046894"/>
            <a:ext cx="550702" cy="409217"/>
          </a:xfrm>
          <a:prstGeom prst="rect">
            <a:avLst/>
          </a:prstGeom>
        </p:spPr>
        <p:txBody>
          <a:bodyPr/>
          <a:lstStyle>
            <a:lvl1pPr marL="0" indent="0">
              <a:buFontTx/>
              <a:buNone/>
              <a:defRPr sz="2000">
                <a:solidFill>
                  <a:srgbClr val="E2231A"/>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smtClean="0"/>
              <a:t>4</a:t>
            </a:r>
            <a:endParaRPr kumimoji="1" lang="zh-CN" altLang="en-US" dirty="0"/>
          </a:p>
        </p:txBody>
      </p:sp>
      <p:sp>
        <p:nvSpPr>
          <p:cNvPr id="34" name="文本占位符 33"/>
          <p:cNvSpPr>
            <a:spLocks noGrp="1"/>
          </p:cNvSpPr>
          <p:nvPr>
            <p:ph type="body" sz="quarter" idx="17" hasCustomPrompt="1"/>
          </p:nvPr>
        </p:nvSpPr>
        <p:spPr>
          <a:xfrm>
            <a:off x="2841891" y="3582565"/>
            <a:ext cx="546855" cy="360362"/>
          </a:xfrm>
          <a:prstGeom prst="rect">
            <a:avLst/>
          </a:prstGeom>
        </p:spPr>
        <p:txBody>
          <a:bodyPr/>
          <a:lstStyle>
            <a:lvl1pPr marL="0" indent="0">
              <a:buFontTx/>
              <a:buNone/>
              <a:defRPr sz="2000">
                <a:solidFill>
                  <a:srgbClr val="E2231A"/>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smtClean="0"/>
              <a:t>5</a:t>
            </a:r>
            <a:endParaRPr kumimoji="1" lang="zh-CN" altLang="en-US" dirty="0"/>
          </a:p>
        </p:txBody>
      </p:sp>
      <p:sp>
        <p:nvSpPr>
          <p:cNvPr id="38" name="文本占位符 26"/>
          <p:cNvSpPr>
            <a:spLocks noGrp="1"/>
          </p:cNvSpPr>
          <p:nvPr>
            <p:ph type="body" sz="quarter" idx="18" hasCustomPrompt="1"/>
          </p:nvPr>
        </p:nvSpPr>
        <p:spPr>
          <a:xfrm>
            <a:off x="3391093" y="2511225"/>
            <a:ext cx="3882111" cy="409215"/>
          </a:xfrm>
          <a:prstGeom prst="rect">
            <a:avLst/>
          </a:prstGeom>
        </p:spPr>
        <p:txBody>
          <a:bodyPr/>
          <a:lstStyle>
            <a:lvl1pPr marL="385445" marR="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单击此处添加标题</a:t>
            </a:r>
            <a:endParaRPr kumimoji="1" lang="zh-CN" altLang="en-US" dirty="0"/>
          </a:p>
        </p:txBody>
      </p:sp>
      <p:sp>
        <p:nvSpPr>
          <p:cNvPr id="40" name="文本占位符 30"/>
          <p:cNvSpPr>
            <a:spLocks noGrp="1"/>
          </p:cNvSpPr>
          <p:nvPr>
            <p:ph type="body" sz="quarter" idx="19" hasCustomPrompt="1"/>
          </p:nvPr>
        </p:nvSpPr>
        <p:spPr>
          <a:xfrm>
            <a:off x="3391094" y="3046894"/>
            <a:ext cx="3882110" cy="409217"/>
          </a:xfrm>
          <a:prstGeom prst="rect">
            <a:avLst/>
          </a:prstGeom>
        </p:spPr>
        <p:txBody>
          <a:bodyPr/>
          <a:lstStyle>
            <a:lvl1pPr marL="385445" marR="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单击此处添加标题</a:t>
            </a:r>
            <a:endParaRPr kumimoji="1" lang="zh-CN" altLang="en-US" dirty="0"/>
          </a:p>
        </p:txBody>
      </p:sp>
      <p:sp>
        <p:nvSpPr>
          <p:cNvPr id="41" name="文本占位符 33"/>
          <p:cNvSpPr>
            <a:spLocks noGrp="1"/>
          </p:cNvSpPr>
          <p:nvPr>
            <p:ph type="body" sz="quarter" idx="20" hasCustomPrompt="1"/>
          </p:nvPr>
        </p:nvSpPr>
        <p:spPr>
          <a:xfrm>
            <a:off x="3388746" y="3582565"/>
            <a:ext cx="3884458" cy="360362"/>
          </a:xfrm>
          <a:prstGeom prst="rect">
            <a:avLst/>
          </a:prstGeom>
        </p:spPr>
        <p:txBody>
          <a:bodyPr/>
          <a:lstStyle>
            <a:lvl1pPr marL="385445" marR="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单击此处添加标题</a:t>
            </a:r>
            <a:endParaRPr kumimoji="1" lang="zh-CN" altLang="en-US" dirty="0"/>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49469" y="5688359"/>
            <a:ext cx="1297013" cy="3969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04453" y="503783"/>
            <a:ext cx="6120680" cy="647700"/>
          </a:xfrm>
          <a:prstGeom prst="rect">
            <a:avLst/>
          </a:prstGeom>
        </p:spPr>
        <p:txBody>
          <a:bodyPr/>
          <a:lstStyle>
            <a:lvl1pPr marL="0" indent="0">
              <a:buFontTx/>
              <a:buNone/>
              <a:defRPr sz="3200" b="1">
                <a:solidFill>
                  <a:srgbClr val="E2231A"/>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单击此处添加标题</a:t>
            </a:r>
            <a:endParaRPr kumimoji="1" lang="zh-CN" altLang="en-US" dirty="0"/>
          </a:p>
        </p:txBody>
      </p:sp>
      <p:sp>
        <p:nvSpPr>
          <p:cNvPr id="6" name="文本占位符 5"/>
          <p:cNvSpPr>
            <a:spLocks noGrp="1"/>
          </p:cNvSpPr>
          <p:nvPr>
            <p:ph type="body" sz="quarter" idx="11" hasCustomPrompt="1"/>
          </p:nvPr>
        </p:nvSpPr>
        <p:spPr>
          <a:xfrm>
            <a:off x="504453" y="5874186"/>
            <a:ext cx="864096" cy="246221"/>
          </a:xfrm>
          <a:prstGeom prst="rect">
            <a:avLst/>
          </a:prstGeom>
        </p:spPr>
        <p:txBody>
          <a:bodyPr/>
          <a:lstStyle>
            <a:lvl1pPr marL="0" indent="0">
              <a:buFontTx/>
              <a:buNone/>
              <a:defRPr sz="1000">
                <a:solidFill>
                  <a:srgbClr val="E2231A"/>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smtClean="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49469" y="5688359"/>
            <a:ext cx="1297013" cy="39699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29060" cy="6480175"/>
          </a:xfrm>
          <a:prstGeom prst="rect">
            <a:avLst/>
          </a:prstGeom>
        </p:spPr>
      </p:pic>
      <p:sp>
        <p:nvSpPr>
          <p:cNvPr id="3" name="文本占位符 2"/>
          <p:cNvSpPr>
            <a:spLocks noGrp="1"/>
          </p:cNvSpPr>
          <p:nvPr>
            <p:ph type="body" sz="quarter" idx="13" hasCustomPrompt="1"/>
          </p:nvPr>
        </p:nvSpPr>
        <p:spPr>
          <a:xfrm>
            <a:off x="864493" y="1079847"/>
            <a:ext cx="5329238" cy="806643"/>
          </a:xfrm>
          <a:prstGeom prst="rect">
            <a:avLst/>
          </a:prstGeom>
        </p:spPr>
        <p:txBody>
          <a:bodyPr anchor="ctr"/>
          <a:lstStyle>
            <a:lvl1pPr marL="0" indent="0">
              <a:buFontTx/>
              <a:buNone/>
              <a:defRPr sz="4000">
                <a:solidFill>
                  <a:schemeClr val="bg1"/>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smtClean="0"/>
              <a:t>感谢您的时间。</a:t>
            </a:r>
            <a:endParaRPr kumimoji="1" lang="zh-CN" altLang="en-US" dirty="0"/>
          </a:p>
        </p:txBody>
      </p:sp>
      <p:sp>
        <p:nvSpPr>
          <p:cNvPr id="12" name="文本占位符 2"/>
          <p:cNvSpPr>
            <a:spLocks noGrp="1"/>
          </p:cNvSpPr>
          <p:nvPr>
            <p:ph type="body" sz="quarter" idx="14" hasCustomPrompt="1"/>
          </p:nvPr>
        </p:nvSpPr>
        <p:spPr>
          <a:xfrm>
            <a:off x="864493" y="1877580"/>
            <a:ext cx="5329238" cy="570420"/>
          </a:xfrm>
          <a:prstGeom prst="rect">
            <a:avLst/>
          </a:prstGeom>
        </p:spPr>
        <p:txBody>
          <a:bodyPr anchor="ctr"/>
          <a:lstStyle>
            <a:lvl1pPr marL="0" marR="0" indent="0" algn="l" defTabSz="1028065" rtl="0" eaLnBrk="1" fontAlgn="auto" latinLnBrk="0" hangingPunct="1">
              <a:lnSpc>
                <a:spcPct val="100000"/>
              </a:lnSpc>
              <a:spcBef>
                <a:spcPct val="20000"/>
              </a:spcBef>
              <a:spcAft>
                <a:spcPts val="0"/>
              </a:spcAft>
              <a:buClrTx/>
              <a:buSzTx/>
              <a:buFontTx/>
              <a:buNone/>
              <a:defRPr sz="2800">
                <a:solidFill>
                  <a:schemeClr val="bg1"/>
                </a:solidFill>
                <a:latin typeface="微软雅黑" panose="020B0503020204020204" charset="-122"/>
                <a:ea typeface="微软雅黑" panose="020B0503020204020204" charset="-122"/>
                <a:cs typeface="微软雅黑" panose="020B0503020204020204" charset="-122"/>
              </a:defRPr>
            </a:lvl1pPr>
          </a:lstStyle>
          <a:p>
            <a:pPr marL="385445" marR="0" lvl="0" indent="-385445" algn="l" defTabSz="102806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800" dirty="0" smtClean="0">
                <a:solidFill>
                  <a:schemeClr val="bg1"/>
                </a:solidFill>
                <a:latin typeface="微软雅黑" panose="020B0503020204020204" charset="-122"/>
                <a:ea typeface="微软雅黑" panose="020B0503020204020204" charset="-122"/>
              </a:rPr>
              <a:t>THANKS</a:t>
            </a:r>
            <a:r>
              <a:rPr kumimoji="1" lang="en-US" altLang="zh-CN" dirty="0" smtClean="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49469" y="5688360"/>
            <a:ext cx="1296038" cy="39699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ctr" defTabSz="1028065" rtl="0" eaLnBrk="1" latinLnBrk="0" hangingPunct="1">
        <a:spcBef>
          <a:spcPct val="0"/>
        </a:spcBef>
        <a:buNone/>
        <a:defRPr sz="4900" kern="1200">
          <a:solidFill>
            <a:schemeClr val="tx1"/>
          </a:solidFill>
          <a:latin typeface="+mj-lt"/>
          <a:ea typeface="+mj-ea"/>
          <a:cs typeface="+mj-cs"/>
        </a:defRPr>
      </a:lvl1pPr>
    </p:titleStyle>
    <p:bodyStyle>
      <a:lvl1pPr marL="385445" indent="-385445" algn="l" defTabSz="102806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zh-CN"/>
      </a:defPPr>
      <a:lvl1pPr marL="0" algn="l" defTabSz="1028065" rtl="0" eaLnBrk="1" latinLnBrk="0" hangingPunct="1">
        <a:defRPr sz="2000" kern="1200">
          <a:solidFill>
            <a:schemeClr val="tx1"/>
          </a:solidFill>
          <a:latin typeface="+mn-lt"/>
          <a:ea typeface="+mn-ea"/>
          <a:cs typeface="+mn-cs"/>
        </a:defRPr>
      </a:lvl1pPr>
      <a:lvl2pPr marL="514350" algn="l" defTabSz="1028065" rtl="0" eaLnBrk="1" latinLnBrk="0" hangingPunct="1">
        <a:defRPr sz="2000" kern="1200">
          <a:solidFill>
            <a:schemeClr val="tx1"/>
          </a:solidFill>
          <a:latin typeface="+mn-lt"/>
          <a:ea typeface="+mn-ea"/>
          <a:cs typeface="+mn-cs"/>
        </a:defRPr>
      </a:lvl2pPr>
      <a:lvl3pPr marL="1028700" algn="l" defTabSz="1028065" rtl="0" eaLnBrk="1" latinLnBrk="0" hangingPunct="1">
        <a:defRPr sz="2000" kern="1200">
          <a:solidFill>
            <a:schemeClr val="tx1"/>
          </a:solidFill>
          <a:latin typeface="+mn-lt"/>
          <a:ea typeface="+mn-ea"/>
          <a:cs typeface="+mn-cs"/>
        </a:defRPr>
      </a:lvl3pPr>
      <a:lvl4pPr marL="1543050" algn="l" defTabSz="1028065" rtl="0" eaLnBrk="1" latinLnBrk="0" hangingPunct="1">
        <a:defRPr sz="2000" kern="1200">
          <a:solidFill>
            <a:schemeClr val="tx1"/>
          </a:solidFill>
          <a:latin typeface="+mn-lt"/>
          <a:ea typeface="+mn-ea"/>
          <a:cs typeface="+mn-cs"/>
        </a:defRPr>
      </a:lvl4pPr>
      <a:lvl5pPr marL="2057400" algn="l" defTabSz="1028065" rtl="0" eaLnBrk="1" latinLnBrk="0" hangingPunct="1">
        <a:defRPr sz="2000" kern="1200">
          <a:solidFill>
            <a:schemeClr val="tx1"/>
          </a:solidFill>
          <a:latin typeface="+mn-lt"/>
          <a:ea typeface="+mn-ea"/>
          <a:cs typeface="+mn-cs"/>
        </a:defRPr>
      </a:lvl5pPr>
      <a:lvl6pPr marL="2571750" algn="l" defTabSz="1028065" rtl="0" eaLnBrk="1" latinLnBrk="0" hangingPunct="1">
        <a:defRPr sz="2000" kern="1200">
          <a:solidFill>
            <a:schemeClr val="tx1"/>
          </a:solidFill>
          <a:latin typeface="+mn-lt"/>
          <a:ea typeface="+mn-ea"/>
          <a:cs typeface="+mn-cs"/>
        </a:defRPr>
      </a:lvl6pPr>
      <a:lvl7pPr marL="3086100" algn="l" defTabSz="1028065" rtl="0" eaLnBrk="1" latinLnBrk="0" hangingPunct="1">
        <a:defRPr sz="2000" kern="1200">
          <a:solidFill>
            <a:schemeClr val="tx1"/>
          </a:solidFill>
          <a:latin typeface="+mn-lt"/>
          <a:ea typeface="+mn-ea"/>
          <a:cs typeface="+mn-cs"/>
        </a:defRPr>
      </a:lvl7pPr>
      <a:lvl8pPr marL="3600450" algn="l" defTabSz="1028065" rtl="0" eaLnBrk="1" latinLnBrk="0" hangingPunct="1">
        <a:defRPr sz="2000" kern="1200">
          <a:solidFill>
            <a:schemeClr val="tx1"/>
          </a:solidFill>
          <a:latin typeface="+mn-lt"/>
          <a:ea typeface="+mn-ea"/>
          <a:cs typeface="+mn-cs"/>
        </a:defRPr>
      </a:lvl8pPr>
      <a:lvl9pPr marL="4114165" algn="l" defTabSz="102806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hyperlink" Target="https://ongardie.github.io/raft-talk-archive/2015/buildstuff/raftscope-replay/" TargetMode="External"/><Relationship Id="rId4" Type="http://schemas.openxmlformats.org/officeDocument/2006/relationships/hyperlink" Target="http://thesecretlivesofdata.com/raft/#election"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1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3.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1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8.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6.xml"/><Relationship Id="rId1" Type="http://schemas.openxmlformats.org/officeDocument/2006/relationships/slideLayout" Target="../slideLayouts/slideLayout3.xml"/><Relationship Id="rId5" Type="http://schemas.openxmlformats.org/officeDocument/2006/relationships/image" Target="../media/image145.png"/><Relationship Id="rId4" Type="http://schemas.openxmlformats.org/officeDocument/2006/relationships/image" Target="../media/image144.png"/></Relationships>
</file>

<file path=ppt/slides/_rels/slide1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1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8.xml"/><Relationship Id="rId1" Type="http://schemas.openxmlformats.org/officeDocument/2006/relationships/slideLayout" Target="../slideLayouts/slideLayout3.xml"/><Relationship Id="rId5" Type="http://schemas.openxmlformats.org/officeDocument/2006/relationships/image" Target="../media/image150.png"/><Relationship Id="rId4" Type="http://schemas.openxmlformats.org/officeDocument/2006/relationships/image" Target="../media/image149.png"/></Relationships>
</file>

<file path=ppt/slides/_rels/slide16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55.xml"/><Relationship Id="rId1" Type="http://schemas.openxmlformats.org/officeDocument/2006/relationships/slideLayout" Target="../slideLayouts/slideLayout3.xml"/><Relationship Id="rId4" Type="http://schemas.openxmlformats.org/officeDocument/2006/relationships/image" Target="../media/image158.png"/></Relationships>
</file>

<file path=ppt/slides/_rels/slide1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7.xml"/><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161.png"/></Relationships>
</file>

<file path=ppt/slides/_rels/slide1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9.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1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0.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1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1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2.xml"/><Relationship Id="rId1" Type="http://schemas.openxmlformats.org/officeDocument/2006/relationships/slideLayout" Target="../slideLayouts/slideLayout3.xml"/><Relationship Id="rId4" Type="http://schemas.openxmlformats.org/officeDocument/2006/relationships/image" Target="../media/image171.png"/></Relationships>
</file>

<file path=ppt/slides/_rels/slide1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1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4.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image" Target="../media/image17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69.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70.xml"/><Relationship Id="rId1" Type="http://schemas.openxmlformats.org/officeDocument/2006/relationships/slideLayout" Target="../slideLayouts/slideLayout3.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err="1" smtClean="0"/>
              <a:t>Redis</a:t>
            </a:r>
            <a:r>
              <a:rPr kumimoji="1" lang="zh-CN" altLang="en-US" dirty="0"/>
              <a:t>分享</a:t>
            </a:r>
            <a:r>
              <a:rPr kumimoji="1" lang="en-US" altLang="zh-CN" dirty="0" smtClean="0"/>
              <a:t>	</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smtClean="0"/>
              <a:t>技术保障组</a:t>
            </a:r>
            <a:r>
              <a:rPr kumimoji="1" lang="en-US" altLang="zh-CN" dirty="0" smtClean="0"/>
              <a:t>-</a:t>
            </a:r>
            <a:r>
              <a:rPr kumimoji="1" lang="zh-CN" altLang="en-US" dirty="0" smtClean="0"/>
              <a:t>策略研发组</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smtClean="0"/>
              <a:t>2019/05/01</a:t>
            </a:r>
            <a:endParaRPr kumimoji="1"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2405" y="50361"/>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80082" y="707210"/>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50513" y="645035"/>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字典</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TextBox 6"/>
          <p:cNvSpPr txBox="1"/>
          <p:nvPr/>
        </p:nvSpPr>
        <p:spPr>
          <a:xfrm>
            <a:off x="820639" y="1328585"/>
            <a:ext cx="10242200" cy="1452669"/>
          </a:xfrm>
          <a:prstGeom prst="rect">
            <a:avLst/>
          </a:prstGeom>
          <a:noFill/>
        </p:spPr>
        <p:txBody>
          <a:bodyPr wrap="square" lIns="219419" tIns="109710" rIns="219419" bIns="109710" rtlCol="0">
            <a:spAutoFit/>
          </a:bodyPr>
          <a:lstStyle/>
          <a:p>
            <a:r>
              <a:rPr lang="zh-CN" altLang="en-US" dirty="0" smtClean="0">
                <a:latin typeface="+mn-ea"/>
              </a:rPr>
              <a:t>负载因子用来评估键冲突的概率，其中</a:t>
            </a:r>
            <a:r>
              <a:rPr lang="en-US" altLang="zh-CN" dirty="0" err="1" smtClean="0">
                <a:latin typeface="+mn-ea"/>
              </a:rPr>
              <a:t>redis</a:t>
            </a:r>
            <a:r>
              <a:rPr lang="zh-CN" altLang="en-US" dirty="0" smtClean="0">
                <a:latin typeface="+mn-ea"/>
              </a:rPr>
              <a:t>中负载因子会根据是否在进行持久化而不同</a:t>
            </a:r>
            <a:r>
              <a:rPr lang="en-US" altLang="zh-CN" dirty="0" smtClean="0">
                <a:latin typeface="+mn-ea"/>
              </a:rPr>
              <a:t>(</a:t>
            </a:r>
            <a:r>
              <a:rPr lang="zh-CN" altLang="en-US" dirty="0" smtClean="0">
                <a:latin typeface="+mn-ea"/>
              </a:rPr>
              <a:t>见</a:t>
            </a:r>
            <a:r>
              <a:rPr lang="en-US" altLang="zh-CN" dirty="0" err="1" smtClean="0">
                <a:latin typeface="+mn-ea"/>
              </a:rPr>
              <a:t>updateDictResizePolicy</a:t>
            </a:r>
            <a:r>
              <a:rPr lang="zh-CN" altLang="en-US" dirty="0" smtClean="0">
                <a:latin typeface="+mn-ea"/>
              </a:rPr>
              <a:t>和</a:t>
            </a:r>
            <a:r>
              <a:rPr lang="en-US" altLang="zh-CN" dirty="0" err="1">
                <a:latin typeface="+mn-ea"/>
              </a:rPr>
              <a:t>updateDictResizePolicy</a:t>
            </a:r>
            <a:r>
              <a:rPr lang="en-US" altLang="zh-CN" dirty="0">
                <a:latin typeface="+mn-ea"/>
              </a:rPr>
              <a:t>)</a:t>
            </a:r>
            <a:endParaRPr lang="en-US" altLang="zh-CN" dirty="0" smtClean="0">
              <a:latin typeface="+mn-ea"/>
            </a:endParaRPr>
          </a:p>
          <a:p>
            <a:r>
              <a:rPr lang="en-US" altLang="zh-CN" dirty="0" smtClean="0">
                <a:latin typeface="+mn-ea"/>
              </a:rPr>
              <a:t>	</a:t>
            </a:r>
            <a:r>
              <a:rPr lang="zh-CN" altLang="en-US" dirty="0" smtClean="0">
                <a:latin typeface="+mn-ea"/>
              </a:rPr>
              <a:t>非持久化：</a:t>
            </a:r>
            <a:r>
              <a:rPr lang="en-US" altLang="zh-CN" dirty="0" smtClean="0">
                <a:latin typeface="+mn-ea"/>
              </a:rPr>
              <a:t>factor=d-</a:t>
            </a:r>
            <a:r>
              <a:rPr lang="en-US" altLang="zh-CN" dirty="0">
                <a:latin typeface="+mn-ea"/>
              </a:rPr>
              <a:t>&gt;</a:t>
            </a:r>
            <a:r>
              <a:rPr lang="en-US" altLang="zh-CN" dirty="0" err="1" smtClean="0">
                <a:latin typeface="+mn-ea"/>
              </a:rPr>
              <a:t>ht</a:t>
            </a:r>
            <a:r>
              <a:rPr lang="en-US" altLang="zh-CN" dirty="0" smtClean="0">
                <a:latin typeface="+mn-ea"/>
              </a:rPr>
              <a:t>[</a:t>
            </a:r>
            <a:r>
              <a:rPr lang="en-US" altLang="zh-CN" dirty="0">
                <a:latin typeface="+mn-ea"/>
              </a:rPr>
              <a:t>0</a:t>
            </a:r>
            <a:r>
              <a:rPr lang="en-US" altLang="zh-CN" dirty="0" smtClean="0">
                <a:latin typeface="+mn-ea"/>
              </a:rPr>
              <a:t>].</a:t>
            </a:r>
            <a:r>
              <a:rPr lang="en-US" altLang="zh-CN" dirty="0">
                <a:latin typeface="+mn-ea"/>
              </a:rPr>
              <a:t>used/d-&gt;</a:t>
            </a:r>
            <a:r>
              <a:rPr lang="en-US" altLang="zh-CN" dirty="0" err="1" smtClean="0">
                <a:latin typeface="+mn-ea"/>
              </a:rPr>
              <a:t>ht</a:t>
            </a:r>
            <a:r>
              <a:rPr lang="en-US" altLang="zh-CN" dirty="0" smtClean="0">
                <a:latin typeface="+mn-ea"/>
              </a:rPr>
              <a:t>[0].size&gt;=1</a:t>
            </a:r>
          </a:p>
          <a:p>
            <a:r>
              <a:rPr lang="en-US" altLang="zh-CN" dirty="0" smtClean="0">
                <a:latin typeface="+mn-ea"/>
              </a:rPr>
              <a:t>	</a:t>
            </a:r>
            <a:r>
              <a:rPr lang="zh-CN" altLang="en-US" dirty="0" smtClean="0">
                <a:latin typeface="+mn-ea"/>
              </a:rPr>
              <a:t>持久化</a:t>
            </a:r>
            <a:r>
              <a:rPr lang="en-US" altLang="zh-CN" dirty="0">
                <a:latin typeface="+mn-ea"/>
              </a:rPr>
              <a:t>: factor=d-&gt;</a:t>
            </a:r>
            <a:r>
              <a:rPr lang="en-US" altLang="zh-CN" dirty="0" err="1">
                <a:latin typeface="+mn-ea"/>
              </a:rPr>
              <a:t>ht</a:t>
            </a:r>
            <a:r>
              <a:rPr lang="en-US" altLang="zh-CN" dirty="0">
                <a:latin typeface="+mn-ea"/>
              </a:rPr>
              <a:t>[0].used/d-&gt;</a:t>
            </a:r>
            <a:r>
              <a:rPr lang="en-US" altLang="zh-CN" dirty="0" err="1">
                <a:latin typeface="+mn-ea"/>
              </a:rPr>
              <a:t>ht</a:t>
            </a:r>
            <a:r>
              <a:rPr lang="en-US" altLang="zh-CN" dirty="0">
                <a:latin typeface="+mn-ea"/>
              </a:rPr>
              <a:t>[0].</a:t>
            </a:r>
            <a:r>
              <a:rPr lang="en-US" altLang="zh-CN" dirty="0" smtClean="0">
                <a:latin typeface="+mn-ea"/>
              </a:rPr>
              <a:t>size&gt;</a:t>
            </a:r>
            <a:r>
              <a:rPr lang="en-US" altLang="zh-CN" dirty="0" err="1" smtClean="0">
                <a:latin typeface="+mn-ea"/>
              </a:rPr>
              <a:t>dict_force_resize_ratio</a:t>
            </a:r>
            <a:r>
              <a:rPr lang="en-US" altLang="zh-CN" dirty="0" smtClean="0">
                <a:latin typeface="+mn-ea"/>
              </a:rPr>
              <a:t>(5)</a:t>
            </a:r>
          </a:p>
        </p:txBody>
      </p:sp>
      <p:sp>
        <p:nvSpPr>
          <p:cNvPr id="12" name="矩形 11"/>
          <p:cNvSpPr/>
          <p:nvPr/>
        </p:nvSpPr>
        <p:spPr>
          <a:xfrm>
            <a:off x="650513" y="1062900"/>
            <a:ext cx="1164678" cy="338554"/>
          </a:xfrm>
          <a:prstGeom prst="rect">
            <a:avLst/>
          </a:prstGeom>
        </p:spPr>
        <p:txBody>
          <a:bodyPr wrap="none">
            <a:spAutoFit/>
          </a:bodyPr>
          <a:lstStyle/>
          <a:p>
            <a:pPr marL="285750" indent="-285750">
              <a:buFont typeface="Arial" panose="020B0604020202020204" pitchFamily="34" charset="0"/>
              <a:buChar char="•"/>
            </a:pPr>
            <a:r>
              <a:rPr lang="en-US" altLang="zh-CN" sz="1600" b="1" dirty="0" smtClean="0">
                <a:latin typeface="微软雅黑" panose="020B0503020204020204" pitchFamily="34" charset="-122"/>
                <a:ea typeface="微软雅黑" panose="020B0503020204020204" pitchFamily="34" charset="-122"/>
              </a:rPr>
              <a:t>rehash</a:t>
            </a:r>
            <a:endParaRPr lang="en-US" altLang="zh-CN" sz="1600" b="1" dirty="0">
              <a:latin typeface="微软雅黑" panose="020B0503020204020204" pitchFamily="34" charset="-122"/>
              <a:ea typeface="微软雅黑" panose="020B0503020204020204" pitchFamily="34" charset="-122"/>
            </a:endParaRPr>
          </a:p>
        </p:txBody>
      </p:sp>
      <p:sp>
        <p:nvSpPr>
          <p:cNvPr id="2" name="矩形 1"/>
          <p:cNvSpPr/>
          <p:nvPr/>
        </p:nvSpPr>
        <p:spPr>
          <a:xfrm>
            <a:off x="314956" y="3096071"/>
            <a:ext cx="915603" cy="3168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判断是否触发</a:t>
            </a:r>
            <a:r>
              <a:rPr lang="en-US" altLang="zh-CN" dirty="0" smtClean="0"/>
              <a:t>rehash</a:t>
            </a:r>
          </a:p>
          <a:p>
            <a:pPr algn="ctr"/>
            <a:r>
              <a:rPr lang="zh-CN" altLang="en-US" dirty="0"/>
              <a:t>条件</a:t>
            </a:r>
          </a:p>
        </p:txBody>
      </p:sp>
      <p:sp>
        <p:nvSpPr>
          <p:cNvPr id="8" name="矩形 7"/>
          <p:cNvSpPr/>
          <p:nvPr/>
        </p:nvSpPr>
        <p:spPr>
          <a:xfrm>
            <a:off x="1600003" y="3414279"/>
            <a:ext cx="10921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扩容</a:t>
            </a:r>
            <a:endParaRPr lang="zh-CN" altLang="en-US" dirty="0"/>
          </a:p>
        </p:txBody>
      </p:sp>
      <p:sp>
        <p:nvSpPr>
          <p:cNvPr id="10" name="矩形 9"/>
          <p:cNvSpPr/>
          <p:nvPr/>
        </p:nvSpPr>
        <p:spPr>
          <a:xfrm>
            <a:off x="3501999" y="3519028"/>
            <a:ext cx="2520280" cy="65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n-ea"/>
              </a:rPr>
              <a:t>判断是否正在进行持久化</a:t>
            </a:r>
            <a:endParaRPr lang="en-US" altLang="zh-CN" sz="1400" dirty="0">
              <a:latin typeface="+mn-ea"/>
            </a:endParaRPr>
          </a:p>
          <a:p>
            <a:r>
              <a:rPr lang="zh-CN" altLang="en-US" sz="1400" dirty="0" smtClean="0"/>
              <a:t>，选择不同负载因子计算</a:t>
            </a:r>
            <a:endParaRPr lang="en-US" altLang="zh-CN" sz="1400" dirty="0"/>
          </a:p>
        </p:txBody>
      </p:sp>
      <p:sp>
        <p:nvSpPr>
          <p:cNvPr id="11" name="矩形 10"/>
          <p:cNvSpPr/>
          <p:nvPr/>
        </p:nvSpPr>
        <p:spPr>
          <a:xfrm>
            <a:off x="3501999" y="3093505"/>
            <a:ext cx="252028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err="1" smtClean="0"/>
              <a:t>dictExpandIfNeeded</a:t>
            </a:r>
            <a:endParaRPr lang="en-US" altLang="zh-CN" dirty="0"/>
          </a:p>
        </p:txBody>
      </p:sp>
      <p:sp>
        <p:nvSpPr>
          <p:cNvPr id="13" name="矩形 12"/>
          <p:cNvSpPr/>
          <p:nvPr/>
        </p:nvSpPr>
        <p:spPr>
          <a:xfrm>
            <a:off x="6310311" y="3512503"/>
            <a:ext cx="2232248" cy="65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t>容量分配为第一个大于等于</a:t>
            </a:r>
            <a:r>
              <a:rPr lang="en-US" altLang="zh-CN" sz="1400" dirty="0"/>
              <a:t>d-&gt;</a:t>
            </a:r>
            <a:r>
              <a:rPr lang="en-US" altLang="zh-CN" sz="1400" dirty="0" err="1"/>
              <a:t>ht</a:t>
            </a:r>
            <a:r>
              <a:rPr lang="en-US" altLang="zh-CN" sz="1400" dirty="0"/>
              <a:t>[0].</a:t>
            </a:r>
            <a:r>
              <a:rPr lang="en-US" altLang="zh-CN" sz="1400" dirty="0" smtClean="0"/>
              <a:t>used*2</a:t>
            </a:r>
            <a:r>
              <a:rPr lang="zh-CN" altLang="en-US" sz="1400" dirty="0" smtClean="0"/>
              <a:t>的</a:t>
            </a:r>
            <a:r>
              <a:rPr lang="en-US" altLang="zh-CN" sz="1400" dirty="0" smtClean="0"/>
              <a:t>2^size</a:t>
            </a:r>
            <a:endParaRPr lang="en-US" altLang="zh-CN" sz="1400" dirty="0"/>
          </a:p>
        </p:txBody>
      </p:sp>
      <p:sp>
        <p:nvSpPr>
          <p:cNvPr id="14" name="矩形 13"/>
          <p:cNvSpPr/>
          <p:nvPr/>
        </p:nvSpPr>
        <p:spPr>
          <a:xfrm>
            <a:off x="6310311" y="3086980"/>
            <a:ext cx="22322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err="1" smtClean="0"/>
              <a:t>dictExpand</a:t>
            </a:r>
            <a:endParaRPr lang="en-US" altLang="zh-CN" dirty="0"/>
          </a:p>
        </p:txBody>
      </p:sp>
      <p:sp>
        <p:nvSpPr>
          <p:cNvPr id="15" name="矩形 14"/>
          <p:cNvSpPr/>
          <p:nvPr/>
        </p:nvSpPr>
        <p:spPr>
          <a:xfrm>
            <a:off x="8863335" y="3505978"/>
            <a:ext cx="2232248" cy="65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t>迁移完成，释放</a:t>
            </a:r>
            <a:r>
              <a:rPr lang="en-US" altLang="zh-CN" sz="1400" dirty="0" err="1" smtClean="0"/>
              <a:t>ht</a:t>
            </a:r>
            <a:r>
              <a:rPr lang="en-US" altLang="zh-CN" sz="1400" dirty="0" smtClean="0"/>
              <a:t>[0]</a:t>
            </a:r>
            <a:r>
              <a:rPr lang="zh-CN" altLang="en-US" sz="1400" dirty="0" smtClean="0"/>
              <a:t>空间，将</a:t>
            </a:r>
            <a:r>
              <a:rPr lang="en-US" altLang="zh-CN" sz="1400" dirty="0" err="1" smtClean="0"/>
              <a:t>ht</a:t>
            </a:r>
            <a:r>
              <a:rPr lang="en-US" altLang="zh-CN" sz="1400" dirty="0" smtClean="0"/>
              <a:t>[1]</a:t>
            </a:r>
            <a:r>
              <a:rPr lang="zh-CN" altLang="en-US" sz="1400" dirty="0" smtClean="0"/>
              <a:t>指向</a:t>
            </a:r>
            <a:r>
              <a:rPr lang="en-US" altLang="zh-CN" sz="1400" dirty="0" err="1" smtClean="0"/>
              <a:t>ht</a:t>
            </a:r>
            <a:r>
              <a:rPr lang="en-US" altLang="zh-CN" sz="1400" dirty="0" smtClean="0"/>
              <a:t>[0],</a:t>
            </a:r>
            <a:r>
              <a:rPr lang="zh-CN" altLang="en-US" sz="1400" dirty="0" smtClean="0"/>
              <a:t>并初始化</a:t>
            </a:r>
            <a:r>
              <a:rPr lang="en-US" altLang="zh-CN" sz="1400" dirty="0" err="1" smtClean="0"/>
              <a:t>ht</a:t>
            </a:r>
            <a:r>
              <a:rPr lang="en-US" altLang="zh-CN" sz="1400" dirty="0" smtClean="0"/>
              <a:t>[1]</a:t>
            </a:r>
            <a:r>
              <a:rPr lang="zh-CN" altLang="en-US" sz="1400" dirty="0" smtClean="0"/>
              <a:t>，等待下一次被使用</a:t>
            </a:r>
            <a:endParaRPr lang="en-US" altLang="zh-CN" sz="1400" dirty="0"/>
          </a:p>
        </p:txBody>
      </p:sp>
      <p:sp>
        <p:nvSpPr>
          <p:cNvPr id="16" name="矩形 15"/>
          <p:cNvSpPr/>
          <p:nvPr/>
        </p:nvSpPr>
        <p:spPr>
          <a:xfrm>
            <a:off x="8863335" y="3080455"/>
            <a:ext cx="22322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rehash</a:t>
            </a:r>
            <a:endParaRPr lang="en-US" altLang="zh-CN" dirty="0"/>
          </a:p>
        </p:txBody>
      </p:sp>
      <p:cxnSp>
        <p:nvCxnSpPr>
          <p:cNvPr id="7" name="直接箭头连接符 6"/>
          <p:cNvCxnSpPr/>
          <p:nvPr/>
        </p:nvCxnSpPr>
        <p:spPr>
          <a:xfrm>
            <a:off x="6022279" y="3525553"/>
            <a:ext cx="320776" cy="0"/>
          </a:xfrm>
          <a:prstGeom prst="straightConnector1">
            <a:avLst/>
          </a:prstGeom>
          <a:ln w="22225">
            <a:tailEnd type="triangle"/>
          </a:ln>
        </p:spPr>
        <p:style>
          <a:lnRef idx="1">
            <a:schemeClr val="accent5"/>
          </a:lnRef>
          <a:fillRef idx="0">
            <a:schemeClr val="accent5"/>
          </a:fillRef>
          <a:effectRef idx="0">
            <a:schemeClr val="accent5"/>
          </a:effectRef>
          <a:fontRef idx="minor">
            <a:schemeClr val="tx1"/>
          </a:fontRef>
        </p:style>
      </p:cxnSp>
      <p:cxnSp>
        <p:nvCxnSpPr>
          <p:cNvPr id="17" name="直接箭头连接符 16"/>
          <p:cNvCxnSpPr/>
          <p:nvPr/>
        </p:nvCxnSpPr>
        <p:spPr>
          <a:xfrm>
            <a:off x="8542559" y="3531873"/>
            <a:ext cx="320776" cy="0"/>
          </a:xfrm>
          <a:prstGeom prst="straightConnector1">
            <a:avLst/>
          </a:prstGeom>
          <a:ln w="22225">
            <a:tailEnd type="triangle"/>
          </a:ln>
        </p:spPr>
        <p:style>
          <a:lnRef idx="1">
            <a:schemeClr val="accent5"/>
          </a:lnRef>
          <a:fillRef idx="0">
            <a:schemeClr val="accent5"/>
          </a:fillRef>
          <a:effectRef idx="0">
            <a:schemeClr val="accent5"/>
          </a:effectRef>
          <a:fontRef idx="minor">
            <a:schemeClr val="tx1"/>
          </a:fontRef>
        </p:style>
      </p:cxnSp>
      <p:sp>
        <p:nvSpPr>
          <p:cNvPr id="18" name="矩形 17"/>
          <p:cNvSpPr/>
          <p:nvPr/>
        </p:nvSpPr>
        <p:spPr>
          <a:xfrm>
            <a:off x="3463789" y="5387278"/>
            <a:ext cx="2525746" cy="1047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心跳函数，调用</a:t>
            </a:r>
            <a:r>
              <a:rPr lang="en-US" altLang="zh-CN" sz="1400" dirty="0" err="1" smtClean="0"/>
              <a:t>tryResizeHashTables</a:t>
            </a:r>
            <a:endParaRPr lang="en-US" altLang="zh-CN" sz="1400" dirty="0"/>
          </a:p>
        </p:txBody>
      </p:sp>
      <p:sp>
        <p:nvSpPr>
          <p:cNvPr id="19" name="矩形 18"/>
          <p:cNvSpPr/>
          <p:nvPr/>
        </p:nvSpPr>
        <p:spPr>
          <a:xfrm>
            <a:off x="3469255" y="4948705"/>
            <a:ext cx="252028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err="1"/>
              <a:t>serverCron</a:t>
            </a:r>
            <a:endParaRPr lang="en-US" altLang="zh-CN" dirty="0"/>
          </a:p>
        </p:txBody>
      </p:sp>
      <p:sp>
        <p:nvSpPr>
          <p:cNvPr id="20" name="矩形 19"/>
          <p:cNvSpPr/>
          <p:nvPr/>
        </p:nvSpPr>
        <p:spPr>
          <a:xfrm>
            <a:off x="6277567" y="5367702"/>
            <a:ext cx="2232248" cy="1054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t>调用</a:t>
            </a:r>
            <a:r>
              <a:rPr lang="en-US" altLang="zh-CN" sz="1400" dirty="0" err="1" smtClean="0"/>
              <a:t>htNeedsResize</a:t>
            </a:r>
            <a:r>
              <a:rPr lang="zh-CN" altLang="en-US" sz="1400" dirty="0" smtClean="0"/>
              <a:t>判断是否需要进行缩容，条件为</a:t>
            </a:r>
            <a:endParaRPr lang="en-US" altLang="zh-CN" sz="1400" dirty="0" smtClean="0"/>
          </a:p>
          <a:p>
            <a:r>
              <a:rPr lang="en-US" altLang="zh-CN" sz="1400" dirty="0"/>
              <a:t>size &gt; DICT_HT_INITIAL_SIZE </a:t>
            </a:r>
            <a:r>
              <a:rPr lang="en-US" altLang="zh-CN" sz="1400" dirty="0" smtClean="0"/>
              <a:t>&amp;&amp; </a:t>
            </a:r>
            <a:r>
              <a:rPr lang="en-US" altLang="zh-CN" sz="1400" dirty="0"/>
              <a:t>(used*100/size &lt; HASHTABLE_MIN_FILL)</a:t>
            </a:r>
          </a:p>
        </p:txBody>
      </p:sp>
      <p:sp>
        <p:nvSpPr>
          <p:cNvPr id="21" name="矩形 20"/>
          <p:cNvSpPr/>
          <p:nvPr/>
        </p:nvSpPr>
        <p:spPr>
          <a:xfrm>
            <a:off x="6277567" y="4942180"/>
            <a:ext cx="22322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err="1"/>
              <a:t>tryResizeHashTables</a:t>
            </a:r>
            <a:endParaRPr lang="en-US" altLang="zh-CN" dirty="0"/>
          </a:p>
        </p:txBody>
      </p:sp>
      <p:sp>
        <p:nvSpPr>
          <p:cNvPr id="22" name="矩形 21"/>
          <p:cNvSpPr/>
          <p:nvPr/>
        </p:nvSpPr>
        <p:spPr>
          <a:xfrm>
            <a:off x="8830591" y="5361177"/>
            <a:ext cx="2232248" cy="1060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err="1" smtClean="0"/>
              <a:t>ht</a:t>
            </a:r>
            <a:r>
              <a:rPr lang="en-US" altLang="zh-CN" sz="1400" dirty="0" smtClean="0"/>
              <a:t>[0</a:t>
            </a:r>
            <a:r>
              <a:rPr lang="en-US" altLang="zh-CN" sz="1400" dirty="0"/>
              <a:t>].</a:t>
            </a:r>
            <a:r>
              <a:rPr lang="en-US" altLang="zh-CN" sz="1400" dirty="0" smtClean="0"/>
              <a:t>used&gt;DICT_HT_INITIAL_SIZE:DICT_HT_INITIAL_SIZE,</a:t>
            </a:r>
            <a:r>
              <a:rPr lang="zh-CN" altLang="en-US" sz="1400" dirty="0" smtClean="0"/>
              <a:t>确保内存尽量等于</a:t>
            </a:r>
            <a:r>
              <a:rPr lang="en-US" altLang="zh-CN" sz="1400" dirty="0" smtClean="0"/>
              <a:t>1:1</a:t>
            </a:r>
          </a:p>
        </p:txBody>
      </p:sp>
      <p:sp>
        <p:nvSpPr>
          <p:cNvPr id="23" name="矩形 22"/>
          <p:cNvSpPr/>
          <p:nvPr/>
        </p:nvSpPr>
        <p:spPr>
          <a:xfrm>
            <a:off x="8830591" y="4935655"/>
            <a:ext cx="22322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dictResize</a:t>
            </a:r>
            <a:endParaRPr lang="en-US" altLang="zh-CN" dirty="0"/>
          </a:p>
        </p:txBody>
      </p:sp>
      <p:cxnSp>
        <p:nvCxnSpPr>
          <p:cNvPr id="24" name="直接箭头连接符 23"/>
          <p:cNvCxnSpPr/>
          <p:nvPr/>
        </p:nvCxnSpPr>
        <p:spPr>
          <a:xfrm>
            <a:off x="5989535" y="5380753"/>
            <a:ext cx="320776" cy="0"/>
          </a:xfrm>
          <a:prstGeom prst="straightConnector1">
            <a:avLst/>
          </a:prstGeom>
          <a:ln w="22225">
            <a:tailEnd type="triangle"/>
          </a:ln>
        </p:spPr>
        <p:style>
          <a:lnRef idx="1">
            <a:schemeClr val="accent5"/>
          </a:lnRef>
          <a:fillRef idx="0">
            <a:schemeClr val="accent5"/>
          </a:fillRef>
          <a:effectRef idx="0">
            <a:schemeClr val="accent5"/>
          </a:effectRef>
          <a:fontRef idx="minor">
            <a:schemeClr val="tx1"/>
          </a:fontRef>
        </p:style>
      </p:cxnSp>
      <p:cxnSp>
        <p:nvCxnSpPr>
          <p:cNvPr id="25" name="直接箭头连接符 24"/>
          <p:cNvCxnSpPr/>
          <p:nvPr/>
        </p:nvCxnSpPr>
        <p:spPr>
          <a:xfrm>
            <a:off x="8509815" y="5387073"/>
            <a:ext cx="320776" cy="0"/>
          </a:xfrm>
          <a:prstGeom prst="straightConnector1">
            <a:avLst/>
          </a:prstGeom>
          <a:ln w="22225">
            <a:tailEnd type="triangle"/>
          </a:ln>
        </p:spPr>
        <p:style>
          <a:lnRef idx="1">
            <a:schemeClr val="accent5"/>
          </a:lnRef>
          <a:fillRef idx="0">
            <a:schemeClr val="accent5"/>
          </a:fillRef>
          <a:effectRef idx="0">
            <a:schemeClr val="accent5"/>
          </a:effectRef>
          <a:fontRef idx="minor">
            <a:schemeClr val="tx1"/>
          </a:fontRef>
        </p:style>
      </p:cxnSp>
      <p:sp>
        <p:nvSpPr>
          <p:cNvPr id="26" name="矩形 25"/>
          <p:cNvSpPr/>
          <p:nvPr/>
        </p:nvSpPr>
        <p:spPr>
          <a:xfrm>
            <a:off x="1600003" y="5367702"/>
            <a:ext cx="10921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缩容</a:t>
            </a:r>
            <a:endParaRPr lang="zh-CN" altLang="en-US" dirty="0"/>
          </a:p>
        </p:txBody>
      </p:sp>
    </p:spTree>
    <p:extLst>
      <p:ext uri="{BB962C8B-B14F-4D97-AF65-F5344CB8AC3E}">
        <p14:creationId xmlns:p14="http://schemas.microsoft.com/office/powerpoint/2010/main" val="109049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747053"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571405" y="1295871"/>
            <a:ext cx="9727856" cy="400110"/>
          </a:xfrm>
          <a:prstGeom prst="rect">
            <a:avLst/>
          </a:prstGeom>
        </p:spPr>
        <p:txBody>
          <a:bodyPr wrap="none">
            <a:spAutoFit/>
          </a:bodyPr>
          <a:lstStyle/>
          <a:p>
            <a:r>
              <a:rPr lang="en-US" altLang="zh-CN" dirty="0"/>
              <a:t>Raft </a:t>
            </a:r>
            <a:r>
              <a:rPr lang="zh-CN" altLang="en-US" dirty="0"/>
              <a:t>是一种用来管理日志复制的非对称</a:t>
            </a:r>
            <a:r>
              <a:rPr lang="zh-CN" altLang="en-US" dirty="0" smtClean="0"/>
              <a:t>式一致性算法，相比</a:t>
            </a:r>
            <a:r>
              <a:rPr lang="en-US" altLang="zh-CN" dirty="0" err="1" smtClean="0"/>
              <a:t>paxos</a:t>
            </a:r>
            <a:r>
              <a:rPr lang="zh-CN" altLang="en-US" dirty="0" smtClean="0"/>
              <a:t>而言，更容易理解。</a:t>
            </a:r>
            <a:endParaRPr lang="zh-CN" altLang="en-US" dirty="0"/>
          </a:p>
        </p:txBody>
      </p:sp>
      <p:pic>
        <p:nvPicPr>
          <p:cNvPr id="3" name="图片 2"/>
          <p:cNvPicPr>
            <a:picLocks noChangeAspect="1"/>
          </p:cNvPicPr>
          <p:nvPr/>
        </p:nvPicPr>
        <p:blipFill>
          <a:blip r:embed="rId3"/>
          <a:stretch>
            <a:fillRect/>
          </a:stretch>
        </p:blipFill>
        <p:spPr>
          <a:xfrm>
            <a:off x="1296541" y="2211889"/>
            <a:ext cx="7981950" cy="2943225"/>
          </a:xfrm>
          <a:prstGeom prst="rect">
            <a:avLst/>
          </a:prstGeom>
        </p:spPr>
      </p:pic>
      <p:sp>
        <p:nvSpPr>
          <p:cNvPr id="10" name="矩形 9"/>
          <p:cNvSpPr/>
          <p:nvPr/>
        </p:nvSpPr>
        <p:spPr>
          <a:xfrm>
            <a:off x="133583" y="1748063"/>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基本架构</a:t>
            </a:r>
            <a:endParaRPr lang="en-US" altLang="zh-CN"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09602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645" y="3096071"/>
            <a:ext cx="725587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15742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组件</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239084" y="1030491"/>
            <a:ext cx="832279"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角色</a:t>
            </a:r>
            <a:endParaRPr lang="en-US" altLang="zh-CN" sz="1400" b="1" dirty="0">
              <a:latin typeface="微软雅黑" panose="020B0503020204020204" pitchFamily="34" charset="-122"/>
              <a:ea typeface="微软雅黑" panose="020B0503020204020204" pitchFamily="34" charset="-122"/>
            </a:endParaRPr>
          </a:p>
        </p:txBody>
      </p:sp>
      <p:sp>
        <p:nvSpPr>
          <p:cNvPr id="2" name="矩形 1"/>
          <p:cNvSpPr/>
          <p:nvPr/>
        </p:nvSpPr>
        <p:spPr>
          <a:xfrm>
            <a:off x="317570" y="1262220"/>
            <a:ext cx="11123840" cy="1815882"/>
          </a:xfrm>
          <a:prstGeom prst="rect">
            <a:avLst/>
          </a:prstGeom>
        </p:spPr>
        <p:txBody>
          <a:bodyPr wrap="square">
            <a:spAutoFit/>
          </a:bodyPr>
          <a:lstStyle/>
          <a:p>
            <a:r>
              <a:rPr lang="en-US" altLang="zh-CN" sz="1600" dirty="0"/>
              <a:t>Raft</a:t>
            </a:r>
            <a:r>
              <a:rPr lang="zh-CN" altLang="en-US" sz="1600" dirty="0"/>
              <a:t>把集群中的节点分为三种状态：</a:t>
            </a:r>
            <a:r>
              <a:rPr lang="en-US" altLang="zh-CN" sz="1600" dirty="0">
                <a:solidFill>
                  <a:srgbClr val="FF0000"/>
                </a:solidFill>
              </a:rPr>
              <a:t>Leader</a:t>
            </a:r>
            <a:r>
              <a:rPr lang="zh-CN" altLang="en-US" sz="1600" dirty="0"/>
              <a:t>、 </a:t>
            </a:r>
            <a:r>
              <a:rPr lang="en-US" altLang="zh-CN" sz="1600" dirty="0">
                <a:solidFill>
                  <a:srgbClr val="FF0000"/>
                </a:solidFill>
              </a:rPr>
              <a:t>Follower</a:t>
            </a:r>
            <a:r>
              <a:rPr lang="en-US" altLang="zh-CN" sz="1600" dirty="0"/>
              <a:t> </a:t>
            </a:r>
            <a:r>
              <a:rPr lang="zh-CN" altLang="en-US" sz="1600" dirty="0"/>
              <a:t>、</a:t>
            </a:r>
            <a:r>
              <a:rPr lang="en-US" altLang="zh-CN" sz="1600" dirty="0" smtClean="0"/>
              <a:t>Candidate</a:t>
            </a:r>
          </a:p>
          <a:p>
            <a:r>
              <a:rPr lang="zh-CN" altLang="en-US" sz="1600" dirty="0"/>
              <a:t>　　</a:t>
            </a:r>
            <a:r>
              <a:rPr lang="en-US" altLang="zh-CN" sz="1600" dirty="0"/>
              <a:t>Leader</a:t>
            </a:r>
            <a:r>
              <a:rPr lang="zh-CN" altLang="en-US" sz="1600" dirty="0"/>
              <a:t>（领导者）：负责日志的同步管理，处理来自客户端的请求，与</a:t>
            </a:r>
            <a:r>
              <a:rPr lang="en-US" altLang="zh-CN" sz="1600" dirty="0"/>
              <a:t>Follower</a:t>
            </a:r>
            <a:r>
              <a:rPr lang="zh-CN" altLang="en-US" sz="1600" dirty="0" smtClean="0"/>
              <a:t>保持</a:t>
            </a:r>
            <a:r>
              <a:rPr lang="en-US" altLang="zh-CN" sz="1600" dirty="0" smtClean="0"/>
              <a:t>heartbeat</a:t>
            </a:r>
            <a:r>
              <a:rPr lang="zh-CN" altLang="en-US" sz="1600" dirty="0"/>
              <a:t>的</a:t>
            </a:r>
            <a:r>
              <a:rPr lang="zh-CN" altLang="en-US" sz="1600" dirty="0" smtClean="0"/>
              <a:t>联系，需要注意</a:t>
            </a:r>
            <a:r>
              <a:rPr lang="zh-CN" altLang="en-US" sz="1600" dirty="0"/>
              <a:t>的</a:t>
            </a:r>
            <a:r>
              <a:rPr lang="zh-CN" altLang="en-US" sz="1600" dirty="0" smtClean="0"/>
              <a:t>是：</a:t>
            </a:r>
            <a:r>
              <a:rPr lang="zh-CN" altLang="en-US" sz="1600" dirty="0" smtClean="0">
                <a:solidFill>
                  <a:srgbClr val="FF0000"/>
                </a:solidFill>
              </a:rPr>
              <a:t>在 </a:t>
            </a:r>
            <a:r>
              <a:rPr lang="en-US" altLang="zh-CN" sz="1600" dirty="0">
                <a:solidFill>
                  <a:srgbClr val="FF0000"/>
                </a:solidFill>
              </a:rPr>
              <a:t>Raft </a:t>
            </a:r>
            <a:r>
              <a:rPr lang="zh-CN" altLang="en-US" sz="1600" dirty="0">
                <a:solidFill>
                  <a:srgbClr val="FF0000"/>
                </a:solidFill>
              </a:rPr>
              <a:t>中，心跳消息复用日志复制消息 </a:t>
            </a:r>
            <a:r>
              <a:rPr lang="en-US" altLang="zh-CN" sz="1600" dirty="0" err="1">
                <a:solidFill>
                  <a:srgbClr val="FF0000"/>
                </a:solidFill>
              </a:rPr>
              <a:t>AppendEntries</a:t>
            </a:r>
            <a:r>
              <a:rPr lang="en-US" altLang="zh-CN" sz="1600" dirty="0">
                <a:solidFill>
                  <a:srgbClr val="FF0000"/>
                </a:solidFill>
              </a:rPr>
              <a:t> </a:t>
            </a:r>
            <a:r>
              <a:rPr lang="zh-CN" altLang="en-US" sz="1600" dirty="0">
                <a:solidFill>
                  <a:srgbClr val="FF0000"/>
                </a:solidFill>
              </a:rPr>
              <a:t>数据结构，只不过不携带任何</a:t>
            </a:r>
            <a:r>
              <a:rPr lang="zh-CN" altLang="en-US" sz="1600" dirty="0" smtClean="0">
                <a:solidFill>
                  <a:srgbClr val="FF0000"/>
                </a:solidFill>
              </a:rPr>
              <a:t>日志</a:t>
            </a:r>
            <a:r>
              <a:rPr lang="zh-CN" altLang="en-US" sz="1600" dirty="0" smtClean="0"/>
              <a:t>。</a:t>
            </a:r>
            <a:endParaRPr lang="zh-CN" altLang="en-US" sz="1600" dirty="0"/>
          </a:p>
          <a:p>
            <a:r>
              <a:rPr lang="zh-CN" altLang="en-US" sz="1600" dirty="0"/>
              <a:t>　　</a:t>
            </a:r>
            <a:r>
              <a:rPr lang="en-US" altLang="zh-CN" sz="1600" dirty="0"/>
              <a:t>Follower</a:t>
            </a:r>
            <a:r>
              <a:rPr lang="zh-CN" altLang="en-US" sz="1600" dirty="0"/>
              <a:t>（追随者）：刚启动时所有节点为</a:t>
            </a:r>
            <a:r>
              <a:rPr lang="en-US" altLang="zh-CN" sz="1600" dirty="0"/>
              <a:t>Follower</a:t>
            </a:r>
            <a:r>
              <a:rPr lang="zh-CN" altLang="en-US" sz="1600" dirty="0"/>
              <a:t>状态，响应</a:t>
            </a:r>
            <a:r>
              <a:rPr lang="en-US" altLang="zh-CN" sz="1600" dirty="0"/>
              <a:t>Leader</a:t>
            </a:r>
            <a:r>
              <a:rPr lang="zh-CN" altLang="en-US" sz="1600" dirty="0"/>
              <a:t>的日志同步请求，</a:t>
            </a:r>
            <a:r>
              <a:rPr lang="zh-CN" altLang="en-US" sz="1600" dirty="0" smtClean="0"/>
              <a:t>响应</a:t>
            </a:r>
            <a:r>
              <a:rPr lang="en-US" altLang="zh-CN" sz="1600" dirty="0" smtClean="0"/>
              <a:t>Candidate</a:t>
            </a:r>
            <a:r>
              <a:rPr lang="zh-CN" altLang="en-US" sz="1600" dirty="0" smtClean="0"/>
              <a:t>的</a:t>
            </a:r>
            <a:r>
              <a:rPr lang="zh-CN" altLang="en-US" sz="1600" dirty="0"/>
              <a:t>请求</a:t>
            </a:r>
            <a:r>
              <a:rPr lang="zh-CN" altLang="en-US" sz="1600" dirty="0" smtClean="0"/>
              <a:t>，如果都没收到上述两个请求，此时已经超时，则将状态转变成</a:t>
            </a:r>
            <a:r>
              <a:rPr lang="en-US" altLang="zh-CN" sz="1600" dirty="0" smtClean="0"/>
              <a:t>Candidate</a:t>
            </a:r>
            <a:r>
              <a:rPr lang="zh-CN" altLang="en-US" sz="1600" dirty="0" smtClean="0"/>
              <a:t>，把</a:t>
            </a:r>
            <a:r>
              <a:rPr lang="zh-CN" altLang="en-US" sz="1600" dirty="0"/>
              <a:t>请求到</a:t>
            </a:r>
            <a:r>
              <a:rPr lang="en-US" altLang="zh-CN" sz="1600" dirty="0"/>
              <a:t>Follower</a:t>
            </a:r>
            <a:r>
              <a:rPr lang="zh-CN" altLang="en-US" sz="1600" dirty="0"/>
              <a:t>的事务转发给</a:t>
            </a:r>
            <a:r>
              <a:rPr lang="en-US" altLang="zh-CN" sz="1600" dirty="0"/>
              <a:t>Leader</a:t>
            </a:r>
            <a:r>
              <a:rPr lang="zh-CN" altLang="en-US" sz="1600" dirty="0" smtClean="0"/>
              <a:t>；</a:t>
            </a:r>
            <a:r>
              <a:rPr lang="zh-CN" altLang="en-US" sz="1600" dirty="0" smtClean="0">
                <a:solidFill>
                  <a:srgbClr val="FF0000"/>
                </a:solidFill>
              </a:rPr>
              <a:t>注意他是被动的，只能回复</a:t>
            </a:r>
            <a:r>
              <a:rPr lang="en-US" altLang="zh-CN" sz="1600" dirty="0" smtClean="0">
                <a:solidFill>
                  <a:srgbClr val="FF0000"/>
                </a:solidFill>
              </a:rPr>
              <a:t>Leader</a:t>
            </a:r>
            <a:r>
              <a:rPr lang="zh-CN" altLang="en-US" sz="1600" dirty="0" smtClean="0">
                <a:solidFill>
                  <a:srgbClr val="FF0000"/>
                </a:solidFill>
              </a:rPr>
              <a:t>的</a:t>
            </a:r>
            <a:r>
              <a:rPr lang="en-US" altLang="zh-CN" sz="1600" dirty="0" smtClean="0">
                <a:solidFill>
                  <a:srgbClr val="FF0000"/>
                </a:solidFill>
              </a:rPr>
              <a:t>RPC</a:t>
            </a:r>
            <a:r>
              <a:rPr lang="zh-CN" altLang="en-US" sz="1600" dirty="0" smtClean="0">
                <a:solidFill>
                  <a:srgbClr val="FF0000"/>
                </a:solidFill>
              </a:rPr>
              <a:t>请求</a:t>
            </a:r>
            <a:r>
              <a:rPr lang="zh-CN" altLang="en-US" sz="1600" dirty="0" smtClean="0"/>
              <a:t>。</a:t>
            </a:r>
            <a:endParaRPr lang="zh-CN" altLang="en-US" sz="1600" dirty="0"/>
          </a:p>
          <a:p>
            <a:r>
              <a:rPr lang="zh-CN" altLang="en-US" sz="1600" dirty="0"/>
              <a:t>　　</a:t>
            </a:r>
            <a:r>
              <a:rPr lang="en-US" altLang="zh-CN" sz="1600" dirty="0"/>
              <a:t>Candidate</a:t>
            </a:r>
            <a:r>
              <a:rPr lang="zh-CN" altLang="en-US" sz="1600" dirty="0"/>
              <a:t>（候选者）：负责选举</a:t>
            </a:r>
            <a:r>
              <a:rPr lang="zh-CN" altLang="en-US" sz="1600" dirty="0" smtClean="0"/>
              <a:t>投票。</a:t>
            </a:r>
            <a:endParaRPr lang="zh-CN" altLang="en-US" sz="1600" dirty="0"/>
          </a:p>
        </p:txBody>
      </p:sp>
    </p:spTree>
    <p:extLst>
      <p:ext uri="{BB962C8B-B14F-4D97-AF65-F5344CB8AC3E}">
        <p14:creationId xmlns:p14="http://schemas.microsoft.com/office/powerpoint/2010/main" val="2590542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15742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组件</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183116" y="1077159"/>
            <a:ext cx="924036"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Term</a:t>
            </a:r>
          </a:p>
        </p:txBody>
      </p:sp>
      <p:sp>
        <p:nvSpPr>
          <p:cNvPr id="2" name="矩形 1"/>
          <p:cNvSpPr/>
          <p:nvPr/>
        </p:nvSpPr>
        <p:spPr>
          <a:xfrm>
            <a:off x="457222" y="1644888"/>
            <a:ext cx="10446307" cy="923330"/>
          </a:xfrm>
          <a:prstGeom prst="rect">
            <a:avLst/>
          </a:prstGeom>
        </p:spPr>
        <p:txBody>
          <a:bodyPr wrap="square">
            <a:spAutoFit/>
          </a:bodyPr>
          <a:lstStyle/>
          <a:p>
            <a:r>
              <a:rPr lang="zh-CN" altLang="en-US" sz="1800" dirty="0" smtClean="0"/>
              <a:t>由于机器物理时间可能经常发生跳跃，完全依赖物理机时间并不可靠，因此这里使用逻辑时间</a:t>
            </a:r>
            <a:r>
              <a:rPr lang="en-US" altLang="zh-CN" sz="1800" dirty="0" smtClean="0"/>
              <a:t>——term</a:t>
            </a:r>
            <a:r>
              <a:rPr lang="zh-CN" altLang="en-US" sz="1800" dirty="0" smtClean="0"/>
              <a:t>，实际上为一个连续递增的整数。</a:t>
            </a:r>
            <a:endParaRPr lang="en-US" altLang="zh-CN" sz="1800" dirty="0" smtClean="0"/>
          </a:p>
          <a:p>
            <a:r>
              <a:rPr lang="zh-CN" altLang="en-US" sz="1800" dirty="0" smtClean="0"/>
              <a:t>每次新选举时，对应服务器的</a:t>
            </a:r>
            <a:r>
              <a:rPr lang="en-US" altLang="zh-CN" sz="1800" dirty="0" smtClean="0"/>
              <a:t>term</a:t>
            </a:r>
            <a:r>
              <a:rPr lang="zh-CN" altLang="en-US" sz="1800" dirty="0" smtClean="0"/>
              <a:t>会加</a:t>
            </a:r>
            <a:r>
              <a:rPr lang="en-US" altLang="zh-CN" sz="1800" dirty="0" smtClean="0"/>
              <a:t>1</a:t>
            </a:r>
            <a:r>
              <a:rPr lang="zh-CN" altLang="en-US" sz="1800" dirty="0" smtClean="0"/>
              <a:t>，而且</a:t>
            </a:r>
            <a:r>
              <a:rPr lang="en-US" altLang="zh-CN" sz="1800" dirty="0" smtClean="0"/>
              <a:t>term</a:t>
            </a:r>
            <a:r>
              <a:rPr lang="zh-CN" altLang="en-US" sz="1800" dirty="0" smtClean="0"/>
              <a:t>越大优先级越高，意味着日志越准确。</a:t>
            </a:r>
            <a:endParaRPr lang="zh-CN" altLang="en-US" sz="1800" dirty="0"/>
          </a:p>
        </p:txBody>
      </p:sp>
      <p:pic>
        <p:nvPicPr>
          <p:cNvPr id="3" name="图片 2"/>
          <p:cNvPicPr>
            <a:picLocks noChangeAspect="1"/>
          </p:cNvPicPr>
          <p:nvPr/>
        </p:nvPicPr>
        <p:blipFill>
          <a:blip r:embed="rId3"/>
          <a:stretch>
            <a:fillRect/>
          </a:stretch>
        </p:blipFill>
        <p:spPr>
          <a:xfrm>
            <a:off x="1224533" y="2736031"/>
            <a:ext cx="8020050" cy="2438400"/>
          </a:xfrm>
          <a:prstGeom prst="rect">
            <a:avLst/>
          </a:prstGeom>
        </p:spPr>
      </p:pic>
      <p:sp>
        <p:nvSpPr>
          <p:cNvPr id="10" name="矩形 9"/>
          <p:cNvSpPr/>
          <p:nvPr/>
        </p:nvSpPr>
        <p:spPr>
          <a:xfrm>
            <a:off x="425242" y="5256311"/>
            <a:ext cx="10446307" cy="923330"/>
          </a:xfrm>
          <a:prstGeom prst="rect">
            <a:avLst/>
          </a:prstGeom>
        </p:spPr>
        <p:txBody>
          <a:bodyPr wrap="square">
            <a:spAutoFit/>
          </a:bodyPr>
          <a:lstStyle/>
          <a:p>
            <a:r>
              <a:rPr lang="zh-CN" altLang="en-US" sz="1800" dirty="0" smtClean="0"/>
              <a:t>图中每块的第二部分表示当前</a:t>
            </a:r>
            <a:r>
              <a:rPr lang="en-US" altLang="zh-CN" sz="1800" dirty="0" smtClean="0"/>
              <a:t>Leader</a:t>
            </a:r>
            <a:r>
              <a:rPr lang="zh-CN" altLang="en-US" sz="1800" dirty="0" smtClean="0"/>
              <a:t>的任期，</a:t>
            </a:r>
            <a:r>
              <a:rPr lang="en-US" altLang="zh-CN" sz="1800" dirty="0" smtClean="0"/>
              <a:t>Term3</a:t>
            </a:r>
            <a:r>
              <a:rPr lang="zh-CN" altLang="en-US" sz="1800" dirty="0" smtClean="0"/>
              <a:t>表示本轮选举没有选举出主。此时节点会从</a:t>
            </a:r>
            <a:r>
              <a:rPr lang="en-US" altLang="zh-CN" sz="1800" dirty="0" smtClean="0"/>
              <a:t>Candidate</a:t>
            </a:r>
            <a:r>
              <a:rPr lang="zh-CN" altLang="en-US" sz="1800" dirty="0" smtClean="0"/>
              <a:t>状态恢复至</a:t>
            </a:r>
            <a:r>
              <a:rPr lang="en-US" altLang="zh-CN" sz="1800" dirty="0" smtClean="0"/>
              <a:t>Follower</a:t>
            </a:r>
            <a:r>
              <a:rPr lang="zh-CN" altLang="en-US" sz="1800" dirty="0" smtClean="0"/>
              <a:t>状态，设置</a:t>
            </a:r>
            <a:r>
              <a:rPr lang="zh-CN" altLang="en-US" sz="1800" dirty="0" smtClean="0">
                <a:solidFill>
                  <a:srgbClr val="FF0000"/>
                </a:solidFill>
              </a:rPr>
              <a:t>随机超时时间</a:t>
            </a:r>
            <a:r>
              <a:rPr lang="zh-CN" altLang="en-US" sz="1800" dirty="0" smtClean="0"/>
              <a:t>，等待着超时，进行下一轮选举，选举时</a:t>
            </a:r>
            <a:r>
              <a:rPr lang="en-US" altLang="zh-CN" sz="1800" dirty="0" smtClean="0"/>
              <a:t>term</a:t>
            </a:r>
            <a:r>
              <a:rPr lang="zh-CN" altLang="en-US" sz="1800" dirty="0" smtClean="0"/>
              <a:t>依旧会</a:t>
            </a:r>
            <a:r>
              <a:rPr lang="en-US" altLang="zh-CN" sz="1800" dirty="0" smtClean="0"/>
              <a:t>+1</a:t>
            </a:r>
            <a:r>
              <a:rPr lang="zh-CN" altLang="en-US" sz="1800" dirty="0" smtClean="0"/>
              <a:t>。</a:t>
            </a:r>
            <a:endParaRPr lang="zh-CN" altLang="en-US" sz="1800" dirty="0"/>
          </a:p>
        </p:txBody>
      </p:sp>
    </p:spTree>
    <p:extLst>
      <p:ext uri="{BB962C8B-B14F-4D97-AF65-F5344CB8AC3E}">
        <p14:creationId xmlns:p14="http://schemas.microsoft.com/office/powerpoint/2010/main" val="27129711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3527"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组件</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183116" y="1077159"/>
            <a:ext cx="763351"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log</a:t>
            </a:r>
          </a:p>
        </p:txBody>
      </p:sp>
      <p:sp>
        <p:nvSpPr>
          <p:cNvPr id="2" name="矩形 1"/>
          <p:cNvSpPr/>
          <p:nvPr/>
        </p:nvSpPr>
        <p:spPr>
          <a:xfrm>
            <a:off x="648469" y="1375525"/>
            <a:ext cx="9505055" cy="369332"/>
          </a:xfrm>
          <a:prstGeom prst="rect">
            <a:avLst/>
          </a:prstGeom>
        </p:spPr>
        <p:txBody>
          <a:bodyPr wrap="square">
            <a:spAutoFit/>
          </a:bodyPr>
          <a:lstStyle/>
          <a:p>
            <a:r>
              <a:rPr lang="zh-CN" altLang="en-US" sz="1800" dirty="0"/>
              <a:t>每条日志中不仅保存了日志内容，还保存了发送这条日志的</a:t>
            </a:r>
            <a:r>
              <a:rPr lang="en-US" altLang="zh-CN" sz="1800" dirty="0"/>
              <a:t>Leader</a:t>
            </a:r>
            <a:r>
              <a:rPr lang="zh-CN" altLang="en-US" sz="1800" dirty="0"/>
              <a:t>的任期号</a:t>
            </a:r>
            <a:r>
              <a:rPr lang="en-US" altLang="zh-CN" sz="1800" dirty="0"/>
              <a:t>term</a:t>
            </a:r>
            <a:endParaRPr lang="zh-CN" altLang="en-US" sz="1800" dirty="0"/>
          </a:p>
        </p:txBody>
      </p:sp>
      <p:pic>
        <p:nvPicPr>
          <p:cNvPr id="3" name="图片 2"/>
          <p:cNvPicPr>
            <a:picLocks noChangeAspect="1"/>
          </p:cNvPicPr>
          <p:nvPr/>
        </p:nvPicPr>
        <p:blipFill>
          <a:blip r:embed="rId3"/>
          <a:stretch>
            <a:fillRect/>
          </a:stretch>
        </p:blipFill>
        <p:spPr>
          <a:xfrm>
            <a:off x="792485" y="2087959"/>
            <a:ext cx="5925648" cy="4044044"/>
          </a:xfrm>
          <a:prstGeom prst="rect">
            <a:avLst/>
          </a:prstGeom>
        </p:spPr>
      </p:pic>
      <p:sp>
        <p:nvSpPr>
          <p:cNvPr id="16" name="矩形 15"/>
          <p:cNvSpPr/>
          <p:nvPr/>
        </p:nvSpPr>
        <p:spPr>
          <a:xfrm>
            <a:off x="6745807" y="2880047"/>
            <a:ext cx="4608511" cy="646331"/>
          </a:xfrm>
          <a:prstGeom prst="rect">
            <a:avLst/>
          </a:prstGeom>
        </p:spPr>
        <p:txBody>
          <a:bodyPr wrap="square">
            <a:spAutoFit/>
          </a:bodyPr>
          <a:lstStyle/>
          <a:p>
            <a:r>
              <a:rPr lang="zh-CN" altLang="en-US" sz="1800" dirty="0" smtClean="0"/>
              <a:t>需要注意的是：</a:t>
            </a:r>
            <a:r>
              <a:rPr lang="en-US" altLang="zh-CN" sz="1800" dirty="0" err="1" smtClean="0"/>
              <a:t>term+index</a:t>
            </a:r>
            <a:r>
              <a:rPr lang="zh-CN" altLang="en-US" sz="1800" dirty="0" smtClean="0"/>
              <a:t>可以唯一确定一条日志，</a:t>
            </a:r>
            <a:r>
              <a:rPr lang="en-US" altLang="zh-CN" sz="1800" dirty="0" smtClean="0"/>
              <a:t>term</a:t>
            </a:r>
            <a:r>
              <a:rPr lang="zh-CN" altLang="en-US" sz="1800" dirty="0" smtClean="0"/>
              <a:t>相同表明是同一个</a:t>
            </a:r>
            <a:r>
              <a:rPr lang="en-US" altLang="zh-CN" sz="1800" dirty="0" smtClean="0"/>
              <a:t>Leader</a:t>
            </a:r>
            <a:r>
              <a:rPr lang="zh-CN" altLang="en-US" sz="1800" dirty="0" smtClean="0"/>
              <a:t>。</a:t>
            </a:r>
            <a:endParaRPr lang="zh-CN" altLang="en-US" sz="1800" dirty="0"/>
          </a:p>
        </p:txBody>
      </p:sp>
    </p:spTree>
    <p:extLst>
      <p:ext uri="{BB962C8B-B14F-4D97-AF65-F5344CB8AC3E}">
        <p14:creationId xmlns:p14="http://schemas.microsoft.com/office/powerpoint/2010/main" val="30113563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3527"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组件</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183116" y="1077159"/>
            <a:ext cx="832279"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状态</a:t>
            </a:r>
            <a:endParaRPr lang="en-US" altLang="zh-CN" sz="1400" b="1" dirty="0" smtClean="0">
              <a:latin typeface="微软雅黑" panose="020B0503020204020204" pitchFamily="34" charset="-122"/>
              <a:ea typeface="微软雅黑" panose="020B0503020204020204" pitchFamily="34" charset="-122"/>
            </a:endParaRPr>
          </a:p>
        </p:txBody>
      </p:sp>
      <p:sp>
        <p:nvSpPr>
          <p:cNvPr id="8" name="矩形 7"/>
          <p:cNvSpPr/>
          <p:nvPr/>
        </p:nvSpPr>
        <p:spPr>
          <a:xfrm>
            <a:off x="1933276" y="1305229"/>
            <a:ext cx="4740400" cy="338554"/>
          </a:xfrm>
          <a:prstGeom prst="rect">
            <a:avLst/>
          </a:prstGeom>
        </p:spPr>
        <p:txBody>
          <a:bodyPr wrap="none">
            <a:spAutoFit/>
          </a:bodyPr>
          <a:lstStyle/>
          <a:p>
            <a:r>
              <a:rPr lang="zh-CN" altLang="en-US" sz="1600" dirty="0" smtClean="0"/>
              <a:t>所有服务器都需要持久化</a:t>
            </a:r>
            <a:r>
              <a:rPr lang="en-US" altLang="zh-CN" sz="1600" dirty="0" smtClean="0"/>
              <a:t>(</a:t>
            </a:r>
            <a:r>
              <a:rPr lang="zh-CN" altLang="en-US" sz="1600" dirty="0" smtClean="0"/>
              <a:t>在响应</a:t>
            </a:r>
            <a:r>
              <a:rPr lang="en-US" altLang="zh-CN" sz="1600" dirty="0" smtClean="0"/>
              <a:t>RPC</a:t>
            </a:r>
            <a:r>
              <a:rPr lang="zh-CN" altLang="en-US" sz="1600" dirty="0" smtClean="0"/>
              <a:t>稳定存储之前</a:t>
            </a:r>
            <a:r>
              <a:rPr lang="en-US" altLang="zh-CN" sz="1600" dirty="0" smtClean="0"/>
              <a:t>)</a:t>
            </a:r>
            <a:endParaRPr lang="zh-CN" altLang="en-US" sz="1600" dirty="0"/>
          </a:p>
        </p:txBody>
      </p:sp>
      <p:graphicFrame>
        <p:nvGraphicFramePr>
          <p:cNvPr id="37" name="表格 36"/>
          <p:cNvGraphicFramePr>
            <a:graphicFrameLocks noGrp="1"/>
          </p:cNvGraphicFramePr>
          <p:nvPr>
            <p:extLst>
              <p:ext uri="{D42A27DB-BD31-4B8C-83A1-F6EECF244321}">
                <p14:modId xmlns:p14="http://schemas.microsoft.com/office/powerpoint/2010/main" val="783677632"/>
              </p:ext>
            </p:extLst>
          </p:nvPr>
        </p:nvGraphicFramePr>
        <p:xfrm>
          <a:off x="1933276" y="1672317"/>
          <a:ext cx="6311506" cy="1310640"/>
        </p:xfrm>
        <a:graphic>
          <a:graphicData uri="http://schemas.openxmlformats.org/drawingml/2006/table">
            <a:tbl>
              <a:tblPr firstRow="1" bandRow="1">
                <a:tableStyleId>{5C22544A-7EE6-4342-B048-85BDC9FD1C3A}</a:tableStyleId>
              </a:tblPr>
              <a:tblGrid>
                <a:gridCol w="1234431">
                  <a:extLst>
                    <a:ext uri="{9D8B030D-6E8A-4147-A177-3AD203B41FA5}">
                      <a16:colId xmlns:a16="http://schemas.microsoft.com/office/drawing/2014/main" val="1473588423"/>
                    </a:ext>
                  </a:extLst>
                </a:gridCol>
                <a:gridCol w="5077075">
                  <a:extLst>
                    <a:ext uri="{9D8B030D-6E8A-4147-A177-3AD203B41FA5}">
                      <a16:colId xmlns:a16="http://schemas.microsoft.com/office/drawing/2014/main" val="3183605361"/>
                    </a:ext>
                  </a:extLst>
                </a:gridCol>
              </a:tblGrid>
              <a:tr h="204620">
                <a:tc>
                  <a:txBody>
                    <a:bodyPr/>
                    <a:lstStyle/>
                    <a:p>
                      <a:r>
                        <a:rPr lang="zh-CN" altLang="en-US" sz="1400" dirty="0" smtClean="0"/>
                        <a:t>参数</a:t>
                      </a:r>
                      <a:endParaRPr lang="zh-CN" altLang="en-US" sz="1400" dirty="0"/>
                    </a:p>
                  </a:txBody>
                  <a:tcPr anchor="ctr" anchorCtr="1"/>
                </a:tc>
                <a:tc>
                  <a:txBody>
                    <a:bodyPr/>
                    <a:lstStyle/>
                    <a:p>
                      <a:r>
                        <a:rPr lang="zh-CN" altLang="en-US" sz="1400" dirty="0" smtClean="0"/>
                        <a:t>描述</a:t>
                      </a:r>
                      <a:endParaRPr lang="zh-CN" altLang="en-US" sz="1400" dirty="0"/>
                    </a:p>
                  </a:txBody>
                  <a:tcPr anchor="ctr" anchorCtr="1"/>
                </a:tc>
                <a:extLst>
                  <a:ext uri="{0D108BD9-81ED-4DB2-BD59-A6C34878D82A}">
                    <a16:rowId xmlns:a16="http://schemas.microsoft.com/office/drawing/2014/main" val="3218980230"/>
                  </a:ext>
                </a:extLst>
              </a:tr>
              <a:tr h="204620">
                <a:tc>
                  <a:txBody>
                    <a:bodyPr/>
                    <a:lstStyle/>
                    <a:p>
                      <a:pPr marL="0" algn="l" defTabSz="1028065" rtl="0" eaLnBrk="1" latinLnBrk="0" hangingPunct="1"/>
                      <a:r>
                        <a:rPr lang="en-US" sz="1400" b="0" kern="1200" dirty="0" err="1" smtClean="0">
                          <a:solidFill>
                            <a:srgbClr val="4F4F4F"/>
                          </a:solidFill>
                          <a:effectLst/>
                          <a:latin typeface="+mn-lt"/>
                          <a:ea typeface="+mn-ea"/>
                          <a:cs typeface="+mn-cs"/>
                        </a:rPr>
                        <a:t>currentTerm</a:t>
                      </a:r>
                      <a:endParaRPr lang="en-US" sz="1400" b="0" kern="1200" dirty="0">
                        <a:solidFill>
                          <a:srgbClr val="4F4F4F"/>
                        </a:solidFill>
                        <a:effectLst/>
                        <a:latin typeface="+mn-lt"/>
                        <a:ea typeface="+mn-ea"/>
                        <a:cs typeface="+mn-cs"/>
                      </a:endParaRPr>
                    </a:p>
                  </a:txBody>
                  <a:tcPr marL="60960" marR="60960" marT="60960" marB="60960" anchor="ctr"/>
                </a:tc>
                <a:tc>
                  <a:txBody>
                    <a:bodyPr/>
                    <a:lstStyle/>
                    <a:p>
                      <a:pPr marL="0" algn="l" defTabSz="1028065" rtl="0" eaLnBrk="1" latinLnBrk="0" hangingPunct="1"/>
                      <a:r>
                        <a:rPr lang="zh-CN" altLang="en-US" sz="1400" b="0" kern="1200" dirty="0" smtClean="0">
                          <a:solidFill>
                            <a:srgbClr val="4F4F4F"/>
                          </a:solidFill>
                          <a:effectLst/>
                          <a:latin typeface="+mn-lt"/>
                          <a:ea typeface="+mn-ea"/>
                          <a:cs typeface="+mn-cs"/>
                        </a:rPr>
                        <a:t>服务器最后的任期号</a:t>
                      </a:r>
                      <a:endParaRPr lang="zh-CN" altLang="en-US" sz="1400" b="0" kern="1200" dirty="0">
                        <a:solidFill>
                          <a:srgbClr val="4F4F4F"/>
                        </a:solidFill>
                        <a:effectLst/>
                        <a:latin typeface="+mn-lt"/>
                        <a:ea typeface="+mn-ea"/>
                        <a:cs typeface="+mn-cs"/>
                      </a:endParaRPr>
                    </a:p>
                  </a:txBody>
                  <a:tcPr marL="60960" marR="60960" marT="60960" marB="60960" anchor="ctr"/>
                </a:tc>
                <a:extLst>
                  <a:ext uri="{0D108BD9-81ED-4DB2-BD59-A6C34878D82A}">
                    <a16:rowId xmlns:a16="http://schemas.microsoft.com/office/drawing/2014/main" val="2734810983"/>
                  </a:ext>
                </a:extLst>
              </a:tr>
              <a:tr h="327466">
                <a:tc>
                  <a:txBody>
                    <a:bodyPr/>
                    <a:lstStyle/>
                    <a:p>
                      <a:pPr marL="0" algn="l" defTabSz="1028065" rtl="0" eaLnBrk="1" latinLnBrk="0" hangingPunct="1"/>
                      <a:r>
                        <a:rPr lang="en-US" altLang="zh-CN" sz="1400" b="0" kern="1200" dirty="0" err="1" smtClean="0">
                          <a:solidFill>
                            <a:srgbClr val="4F4F4F"/>
                          </a:solidFill>
                          <a:effectLst/>
                          <a:latin typeface="+mn-lt"/>
                          <a:ea typeface="+mn-ea"/>
                          <a:cs typeface="+mn-cs"/>
                        </a:rPr>
                        <a:t>votedFor</a:t>
                      </a:r>
                      <a:endParaRPr lang="en-US" sz="1400" b="0" kern="1200" dirty="0">
                        <a:solidFill>
                          <a:srgbClr val="4F4F4F"/>
                        </a:solidFill>
                        <a:effectLst/>
                        <a:latin typeface="+mn-lt"/>
                        <a:ea typeface="+mn-ea"/>
                        <a:cs typeface="+mn-cs"/>
                      </a:endParaRPr>
                    </a:p>
                  </a:txBody>
                  <a:tcPr marL="60960" marR="60960" marT="60960" marB="60960" anchor="ctr"/>
                </a:tc>
                <a:tc>
                  <a:txBody>
                    <a:bodyPr/>
                    <a:lstStyle/>
                    <a:p>
                      <a:pPr marL="0" algn="l" defTabSz="1028065" rtl="0" eaLnBrk="1" latinLnBrk="0" hangingPunct="1"/>
                      <a:r>
                        <a:rPr lang="zh-CN" altLang="en-US" sz="1400" b="0" kern="1200" dirty="0" smtClean="0">
                          <a:solidFill>
                            <a:srgbClr val="4F4F4F"/>
                          </a:solidFill>
                          <a:effectLst/>
                          <a:latin typeface="+mn-lt"/>
                          <a:ea typeface="+mn-ea"/>
                          <a:cs typeface="+mn-cs"/>
                        </a:rPr>
                        <a:t>在当前任期内收到选票的候选人 </a:t>
                      </a:r>
                      <a:r>
                        <a:rPr lang="en-US" altLang="zh-CN" sz="1400" b="0" kern="1200" dirty="0" smtClean="0">
                          <a:solidFill>
                            <a:srgbClr val="4F4F4F"/>
                          </a:solidFill>
                          <a:effectLst/>
                          <a:latin typeface="+mn-lt"/>
                          <a:ea typeface="+mn-ea"/>
                          <a:cs typeface="+mn-cs"/>
                        </a:rPr>
                        <a:t>id</a:t>
                      </a:r>
                      <a:r>
                        <a:rPr lang="zh-CN" altLang="en-US" sz="1400" b="0" kern="1200" dirty="0" smtClean="0">
                          <a:solidFill>
                            <a:srgbClr val="4F4F4F"/>
                          </a:solidFill>
                          <a:effectLst/>
                          <a:latin typeface="+mn-lt"/>
                          <a:ea typeface="+mn-ea"/>
                          <a:cs typeface="+mn-cs"/>
                        </a:rPr>
                        <a:t>（如果没有就位</a:t>
                      </a:r>
                      <a:r>
                        <a:rPr lang="en-US" altLang="zh-CN" sz="1400" b="0" kern="1200" dirty="0" smtClean="0">
                          <a:solidFill>
                            <a:srgbClr val="4F4F4F"/>
                          </a:solidFill>
                          <a:effectLst/>
                          <a:latin typeface="+mn-lt"/>
                          <a:ea typeface="+mn-ea"/>
                          <a:cs typeface="+mn-cs"/>
                        </a:rPr>
                        <a:t>NULL</a:t>
                      </a:r>
                      <a:r>
                        <a:rPr lang="zh-CN" altLang="en-US" sz="1400" b="0" kern="1200" dirty="0" smtClean="0">
                          <a:solidFill>
                            <a:srgbClr val="4F4F4F"/>
                          </a:solidFill>
                          <a:effectLst/>
                          <a:latin typeface="+mn-lt"/>
                          <a:ea typeface="+mn-ea"/>
                          <a:cs typeface="+mn-cs"/>
                        </a:rPr>
                        <a:t>）</a:t>
                      </a:r>
                      <a:endParaRPr lang="zh-CN" altLang="en-US" sz="1400" b="0" kern="1200" dirty="0">
                        <a:solidFill>
                          <a:srgbClr val="4F4F4F"/>
                        </a:solidFill>
                        <a:effectLst/>
                        <a:latin typeface="+mn-lt"/>
                        <a:ea typeface="+mn-ea"/>
                        <a:cs typeface="+mn-cs"/>
                      </a:endParaRPr>
                    </a:p>
                  </a:txBody>
                  <a:tcPr marL="60960" marR="60960" marT="60960" marB="60960" anchor="ctr"/>
                </a:tc>
                <a:extLst>
                  <a:ext uri="{0D108BD9-81ED-4DB2-BD59-A6C34878D82A}">
                    <a16:rowId xmlns:a16="http://schemas.microsoft.com/office/drawing/2014/main" val="1229498597"/>
                  </a:ext>
                </a:extLst>
              </a:tr>
              <a:tr h="327466">
                <a:tc>
                  <a:txBody>
                    <a:bodyPr/>
                    <a:lstStyle/>
                    <a:p>
                      <a:pPr marL="0" algn="l" defTabSz="1028065" rtl="0" eaLnBrk="1" latinLnBrk="0" hangingPunct="1"/>
                      <a:r>
                        <a:rPr lang="en-US" sz="1400" b="0" kern="1200" dirty="0" smtClean="0">
                          <a:solidFill>
                            <a:srgbClr val="4F4F4F"/>
                          </a:solidFill>
                          <a:effectLst/>
                          <a:latin typeface="+mn-lt"/>
                          <a:ea typeface="+mn-ea"/>
                          <a:cs typeface="+mn-cs"/>
                        </a:rPr>
                        <a:t>log[]</a:t>
                      </a:r>
                      <a:endParaRPr lang="en-US" sz="1400" b="0" kern="1200" dirty="0">
                        <a:solidFill>
                          <a:srgbClr val="4F4F4F"/>
                        </a:solidFill>
                        <a:effectLst/>
                        <a:latin typeface="+mn-lt"/>
                        <a:ea typeface="+mn-ea"/>
                        <a:cs typeface="+mn-cs"/>
                      </a:endParaRPr>
                    </a:p>
                  </a:txBody>
                  <a:tcPr marL="60960" marR="60960" marT="60960" marB="60960" anchor="ctr"/>
                </a:tc>
                <a:tc>
                  <a:txBody>
                    <a:bodyPr/>
                    <a:lstStyle/>
                    <a:p>
                      <a:pPr marL="0" algn="l" defTabSz="1028065" rtl="0" eaLnBrk="1" latinLnBrk="0" hangingPunct="1"/>
                      <a:r>
                        <a:rPr lang="zh-CN" altLang="en-US" sz="1400" b="0" kern="1200" dirty="0" smtClean="0">
                          <a:solidFill>
                            <a:srgbClr val="4F4F4F"/>
                          </a:solidFill>
                          <a:effectLst/>
                          <a:latin typeface="+mn-lt"/>
                          <a:ea typeface="+mn-ea"/>
                          <a:cs typeface="+mn-cs"/>
                        </a:rPr>
                        <a:t>日志条目</a:t>
                      </a:r>
                      <a:endParaRPr lang="zh-CN" altLang="en-US" sz="1400" b="0" kern="1200" dirty="0">
                        <a:solidFill>
                          <a:srgbClr val="4F4F4F"/>
                        </a:solidFill>
                        <a:effectLst/>
                        <a:latin typeface="+mn-lt"/>
                        <a:ea typeface="+mn-ea"/>
                        <a:cs typeface="+mn-cs"/>
                      </a:endParaRPr>
                    </a:p>
                  </a:txBody>
                  <a:tcPr marL="60960" marR="60960" marT="60960" marB="60960" anchor="ctr"/>
                </a:tc>
                <a:extLst>
                  <a:ext uri="{0D108BD9-81ED-4DB2-BD59-A6C34878D82A}">
                    <a16:rowId xmlns:a16="http://schemas.microsoft.com/office/drawing/2014/main" val="600626827"/>
                  </a:ext>
                </a:extLst>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897489516"/>
              </p:ext>
            </p:extLst>
          </p:nvPr>
        </p:nvGraphicFramePr>
        <p:xfrm>
          <a:off x="1933276" y="3330702"/>
          <a:ext cx="6311506" cy="1285358"/>
        </p:xfrm>
        <a:graphic>
          <a:graphicData uri="http://schemas.openxmlformats.org/drawingml/2006/table">
            <a:tbl>
              <a:tblPr firstRow="1" bandRow="1">
                <a:tableStyleId>{5C22544A-7EE6-4342-B048-85BDC9FD1C3A}</a:tableStyleId>
              </a:tblPr>
              <a:tblGrid>
                <a:gridCol w="1234431">
                  <a:extLst>
                    <a:ext uri="{9D8B030D-6E8A-4147-A177-3AD203B41FA5}">
                      <a16:colId xmlns:a16="http://schemas.microsoft.com/office/drawing/2014/main" val="1473588423"/>
                    </a:ext>
                  </a:extLst>
                </a:gridCol>
                <a:gridCol w="5077075">
                  <a:extLst>
                    <a:ext uri="{9D8B030D-6E8A-4147-A177-3AD203B41FA5}">
                      <a16:colId xmlns:a16="http://schemas.microsoft.com/office/drawing/2014/main" val="3183605361"/>
                    </a:ext>
                  </a:extLst>
                </a:gridCol>
              </a:tblGrid>
              <a:tr h="347558">
                <a:tc>
                  <a:txBody>
                    <a:bodyPr/>
                    <a:lstStyle/>
                    <a:p>
                      <a:r>
                        <a:rPr lang="zh-CN" altLang="en-US" sz="1400" dirty="0" smtClean="0"/>
                        <a:t>参数</a:t>
                      </a:r>
                      <a:endParaRPr lang="zh-CN" altLang="en-US" sz="1400" dirty="0"/>
                    </a:p>
                  </a:txBody>
                  <a:tcPr anchor="ctr" anchorCtr="1"/>
                </a:tc>
                <a:tc>
                  <a:txBody>
                    <a:bodyPr/>
                    <a:lstStyle/>
                    <a:p>
                      <a:r>
                        <a:rPr lang="zh-CN" altLang="en-US" sz="1400" dirty="0" smtClean="0"/>
                        <a:t>描述</a:t>
                      </a:r>
                      <a:endParaRPr lang="zh-CN" altLang="en-US" sz="1400" dirty="0"/>
                    </a:p>
                  </a:txBody>
                  <a:tcPr anchor="ctr" anchorCtr="1"/>
                </a:tc>
                <a:extLst>
                  <a:ext uri="{0D108BD9-81ED-4DB2-BD59-A6C34878D82A}">
                    <a16:rowId xmlns:a16="http://schemas.microsoft.com/office/drawing/2014/main" val="3218980230"/>
                  </a:ext>
                </a:extLst>
              </a:tr>
              <a:tr h="382313">
                <a:tc>
                  <a:txBody>
                    <a:bodyPr/>
                    <a:lstStyle/>
                    <a:p>
                      <a:pPr marL="0" algn="l" defTabSz="1028065" rtl="0" eaLnBrk="1" latinLnBrk="0" hangingPunct="1"/>
                      <a:r>
                        <a:rPr lang="en-US" sz="1400" b="0" kern="1200" dirty="0" err="1">
                          <a:solidFill>
                            <a:srgbClr val="4F4F4F"/>
                          </a:solidFill>
                          <a:effectLst/>
                          <a:latin typeface="+mn-lt"/>
                          <a:ea typeface="+mn-ea"/>
                          <a:cs typeface="+mn-cs"/>
                        </a:rPr>
                        <a:t>commitIndex</a:t>
                      </a:r>
                      <a:endParaRPr lang="en-US" sz="1400" b="0" kern="1200" dirty="0">
                        <a:solidFill>
                          <a:srgbClr val="4F4F4F"/>
                        </a:solidFill>
                        <a:effectLst/>
                        <a:latin typeface="+mn-lt"/>
                        <a:ea typeface="+mn-ea"/>
                        <a:cs typeface="+mn-cs"/>
                      </a:endParaRP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已知的被提交的最大日志条目的索引值（从</a:t>
                      </a:r>
                      <a:r>
                        <a:rPr lang="en-US" altLang="zh-CN" sz="1400" b="0" kern="1200" dirty="0">
                          <a:solidFill>
                            <a:srgbClr val="4F4F4F"/>
                          </a:solidFill>
                          <a:effectLst/>
                          <a:latin typeface="+mn-lt"/>
                          <a:ea typeface="+mn-ea"/>
                          <a:cs typeface="+mn-cs"/>
                        </a:rPr>
                        <a:t>0</a:t>
                      </a:r>
                      <a:r>
                        <a:rPr lang="zh-CN" altLang="en-US" sz="1400" b="0" kern="1200" dirty="0">
                          <a:solidFill>
                            <a:srgbClr val="4F4F4F"/>
                          </a:solidFill>
                          <a:effectLst/>
                          <a:latin typeface="+mn-lt"/>
                          <a:ea typeface="+mn-ea"/>
                          <a:cs typeface="+mn-cs"/>
                        </a:rPr>
                        <a:t>开始递增）</a:t>
                      </a:r>
                    </a:p>
                  </a:txBody>
                  <a:tcPr marL="60960" marR="60960" marT="60960" marB="60960" anchor="ctr"/>
                </a:tc>
                <a:extLst>
                  <a:ext uri="{0D108BD9-81ED-4DB2-BD59-A6C34878D82A}">
                    <a16:rowId xmlns:a16="http://schemas.microsoft.com/office/drawing/2014/main" val="2734810983"/>
                  </a:ext>
                </a:extLst>
              </a:tr>
              <a:tr h="555487">
                <a:tc>
                  <a:txBody>
                    <a:bodyPr/>
                    <a:lstStyle/>
                    <a:p>
                      <a:pPr marL="0" algn="l" defTabSz="1028065" rtl="0" eaLnBrk="1" latinLnBrk="0" hangingPunct="1"/>
                      <a:r>
                        <a:rPr lang="en-US" sz="1400" b="0" kern="1200">
                          <a:solidFill>
                            <a:srgbClr val="4F4F4F"/>
                          </a:solidFill>
                          <a:effectLst/>
                          <a:latin typeface="+mn-lt"/>
                          <a:ea typeface="+mn-ea"/>
                          <a:cs typeface="+mn-cs"/>
                        </a:rPr>
                        <a:t>lastApplied</a:t>
                      </a: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被状态机执行的最大日志条目的索引值（从</a:t>
                      </a:r>
                      <a:r>
                        <a:rPr lang="en-US" altLang="zh-CN" sz="1400" b="0" kern="1200" dirty="0">
                          <a:solidFill>
                            <a:srgbClr val="4F4F4F"/>
                          </a:solidFill>
                          <a:effectLst/>
                          <a:latin typeface="+mn-lt"/>
                          <a:ea typeface="+mn-ea"/>
                          <a:cs typeface="+mn-cs"/>
                        </a:rPr>
                        <a:t>0</a:t>
                      </a:r>
                      <a:r>
                        <a:rPr lang="zh-CN" altLang="en-US" sz="1400" b="0" kern="1200" dirty="0">
                          <a:solidFill>
                            <a:srgbClr val="4F4F4F"/>
                          </a:solidFill>
                          <a:effectLst/>
                          <a:latin typeface="+mn-lt"/>
                          <a:ea typeface="+mn-ea"/>
                          <a:cs typeface="+mn-cs"/>
                        </a:rPr>
                        <a:t>开始递增）</a:t>
                      </a:r>
                    </a:p>
                  </a:txBody>
                  <a:tcPr marL="60960" marR="60960" marT="60960" marB="60960" anchor="ctr"/>
                </a:tc>
                <a:extLst>
                  <a:ext uri="{0D108BD9-81ED-4DB2-BD59-A6C34878D82A}">
                    <a16:rowId xmlns:a16="http://schemas.microsoft.com/office/drawing/2014/main" val="1229498597"/>
                  </a:ext>
                </a:extLst>
              </a:tr>
            </a:tbl>
          </a:graphicData>
        </a:graphic>
      </p:graphicFrame>
      <p:sp>
        <p:nvSpPr>
          <p:cNvPr id="13" name="矩形 12"/>
          <p:cNvSpPr/>
          <p:nvPr/>
        </p:nvSpPr>
        <p:spPr>
          <a:xfrm>
            <a:off x="1919759" y="3005274"/>
            <a:ext cx="2441694" cy="338554"/>
          </a:xfrm>
          <a:prstGeom prst="rect">
            <a:avLst/>
          </a:prstGeom>
        </p:spPr>
        <p:txBody>
          <a:bodyPr wrap="none">
            <a:spAutoFit/>
          </a:bodyPr>
          <a:lstStyle/>
          <a:p>
            <a:r>
              <a:rPr lang="zh-CN" altLang="en-US" sz="1600" dirty="0" smtClean="0"/>
              <a:t>所有服务器不稳定存在的</a:t>
            </a:r>
            <a:endParaRPr lang="zh-CN" altLang="en-US" sz="1600" dirty="0"/>
          </a:p>
        </p:txBody>
      </p:sp>
      <p:graphicFrame>
        <p:nvGraphicFramePr>
          <p:cNvPr id="14" name="表格 13"/>
          <p:cNvGraphicFramePr>
            <a:graphicFrameLocks noGrp="1"/>
          </p:cNvGraphicFramePr>
          <p:nvPr>
            <p:extLst>
              <p:ext uri="{D42A27DB-BD31-4B8C-83A1-F6EECF244321}">
                <p14:modId xmlns:p14="http://schemas.microsoft.com/office/powerpoint/2010/main" val="920836269"/>
              </p:ext>
            </p:extLst>
          </p:nvPr>
        </p:nvGraphicFramePr>
        <p:xfrm>
          <a:off x="1943924" y="4963805"/>
          <a:ext cx="6311506" cy="1451685"/>
        </p:xfrm>
        <a:graphic>
          <a:graphicData uri="http://schemas.openxmlformats.org/drawingml/2006/table">
            <a:tbl>
              <a:tblPr firstRow="1" bandRow="1">
                <a:tableStyleId>{5C22544A-7EE6-4342-B048-85BDC9FD1C3A}</a:tableStyleId>
              </a:tblPr>
              <a:tblGrid>
                <a:gridCol w="1234431">
                  <a:extLst>
                    <a:ext uri="{9D8B030D-6E8A-4147-A177-3AD203B41FA5}">
                      <a16:colId xmlns:a16="http://schemas.microsoft.com/office/drawing/2014/main" val="1473588423"/>
                    </a:ext>
                  </a:extLst>
                </a:gridCol>
                <a:gridCol w="5077075">
                  <a:extLst>
                    <a:ext uri="{9D8B030D-6E8A-4147-A177-3AD203B41FA5}">
                      <a16:colId xmlns:a16="http://schemas.microsoft.com/office/drawing/2014/main" val="3183605361"/>
                    </a:ext>
                  </a:extLst>
                </a:gridCol>
              </a:tblGrid>
              <a:tr h="347558">
                <a:tc>
                  <a:txBody>
                    <a:bodyPr/>
                    <a:lstStyle/>
                    <a:p>
                      <a:r>
                        <a:rPr lang="zh-CN" altLang="en-US" sz="1400" dirty="0" smtClean="0"/>
                        <a:t>参数</a:t>
                      </a:r>
                      <a:endParaRPr lang="zh-CN" altLang="en-US" sz="1400" dirty="0"/>
                    </a:p>
                  </a:txBody>
                  <a:tcPr anchor="ctr" anchorCtr="1"/>
                </a:tc>
                <a:tc>
                  <a:txBody>
                    <a:bodyPr/>
                    <a:lstStyle/>
                    <a:p>
                      <a:r>
                        <a:rPr lang="zh-CN" altLang="en-US" sz="1400" dirty="0" smtClean="0"/>
                        <a:t>描述</a:t>
                      </a:r>
                      <a:endParaRPr lang="zh-CN" altLang="en-US" sz="1400" dirty="0"/>
                    </a:p>
                  </a:txBody>
                  <a:tcPr anchor="ctr" anchorCtr="1"/>
                </a:tc>
                <a:extLst>
                  <a:ext uri="{0D108BD9-81ED-4DB2-BD59-A6C34878D82A}">
                    <a16:rowId xmlns:a16="http://schemas.microsoft.com/office/drawing/2014/main" val="3218980230"/>
                  </a:ext>
                </a:extLst>
              </a:tr>
              <a:tr h="382313">
                <a:tc>
                  <a:txBody>
                    <a:bodyPr/>
                    <a:lstStyle/>
                    <a:p>
                      <a:pPr marL="0" algn="l" defTabSz="1028065" rtl="0" eaLnBrk="1" latinLnBrk="0" hangingPunct="1"/>
                      <a:r>
                        <a:rPr lang="en-US" sz="1400" b="0" kern="1200" dirty="0" err="1">
                          <a:solidFill>
                            <a:srgbClr val="4F4F4F"/>
                          </a:solidFill>
                          <a:effectLst/>
                          <a:latin typeface="+mn-lt"/>
                          <a:ea typeface="+mn-ea"/>
                          <a:cs typeface="+mn-cs"/>
                        </a:rPr>
                        <a:t>nextIndex</a:t>
                      </a:r>
                      <a:r>
                        <a:rPr lang="en-US" sz="1400" b="0" kern="1200" dirty="0">
                          <a:solidFill>
                            <a:srgbClr val="4F4F4F"/>
                          </a:solidFill>
                          <a:effectLst/>
                          <a:latin typeface="+mn-lt"/>
                          <a:ea typeface="+mn-ea"/>
                          <a:cs typeface="+mn-cs"/>
                        </a:rPr>
                        <a:t>[]</a:t>
                      </a: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对于每一个服务器，记录需要发给它的下一个日志条目的索引（初始化为领导人上一条日志的索引值</a:t>
                      </a:r>
                      <a:r>
                        <a:rPr lang="en-US" altLang="zh-CN" sz="1400" b="0" kern="1200" dirty="0">
                          <a:solidFill>
                            <a:srgbClr val="4F4F4F"/>
                          </a:solidFill>
                          <a:effectLst/>
                          <a:latin typeface="+mn-lt"/>
                          <a:ea typeface="+mn-ea"/>
                          <a:cs typeface="+mn-cs"/>
                        </a:rPr>
                        <a:t>+1</a:t>
                      </a:r>
                      <a:r>
                        <a:rPr lang="zh-CN" altLang="en-US" sz="1400" b="0" kern="1200" dirty="0">
                          <a:solidFill>
                            <a:srgbClr val="4F4F4F"/>
                          </a:solidFill>
                          <a:effectLst/>
                          <a:latin typeface="+mn-lt"/>
                          <a:ea typeface="+mn-ea"/>
                          <a:cs typeface="+mn-cs"/>
                        </a:rPr>
                        <a:t>）</a:t>
                      </a:r>
                    </a:p>
                  </a:txBody>
                  <a:tcPr marL="60960" marR="60960" marT="60960" marB="60960" anchor="ctr"/>
                </a:tc>
                <a:extLst>
                  <a:ext uri="{0D108BD9-81ED-4DB2-BD59-A6C34878D82A}">
                    <a16:rowId xmlns:a16="http://schemas.microsoft.com/office/drawing/2014/main" val="2734810983"/>
                  </a:ext>
                </a:extLst>
              </a:tr>
              <a:tr h="555487">
                <a:tc>
                  <a:txBody>
                    <a:bodyPr/>
                    <a:lstStyle/>
                    <a:p>
                      <a:pPr marL="0" algn="l" defTabSz="1028065" rtl="0" eaLnBrk="1" latinLnBrk="0" hangingPunct="1"/>
                      <a:r>
                        <a:rPr lang="en-US" sz="1400" b="0" kern="1200">
                          <a:solidFill>
                            <a:srgbClr val="4F4F4F"/>
                          </a:solidFill>
                          <a:effectLst/>
                          <a:latin typeface="+mn-lt"/>
                          <a:ea typeface="+mn-ea"/>
                          <a:cs typeface="+mn-cs"/>
                        </a:rPr>
                        <a:t>matchIndex[]</a:t>
                      </a: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对于每一个服务器，记录已经复制到该服务器的日志的最高索引值（从</a:t>
                      </a:r>
                      <a:r>
                        <a:rPr lang="en-US" altLang="zh-CN" sz="1400" b="0" kern="1200" dirty="0">
                          <a:solidFill>
                            <a:srgbClr val="4F4F4F"/>
                          </a:solidFill>
                          <a:effectLst/>
                          <a:latin typeface="+mn-lt"/>
                          <a:ea typeface="+mn-ea"/>
                          <a:cs typeface="+mn-cs"/>
                        </a:rPr>
                        <a:t>0</a:t>
                      </a:r>
                      <a:r>
                        <a:rPr lang="zh-CN" altLang="en-US" sz="1400" b="0" kern="1200" dirty="0">
                          <a:solidFill>
                            <a:srgbClr val="4F4F4F"/>
                          </a:solidFill>
                          <a:effectLst/>
                          <a:latin typeface="+mn-lt"/>
                          <a:ea typeface="+mn-ea"/>
                          <a:cs typeface="+mn-cs"/>
                        </a:rPr>
                        <a:t>开始递增）</a:t>
                      </a:r>
                    </a:p>
                  </a:txBody>
                  <a:tcPr marL="60960" marR="60960" marT="60960" marB="60960" anchor="ctr"/>
                </a:tc>
                <a:extLst>
                  <a:ext uri="{0D108BD9-81ED-4DB2-BD59-A6C34878D82A}">
                    <a16:rowId xmlns:a16="http://schemas.microsoft.com/office/drawing/2014/main" val="1229498597"/>
                  </a:ext>
                </a:extLst>
              </a:tr>
            </a:tbl>
          </a:graphicData>
        </a:graphic>
      </p:graphicFrame>
      <p:sp>
        <p:nvSpPr>
          <p:cNvPr id="15" name="矩形 14"/>
          <p:cNvSpPr/>
          <p:nvPr/>
        </p:nvSpPr>
        <p:spPr>
          <a:xfrm>
            <a:off x="1825560" y="4644594"/>
            <a:ext cx="4161717" cy="338554"/>
          </a:xfrm>
          <a:prstGeom prst="rect">
            <a:avLst/>
          </a:prstGeom>
        </p:spPr>
        <p:txBody>
          <a:bodyPr wrap="none">
            <a:spAutoFit/>
          </a:bodyPr>
          <a:lstStyle/>
          <a:p>
            <a:r>
              <a:rPr lang="en-US" altLang="zh-CN" sz="1600" dirty="0" smtClean="0"/>
              <a:t>Leader</a:t>
            </a:r>
            <a:r>
              <a:rPr lang="zh-CN" altLang="en-US" sz="1600" dirty="0" smtClean="0"/>
              <a:t>上不稳定存在的</a:t>
            </a:r>
            <a:r>
              <a:rPr lang="en-US" altLang="zh-CN" sz="1600" dirty="0" smtClean="0"/>
              <a:t>(</a:t>
            </a:r>
            <a:r>
              <a:rPr lang="zh-CN" altLang="en-US" sz="1600" dirty="0"/>
              <a:t>在选举之后初始化的</a:t>
            </a:r>
            <a:r>
              <a:rPr lang="en-US" altLang="zh-CN" sz="1600" dirty="0" smtClean="0"/>
              <a:t>)</a:t>
            </a:r>
            <a:endParaRPr lang="zh-CN" altLang="en-US" sz="1600" dirty="0"/>
          </a:p>
        </p:txBody>
      </p:sp>
    </p:spTree>
    <p:extLst>
      <p:ext uri="{BB962C8B-B14F-4D97-AF65-F5344CB8AC3E}">
        <p14:creationId xmlns:p14="http://schemas.microsoft.com/office/powerpoint/2010/main" val="10469140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3527"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组件</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183116" y="1077159"/>
            <a:ext cx="837089"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RPC</a:t>
            </a:r>
          </a:p>
        </p:txBody>
      </p:sp>
      <p:sp>
        <p:nvSpPr>
          <p:cNvPr id="2" name="矩形 1"/>
          <p:cNvSpPr/>
          <p:nvPr/>
        </p:nvSpPr>
        <p:spPr>
          <a:xfrm>
            <a:off x="648469" y="1375525"/>
            <a:ext cx="10081120" cy="369332"/>
          </a:xfrm>
          <a:prstGeom prst="rect">
            <a:avLst/>
          </a:prstGeom>
        </p:spPr>
        <p:txBody>
          <a:bodyPr wrap="square">
            <a:spAutoFit/>
          </a:bodyPr>
          <a:lstStyle/>
          <a:p>
            <a:r>
              <a:rPr lang="en-US" altLang="zh-CN" sz="1800" dirty="0" smtClean="0"/>
              <a:t>Raft</a:t>
            </a:r>
            <a:r>
              <a:rPr lang="zh-CN" altLang="en-US" sz="1800" dirty="0" smtClean="0"/>
              <a:t>中主要分为三类类</a:t>
            </a:r>
            <a:r>
              <a:rPr lang="en-US" altLang="zh-CN" sz="1800" dirty="0" err="1" smtClean="0"/>
              <a:t>rpc</a:t>
            </a:r>
            <a:r>
              <a:rPr lang="en-US" altLang="zh-CN" sz="1800" dirty="0"/>
              <a:t>——</a:t>
            </a:r>
            <a:r>
              <a:rPr lang="en-US" altLang="zh-CN" sz="1800" dirty="0" err="1"/>
              <a:t>AppendEntries</a:t>
            </a:r>
            <a:r>
              <a:rPr lang="en-US" altLang="zh-CN" sz="1800" dirty="0"/>
              <a:t> </a:t>
            </a:r>
            <a:r>
              <a:rPr lang="en-US" altLang="zh-CN" sz="1800" dirty="0" smtClean="0"/>
              <a:t>RPC</a:t>
            </a:r>
            <a:r>
              <a:rPr lang="zh-CN" altLang="en-US" sz="1800" dirty="0"/>
              <a:t>、</a:t>
            </a:r>
            <a:r>
              <a:rPr lang="en-US" altLang="zh-CN" sz="1800" dirty="0" err="1" smtClean="0"/>
              <a:t>RequestVote</a:t>
            </a:r>
            <a:r>
              <a:rPr lang="en-US" altLang="zh-CN" sz="1800" dirty="0" smtClean="0"/>
              <a:t> RPC</a:t>
            </a:r>
            <a:r>
              <a:rPr lang="zh-CN" altLang="en-US" sz="1800" dirty="0" smtClean="0"/>
              <a:t>和</a:t>
            </a:r>
            <a:r>
              <a:rPr lang="en-US" altLang="zh-CN" sz="1800" dirty="0" err="1" smtClean="0"/>
              <a:t>InstallSnapshot</a:t>
            </a:r>
            <a:r>
              <a:rPr lang="en-US" altLang="zh-CN" sz="1800" dirty="0" smtClean="0"/>
              <a:t> RPC(</a:t>
            </a:r>
            <a:r>
              <a:rPr lang="zh-CN" altLang="en-US" sz="1800" dirty="0" smtClean="0"/>
              <a:t>见快照</a:t>
            </a:r>
            <a:r>
              <a:rPr lang="en-US" altLang="zh-CN" sz="1800" dirty="0" smtClean="0"/>
              <a:t>)</a:t>
            </a:r>
            <a:r>
              <a:rPr lang="zh-CN" altLang="en-US" sz="1800" dirty="0" smtClean="0"/>
              <a:t>。</a:t>
            </a:r>
            <a:endParaRPr lang="zh-CN" altLang="en-US" sz="1800" dirty="0"/>
          </a:p>
        </p:txBody>
      </p:sp>
      <p:sp>
        <p:nvSpPr>
          <p:cNvPr id="8" name="矩形 7"/>
          <p:cNvSpPr/>
          <p:nvPr/>
        </p:nvSpPr>
        <p:spPr>
          <a:xfrm>
            <a:off x="346689" y="1775479"/>
            <a:ext cx="1978362" cy="400110"/>
          </a:xfrm>
          <a:prstGeom prst="rect">
            <a:avLst/>
          </a:prstGeom>
        </p:spPr>
        <p:txBody>
          <a:bodyPr wrap="none">
            <a:spAutoFit/>
          </a:bodyPr>
          <a:lstStyle/>
          <a:p>
            <a:r>
              <a:rPr lang="en-US" altLang="zh-CN" dirty="0" err="1"/>
              <a:t>RequestVote</a:t>
            </a:r>
            <a:r>
              <a:rPr lang="en-US" altLang="zh-CN" dirty="0" smtClean="0"/>
              <a:t> </a:t>
            </a:r>
            <a:r>
              <a:rPr lang="en-US" altLang="zh-CN" dirty="0"/>
              <a:t>RPC</a:t>
            </a:r>
            <a:endParaRPr lang="zh-CN" altLang="en-US" dirty="0"/>
          </a:p>
        </p:txBody>
      </p:sp>
      <p:graphicFrame>
        <p:nvGraphicFramePr>
          <p:cNvPr id="37" name="表格 36"/>
          <p:cNvGraphicFramePr>
            <a:graphicFrameLocks noGrp="1"/>
          </p:cNvGraphicFramePr>
          <p:nvPr>
            <p:extLst>
              <p:ext uri="{D42A27DB-BD31-4B8C-83A1-F6EECF244321}">
                <p14:modId xmlns:p14="http://schemas.microsoft.com/office/powerpoint/2010/main" val="1139287646"/>
              </p:ext>
            </p:extLst>
          </p:nvPr>
        </p:nvGraphicFramePr>
        <p:xfrm>
          <a:off x="1020205" y="2303398"/>
          <a:ext cx="5388904" cy="1645920"/>
        </p:xfrm>
        <a:graphic>
          <a:graphicData uri="http://schemas.openxmlformats.org/drawingml/2006/table">
            <a:tbl>
              <a:tblPr firstRow="1" bandRow="1">
                <a:tableStyleId>{5C22544A-7EE6-4342-B048-85BDC9FD1C3A}</a:tableStyleId>
              </a:tblPr>
              <a:tblGrid>
                <a:gridCol w="1053985">
                  <a:extLst>
                    <a:ext uri="{9D8B030D-6E8A-4147-A177-3AD203B41FA5}">
                      <a16:colId xmlns:a16="http://schemas.microsoft.com/office/drawing/2014/main" val="1473588423"/>
                    </a:ext>
                  </a:extLst>
                </a:gridCol>
                <a:gridCol w="4334919">
                  <a:extLst>
                    <a:ext uri="{9D8B030D-6E8A-4147-A177-3AD203B41FA5}">
                      <a16:colId xmlns:a16="http://schemas.microsoft.com/office/drawing/2014/main" val="3183605361"/>
                    </a:ext>
                  </a:extLst>
                </a:gridCol>
              </a:tblGrid>
              <a:tr h="204620">
                <a:tc>
                  <a:txBody>
                    <a:bodyPr/>
                    <a:lstStyle/>
                    <a:p>
                      <a:r>
                        <a:rPr lang="zh-CN" altLang="en-US" sz="1400" dirty="0" smtClean="0"/>
                        <a:t>参数</a:t>
                      </a:r>
                      <a:endParaRPr lang="zh-CN" altLang="en-US" sz="1400" dirty="0"/>
                    </a:p>
                  </a:txBody>
                  <a:tcPr anchor="ctr" anchorCtr="1"/>
                </a:tc>
                <a:tc>
                  <a:txBody>
                    <a:bodyPr/>
                    <a:lstStyle/>
                    <a:p>
                      <a:r>
                        <a:rPr lang="zh-CN" altLang="en-US" sz="1400" dirty="0" smtClean="0"/>
                        <a:t>描述</a:t>
                      </a:r>
                      <a:endParaRPr lang="zh-CN" altLang="en-US" sz="1400" dirty="0"/>
                    </a:p>
                  </a:txBody>
                  <a:tcPr anchor="ctr" anchorCtr="1"/>
                </a:tc>
                <a:extLst>
                  <a:ext uri="{0D108BD9-81ED-4DB2-BD59-A6C34878D82A}">
                    <a16:rowId xmlns:a16="http://schemas.microsoft.com/office/drawing/2014/main" val="3218980230"/>
                  </a:ext>
                </a:extLst>
              </a:tr>
              <a:tr h="204620">
                <a:tc>
                  <a:txBody>
                    <a:bodyPr/>
                    <a:lstStyle/>
                    <a:p>
                      <a:pPr algn="l"/>
                      <a:r>
                        <a:rPr lang="en-US" sz="1400" b="0" dirty="0">
                          <a:solidFill>
                            <a:srgbClr val="4F4F4F"/>
                          </a:solidFill>
                          <a:effectLst/>
                        </a:rPr>
                        <a:t>term</a:t>
                      </a:r>
                    </a:p>
                  </a:txBody>
                  <a:tcPr marL="60960" marR="60960" marT="60960" marB="60960" anchor="ctr" anchorCtr="1"/>
                </a:tc>
                <a:tc>
                  <a:txBody>
                    <a:bodyPr/>
                    <a:lstStyle/>
                    <a:p>
                      <a:pPr algn="l"/>
                      <a:r>
                        <a:rPr lang="zh-CN" altLang="en-US" sz="1400" b="0">
                          <a:solidFill>
                            <a:srgbClr val="4F4F4F"/>
                          </a:solidFill>
                          <a:effectLst/>
                        </a:rPr>
                        <a:t>候选人的任期号</a:t>
                      </a:r>
                    </a:p>
                  </a:txBody>
                  <a:tcPr marL="60960" marR="60960" marT="60960" marB="60960" anchor="ctr" anchorCtr="1"/>
                </a:tc>
                <a:extLst>
                  <a:ext uri="{0D108BD9-81ED-4DB2-BD59-A6C34878D82A}">
                    <a16:rowId xmlns:a16="http://schemas.microsoft.com/office/drawing/2014/main" val="2734810983"/>
                  </a:ext>
                </a:extLst>
              </a:tr>
              <a:tr h="327466">
                <a:tc>
                  <a:txBody>
                    <a:bodyPr/>
                    <a:lstStyle/>
                    <a:p>
                      <a:pPr algn="l"/>
                      <a:r>
                        <a:rPr lang="en-US" sz="1400" b="0" dirty="0" err="1">
                          <a:solidFill>
                            <a:srgbClr val="4F4F4F"/>
                          </a:solidFill>
                          <a:effectLst/>
                        </a:rPr>
                        <a:t>candidateId</a:t>
                      </a:r>
                      <a:endParaRPr lang="en-US" sz="1400" b="0" dirty="0">
                        <a:solidFill>
                          <a:srgbClr val="4F4F4F"/>
                        </a:solidFill>
                        <a:effectLst/>
                      </a:endParaRPr>
                    </a:p>
                  </a:txBody>
                  <a:tcPr marL="60960" marR="60960" marT="60960" marB="60960" anchor="ctr" anchorCtr="1"/>
                </a:tc>
                <a:tc>
                  <a:txBody>
                    <a:bodyPr/>
                    <a:lstStyle/>
                    <a:p>
                      <a:pPr algn="l"/>
                      <a:r>
                        <a:rPr lang="zh-CN" altLang="en-US" sz="1400" b="0" dirty="0">
                          <a:solidFill>
                            <a:srgbClr val="4F4F4F"/>
                          </a:solidFill>
                          <a:effectLst/>
                        </a:rPr>
                        <a:t>请求投票的候选人 </a:t>
                      </a:r>
                      <a:r>
                        <a:rPr lang="en-US" altLang="zh-CN" sz="1400" b="0" dirty="0">
                          <a:solidFill>
                            <a:srgbClr val="4F4F4F"/>
                          </a:solidFill>
                          <a:effectLst/>
                        </a:rPr>
                        <a:t>id</a:t>
                      </a:r>
                    </a:p>
                  </a:txBody>
                  <a:tcPr marL="60960" marR="60960" marT="60960" marB="60960" anchor="ctr" anchorCtr="1"/>
                </a:tc>
                <a:extLst>
                  <a:ext uri="{0D108BD9-81ED-4DB2-BD59-A6C34878D82A}">
                    <a16:rowId xmlns:a16="http://schemas.microsoft.com/office/drawing/2014/main" val="1229498597"/>
                  </a:ext>
                </a:extLst>
              </a:tr>
              <a:tr h="327466">
                <a:tc>
                  <a:txBody>
                    <a:bodyPr/>
                    <a:lstStyle/>
                    <a:p>
                      <a:pPr algn="l"/>
                      <a:r>
                        <a:rPr lang="en-US" sz="1400" b="0" dirty="0" err="1">
                          <a:solidFill>
                            <a:srgbClr val="4F4F4F"/>
                          </a:solidFill>
                          <a:effectLst/>
                        </a:rPr>
                        <a:t>lastLogIndex</a:t>
                      </a:r>
                      <a:endParaRPr lang="en-US" sz="1400" b="0" dirty="0">
                        <a:solidFill>
                          <a:srgbClr val="4F4F4F"/>
                        </a:solidFill>
                        <a:effectLst/>
                      </a:endParaRPr>
                    </a:p>
                  </a:txBody>
                  <a:tcPr marL="60960" marR="60960" marT="60960" marB="60960" anchor="ctr" anchorCtr="1"/>
                </a:tc>
                <a:tc>
                  <a:txBody>
                    <a:bodyPr/>
                    <a:lstStyle/>
                    <a:p>
                      <a:pPr algn="l"/>
                      <a:r>
                        <a:rPr lang="zh-CN" altLang="en-US" sz="1400" b="0" dirty="0">
                          <a:solidFill>
                            <a:srgbClr val="4F4F4F"/>
                          </a:solidFill>
                          <a:effectLst/>
                        </a:rPr>
                        <a:t>候选人最新日志条目的索引值</a:t>
                      </a:r>
                    </a:p>
                  </a:txBody>
                  <a:tcPr marL="60960" marR="60960" marT="60960" marB="60960" anchor="ctr" anchorCtr="1"/>
                </a:tc>
                <a:extLst>
                  <a:ext uri="{0D108BD9-81ED-4DB2-BD59-A6C34878D82A}">
                    <a16:rowId xmlns:a16="http://schemas.microsoft.com/office/drawing/2014/main" val="600626827"/>
                  </a:ext>
                </a:extLst>
              </a:tr>
              <a:tr h="327466">
                <a:tc>
                  <a:txBody>
                    <a:bodyPr/>
                    <a:lstStyle/>
                    <a:p>
                      <a:pPr algn="l"/>
                      <a:r>
                        <a:rPr lang="en-US" sz="1400" b="0" dirty="0" err="1">
                          <a:solidFill>
                            <a:srgbClr val="4F4F4F"/>
                          </a:solidFill>
                          <a:effectLst/>
                        </a:rPr>
                        <a:t>lastLogTerm</a:t>
                      </a:r>
                      <a:endParaRPr lang="en-US" sz="1400" b="0" dirty="0">
                        <a:solidFill>
                          <a:srgbClr val="4F4F4F"/>
                        </a:solidFill>
                        <a:effectLst/>
                      </a:endParaRPr>
                    </a:p>
                  </a:txBody>
                  <a:tcPr marL="60960" marR="60960" marT="60960" marB="60960" anchor="ctr" anchorCtr="1"/>
                </a:tc>
                <a:tc>
                  <a:txBody>
                    <a:bodyPr/>
                    <a:lstStyle/>
                    <a:p>
                      <a:pPr algn="l"/>
                      <a:r>
                        <a:rPr lang="zh-CN" altLang="en-US" sz="1400" b="0" dirty="0">
                          <a:solidFill>
                            <a:srgbClr val="4F4F4F"/>
                          </a:solidFill>
                          <a:effectLst/>
                        </a:rPr>
                        <a:t>候选人最新日志条目对应的任期号</a:t>
                      </a:r>
                    </a:p>
                  </a:txBody>
                  <a:tcPr marL="60960" marR="60960" marT="60960" marB="60960" anchor="ctr" anchorCtr="1"/>
                </a:tc>
                <a:extLst>
                  <a:ext uri="{0D108BD9-81ED-4DB2-BD59-A6C34878D82A}">
                    <a16:rowId xmlns:a16="http://schemas.microsoft.com/office/drawing/2014/main" val="3942339309"/>
                  </a:ext>
                </a:extLst>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271019667"/>
              </p:ext>
            </p:extLst>
          </p:nvPr>
        </p:nvGraphicFramePr>
        <p:xfrm>
          <a:off x="1020205" y="4077127"/>
          <a:ext cx="5388904" cy="975360"/>
        </p:xfrm>
        <a:graphic>
          <a:graphicData uri="http://schemas.openxmlformats.org/drawingml/2006/table">
            <a:tbl>
              <a:tblPr firstRow="1" bandRow="1">
                <a:tableStyleId>{5C22544A-7EE6-4342-B048-85BDC9FD1C3A}</a:tableStyleId>
              </a:tblPr>
              <a:tblGrid>
                <a:gridCol w="1053985">
                  <a:extLst>
                    <a:ext uri="{9D8B030D-6E8A-4147-A177-3AD203B41FA5}">
                      <a16:colId xmlns:a16="http://schemas.microsoft.com/office/drawing/2014/main" val="1473588423"/>
                    </a:ext>
                  </a:extLst>
                </a:gridCol>
                <a:gridCol w="4334919">
                  <a:extLst>
                    <a:ext uri="{9D8B030D-6E8A-4147-A177-3AD203B41FA5}">
                      <a16:colId xmlns:a16="http://schemas.microsoft.com/office/drawing/2014/main" val="3183605361"/>
                    </a:ext>
                  </a:extLst>
                </a:gridCol>
              </a:tblGrid>
              <a:tr h="204620">
                <a:tc>
                  <a:txBody>
                    <a:bodyPr/>
                    <a:lstStyle/>
                    <a:p>
                      <a:r>
                        <a:rPr lang="zh-CN" altLang="en-US" sz="1400" dirty="0" smtClean="0"/>
                        <a:t>参数</a:t>
                      </a:r>
                      <a:endParaRPr lang="zh-CN" altLang="en-US" sz="1400" dirty="0"/>
                    </a:p>
                  </a:txBody>
                  <a:tcPr anchor="ctr" anchorCtr="1"/>
                </a:tc>
                <a:tc>
                  <a:txBody>
                    <a:bodyPr/>
                    <a:lstStyle/>
                    <a:p>
                      <a:r>
                        <a:rPr lang="zh-CN" altLang="en-US" sz="1400" dirty="0" smtClean="0"/>
                        <a:t>描述</a:t>
                      </a:r>
                      <a:endParaRPr lang="zh-CN" altLang="en-US" sz="1400" dirty="0"/>
                    </a:p>
                  </a:txBody>
                  <a:tcPr anchor="ctr" anchorCtr="1"/>
                </a:tc>
                <a:extLst>
                  <a:ext uri="{0D108BD9-81ED-4DB2-BD59-A6C34878D82A}">
                    <a16:rowId xmlns:a16="http://schemas.microsoft.com/office/drawing/2014/main" val="3218980230"/>
                  </a:ext>
                </a:extLst>
              </a:tr>
              <a:tr h="204620">
                <a:tc>
                  <a:txBody>
                    <a:bodyPr/>
                    <a:lstStyle/>
                    <a:p>
                      <a:pPr marL="0" algn="l" defTabSz="1028065" rtl="0" eaLnBrk="1" latinLnBrk="0" hangingPunct="1"/>
                      <a:r>
                        <a:rPr lang="en-US" sz="1400" b="0" kern="1200" dirty="0">
                          <a:solidFill>
                            <a:srgbClr val="4F4F4F"/>
                          </a:solidFill>
                          <a:effectLst/>
                          <a:latin typeface="+mn-lt"/>
                          <a:ea typeface="+mn-ea"/>
                          <a:cs typeface="+mn-cs"/>
                        </a:rPr>
                        <a:t>term</a:t>
                      </a:r>
                    </a:p>
                  </a:txBody>
                  <a:tcPr marL="60960" marR="60960" marT="60960" marB="60960" anchor="ctr"/>
                </a:tc>
                <a:tc>
                  <a:txBody>
                    <a:bodyPr/>
                    <a:lstStyle/>
                    <a:p>
                      <a:pPr marL="0" algn="l" defTabSz="1028065" rtl="0" eaLnBrk="1" latinLnBrk="0" hangingPunct="1"/>
                      <a:r>
                        <a:rPr lang="zh-CN" altLang="en-US" sz="1400" b="0" kern="1200" dirty="0" smtClean="0">
                          <a:solidFill>
                            <a:srgbClr val="4F4F4F"/>
                          </a:solidFill>
                          <a:effectLst/>
                          <a:latin typeface="+mn-lt"/>
                          <a:ea typeface="+mn-ea"/>
                          <a:cs typeface="+mn-cs"/>
                        </a:rPr>
                        <a:t>接受者任期号</a:t>
                      </a:r>
                      <a:r>
                        <a:rPr lang="en-US" altLang="zh-CN" sz="1400" b="0" kern="1200" dirty="0" smtClean="0">
                          <a:solidFill>
                            <a:srgbClr val="4F4F4F"/>
                          </a:solidFill>
                          <a:effectLst/>
                          <a:latin typeface="+mn-lt"/>
                          <a:ea typeface="+mn-ea"/>
                          <a:cs typeface="+mn-cs"/>
                        </a:rPr>
                        <a:t>(</a:t>
                      </a:r>
                      <a:r>
                        <a:rPr lang="en-US" altLang="zh-CN" sz="1400" b="0" kern="1200" dirty="0" err="1" smtClean="0">
                          <a:solidFill>
                            <a:srgbClr val="4F4F4F"/>
                          </a:solidFill>
                          <a:effectLst/>
                          <a:latin typeface="+mn-lt"/>
                          <a:ea typeface="+mn-ea"/>
                          <a:cs typeface="+mn-cs"/>
                        </a:rPr>
                        <a:t>currentTerm</a:t>
                      </a:r>
                      <a:r>
                        <a:rPr lang="en-US" altLang="zh-CN" sz="1400" b="0" kern="1200" dirty="0" smtClean="0">
                          <a:solidFill>
                            <a:srgbClr val="4F4F4F"/>
                          </a:solidFill>
                          <a:effectLst/>
                          <a:latin typeface="+mn-lt"/>
                          <a:ea typeface="+mn-ea"/>
                          <a:cs typeface="+mn-cs"/>
                        </a:rPr>
                        <a:t>)</a:t>
                      </a:r>
                      <a:r>
                        <a:rPr lang="zh-CN" altLang="en-US" sz="1400" b="0" kern="1200" dirty="0" smtClean="0">
                          <a:solidFill>
                            <a:srgbClr val="4F4F4F"/>
                          </a:solidFill>
                          <a:effectLst/>
                          <a:latin typeface="+mn-lt"/>
                          <a:ea typeface="+mn-ea"/>
                          <a:cs typeface="+mn-cs"/>
                        </a:rPr>
                        <a:t>，</a:t>
                      </a:r>
                      <a:r>
                        <a:rPr lang="zh-CN" altLang="en-US" sz="1400" b="0" kern="1200" dirty="0">
                          <a:solidFill>
                            <a:srgbClr val="4F4F4F"/>
                          </a:solidFill>
                          <a:effectLst/>
                          <a:latin typeface="+mn-lt"/>
                          <a:ea typeface="+mn-ea"/>
                          <a:cs typeface="+mn-cs"/>
                        </a:rPr>
                        <a:t>用于候选人更新自己</a:t>
                      </a:r>
                    </a:p>
                  </a:txBody>
                  <a:tcPr marL="60960" marR="60960" marT="60960" marB="60960" anchor="ctr"/>
                </a:tc>
                <a:extLst>
                  <a:ext uri="{0D108BD9-81ED-4DB2-BD59-A6C34878D82A}">
                    <a16:rowId xmlns:a16="http://schemas.microsoft.com/office/drawing/2014/main" val="2734810983"/>
                  </a:ext>
                </a:extLst>
              </a:tr>
              <a:tr h="327466">
                <a:tc>
                  <a:txBody>
                    <a:bodyPr/>
                    <a:lstStyle/>
                    <a:p>
                      <a:pPr marL="0" algn="l" defTabSz="1028065" rtl="0" eaLnBrk="1" latinLnBrk="0" hangingPunct="1"/>
                      <a:r>
                        <a:rPr lang="en-US" sz="1400" b="0" kern="1200" dirty="0" err="1">
                          <a:solidFill>
                            <a:srgbClr val="4F4F4F"/>
                          </a:solidFill>
                          <a:effectLst/>
                          <a:latin typeface="+mn-lt"/>
                          <a:ea typeface="+mn-ea"/>
                          <a:cs typeface="+mn-cs"/>
                        </a:rPr>
                        <a:t>voteGranted</a:t>
                      </a:r>
                      <a:endParaRPr lang="en-US" sz="1400" b="0" kern="1200" dirty="0">
                        <a:solidFill>
                          <a:srgbClr val="4F4F4F"/>
                        </a:solidFill>
                        <a:effectLst/>
                        <a:latin typeface="+mn-lt"/>
                        <a:ea typeface="+mn-ea"/>
                        <a:cs typeface="+mn-cs"/>
                      </a:endParaRP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如果候选人收到选票为 </a:t>
                      </a:r>
                      <a:r>
                        <a:rPr lang="en-US" altLang="zh-CN" sz="1400" b="0" kern="1200" dirty="0">
                          <a:solidFill>
                            <a:srgbClr val="4F4F4F"/>
                          </a:solidFill>
                          <a:effectLst/>
                          <a:latin typeface="+mn-lt"/>
                          <a:ea typeface="+mn-ea"/>
                          <a:cs typeface="+mn-cs"/>
                        </a:rPr>
                        <a:t>true</a:t>
                      </a:r>
                    </a:p>
                  </a:txBody>
                  <a:tcPr marL="60960" marR="60960" marT="60960" marB="60960" anchor="ctr"/>
                </a:tc>
                <a:extLst>
                  <a:ext uri="{0D108BD9-81ED-4DB2-BD59-A6C34878D82A}">
                    <a16:rowId xmlns:a16="http://schemas.microsoft.com/office/drawing/2014/main" val="1229498597"/>
                  </a:ext>
                </a:extLst>
              </a:tr>
            </a:tbl>
          </a:graphicData>
        </a:graphic>
      </p:graphicFrame>
      <p:sp>
        <p:nvSpPr>
          <p:cNvPr id="39" name="矩形 38"/>
          <p:cNvSpPr/>
          <p:nvPr/>
        </p:nvSpPr>
        <p:spPr>
          <a:xfrm>
            <a:off x="-21442" y="2812446"/>
            <a:ext cx="7095430" cy="307777"/>
          </a:xfrm>
          <a:prstGeom prst="rect">
            <a:avLst/>
          </a:prstGeom>
        </p:spPr>
        <p:txBody>
          <a:bodyPr wrap="square">
            <a:spAutoFit/>
          </a:bodyPr>
          <a:lstStyle/>
          <a:p>
            <a:r>
              <a:rPr lang="zh-CN" altLang="en-US" sz="1400" dirty="0" smtClean="0"/>
              <a:t>候选人</a:t>
            </a:r>
            <a:r>
              <a:rPr lang="en-US" altLang="zh-CN" sz="1400" dirty="0" smtClean="0"/>
              <a:t>:</a:t>
            </a:r>
            <a:r>
              <a:rPr lang="zh-CN" altLang="en-US" sz="1400" dirty="0" smtClean="0"/>
              <a:t>请求</a:t>
            </a:r>
            <a:endParaRPr lang="zh-CN" altLang="en-US" sz="1400" dirty="0"/>
          </a:p>
        </p:txBody>
      </p:sp>
      <p:sp>
        <p:nvSpPr>
          <p:cNvPr id="40" name="矩形 39"/>
          <p:cNvSpPr/>
          <p:nvPr/>
        </p:nvSpPr>
        <p:spPr>
          <a:xfrm>
            <a:off x="192593" y="4393844"/>
            <a:ext cx="7095430" cy="307777"/>
          </a:xfrm>
          <a:prstGeom prst="rect">
            <a:avLst/>
          </a:prstGeom>
        </p:spPr>
        <p:txBody>
          <a:bodyPr wrap="square">
            <a:spAutoFit/>
          </a:bodyPr>
          <a:lstStyle/>
          <a:p>
            <a:r>
              <a:rPr lang="zh-CN" altLang="en-US" sz="1400" dirty="0" smtClean="0"/>
              <a:t>接受者</a:t>
            </a:r>
            <a:endParaRPr lang="zh-CN" altLang="en-US" sz="1400" dirty="0"/>
          </a:p>
        </p:txBody>
      </p:sp>
      <p:pic>
        <p:nvPicPr>
          <p:cNvPr id="43" name="图片 42"/>
          <p:cNvPicPr>
            <a:picLocks noChangeAspect="1"/>
          </p:cNvPicPr>
          <p:nvPr/>
        </p:nvPicPr>
        <p:blipFill>
          <a:blip r:embed="rId3"/>
          <a:stretch>
            <a:fillRect/>
          </a:stretch>
        </p:blipFill>
        <p:spPr>
          <a:xfrm>
            <a:off x="314692" y="5354432"/>
            <a:ext cx="4777407" cy="971676"/>
          </a:xfrm>
          <a:prstGeom prst="rect">
            <a:avLst/>
          </a:prstGeom>
        </p:spPr>
      </p:pic>
      <p:sp>
        <p:nvSpPr>
          <p:cNvPr id="44" name="矩形 43"/>
          <p:cNvSpPr/>
          <p:nvPr/>
        </p:nvSpPr>
        <p:spPr>
          <a:xfrm>
            <a:off x="6913165" y="2548934"/>
            <a:ext cx="4085259" cy="2800767"/>
          </a:xfrm>
          <a:prstGeom prst="rect">
            <a:avLst/>
          </a:prstGeom>
        </p:spPr>
        <p:txBody>
          <a:bodyPr wrap="square">
            <a:spAutoFit/>
          </a:bodyPr>
          <a:lstStyle/>
          <a:p>
            <a:r>
              <a:rPr lang="zh-CN" altLang="en-US" sz="1600" dirty="0" smtClean="0">
                <a:solidFill>
                  <a:srgbClr val="FF0000"/>
                </a:solidFill>
              </a:rPr>
              <a:t>需要特别</a:t>
            </a:r>
            <a:r>
              <a:rPr lang="zh-CN" altLang="en-US" sz="1600" dirty="0" smtClean="0"/>
              <a:t>说明的是：</a:t>
            </a:r>
            <a:endParaRPr lang="en-US" altLang="zh-CN" sz="1600" dirty="0" smtClean="0"/>
          </a:p>
          <a:p>
            <a:pPr marL="342900" indent="-342900">
              <a:buAutoNum type="arabicPeriod"/>
            </a:pPr>
            <a:r>
              <a:rPr lang="zh-CN" altLang="en-US" sz="1600" dirty="0" smtClean="0"/>
              <a:t>当某个</a:t>
            </a:r>
            <a:r>
              <a:rPr lang="en-US" altLang="zh-CN" sz="1600" dirty="0" smtClean="0"/>
              <a:t>Follower</a:t>
            </a:r>
            <a:r>
              <a:rPr lang="zh-CN" altLang="en-US" sz="1600" dirty="0" smtClean="0"/>
              <a:t>宕机很久又重新上线，而此时集群并未发生重新选举，那么下一轮选举，如果该</a:t>
            </a:r>
            <a:r>
              <a:rPr lang="en-US" altLang="zh-CN" sz="1600" dirty="0" smtClean="0"/>
              <a:t>Follower</a:t>
            </a:r>
            <a:r>
              <a:rPr lang="zh-CN" altLang="en-US" sz="1600" dirty="0" smtClean="0"/>
              <a:t>不幸被选中，那么可能会抹掉已经保存的数据。为了防止该情况会带上</a:t>
            </a:r>
            <a:r>
              <a:rPr lang="en-US" altLang="zh-CN" sz="1600" dirty="0" err="1"/>
              <a:t>lastLogIndex</a:t>
            </a:r>
            <a:r>
              <a:rPr lang="zh-CN" altLang="en-US" sz="1600" dirty="0"/>
              <a:t>和</a:t>
            </a:r>
            <a:r>
              <a:rPr lang="en-US" altLang="zh-CN" sz="1600" dirty="0" err="1" smtClean="0"/>
              <a:t>lastLogTerm</a:t>
            </a:r>
            <a:r>
              <a:rPr lang="zh-CN" altLang="en-US" sz="1600" dirty="0" smtClean="0"/>
              <a:t>，保证只有</a:t>
            </a:r>
            <a:r>
              <a:rPr lang="zh-CN" altLang="en-US" sz="1600" dirty="0" smtClean="0">
                <a:solidFill>
                  <a:srgbClr val="00B0F0"/>
                </a:solidFill>
              </a:rPr>
              <a:t>最新</a:t>
            </a:r>
            <a:r>
              <a:rPr lang="zh-CN" altLang="en-US" sz="1600" dirty="0" smtClean="0"/>
              <a:t>的服务器才有资格选举</a:t>
            </a:r>
            <a:r>
              <a:rPr lang="en-US" altLang="zh-CN" sz="1600" dirty="0" smtClean="0"/>
              <a:t>leader</a:t>
            </a:r>
            <a:r>
              <a:rPr lang="zh-CN" altLang="en-US" sz="1600" dirty="0" smtClean="0"/>
              <a:t>。</a:t>
            </a:r>
            <a:endParaRPr lang="en-US" altLang="zh-CN" sz="1600" dirty="0" smtClean="0"/>
          </a:p>
          <a:p>
            <a:pPr marL="342900" indent="-342900">
              <a:buAutoNum type="arabicPeriod"/>
            </a:pPr>
            <a:r>
              <a:rPr lang="en-US" altLang="zh-CN" sz="1600" dirty="0" err="1" smtClean="0"/>
              <a:t>votedFor</a:t>
            </a:r>
            <a:r>
              <a:rPr lang="zh-CN" altLang="en-US" sz="1600" dirty="0" smtClean="0"/>
              <a:t>对象，</a:t>
            </a:r>
            <a:r>
              <a:rPr lang="en-US" altLang="zh-CN" sz="1600" dirty="0" smtClean="0"/>
              <a:t>raft</a:t>
            </a:r>
            <a:r>
              <a:rPr lang="zh-CN" altLang="en-US" sz="1600" dirty="0" smtClean="0"/>
              <a:t>规定在一个任期内只能投一次票，</a:t>
            </a:r>
            <a:r>
              <a:rPr lang="en-US" altLang="zh-CN" sz="1600" dirty="0" err="1" smtClean="0"/>
              <a:t>votedFor</a:t>
            </a:r>
            <a:r>
              <a:rPr lang="zh-CN" altLang="en-US" sz="1600" dirty="0" smtClean="0"/>
              <a:t>为</a:t>
            </a:r>
            <a:r>
              <a:rPr lang="en-US" altLang="zh-CN" sz="1600" dirty="0" smtClean="0"/>
              <a:t>null</a:t>
            </a:r>
            <a:r>
              <a:rPr lang="zh-CN" altLang="en-US" sz="1600" dirty="0" smtClean="0"/>
              <a:t>表示当前还没有投票。</a:t>
            </a:r>
            <a:endParaRPr lang="en-US" altLang="zh-CN" sz="1600" dirty="0" smtClean="0"/>
          </a:p>
        </p:txBody>
      </p:sp>
    </p:spTree>
    <p:extLst>
      <p:ext uri="{BB962C8B-B14F-4D97-AF65-F5344CB8AC3E}">
        <p14:creationId xmlns:p14="http://schemas.microsoft.com/office/powerpoint/2010/main" val="35415357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3527"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组件</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183116" y="1077159"/>
            <a:ext cx="837089"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RPC</a:t>
            </a:r>
          </a:p>
        </p:txBody>
      </p:sp>
      <p:sp>
        <p:nvSpPr>
          <p:cNvPr id="8" name="矩形 7"/>
          <p:cNvSpPr/>
          <p:nvPr/>
        </p:nvSpPr>
        <p:spPr>
          <a:xfrm>
            <a:off x="348629" y="1332615"/>
            <a:ext cx="2189254" cy="400110"/>
          </a:xfrm>
          <a:prstGeom prst="rect">
            <a:avLst/>
          </a:prstGeom>
        </p:spPr>
        <p:txBody>
          <a:bodyPr wrap="none">
            <a:spAutoFit/>
          </a:bodyPr>
          <a:lstStyle/>
          <a:p>
            <a:r>
              <a:rPr lang="en-US" altLang="zh-CN" dirty="0" err="1"/>
              <a:t>AppendEntries</a:t>
            </a:r>
            <a:r>
              <a:rPr lang="en-US" altLang="zh-CN" dirty="0" smtClean="0"/>
              <a:t> </a:t>
            </a:r>
            <a:r>
              <a:rPr lang="en-US" altLang="zh-CN" dirty="0"/>
              <a:t>RPC</a:t>
            </a:r>
            <a:endParaRPr lang="zh-CN" altLang="en-US" dirty="0"/>
          </a:p>
        </p:txBody>
      </p:sp>
      <p:graphicFrame>
        <p:nvGraphicFramePr>
          <p:cNvPr id="37" name="表格 36"/>
          <p:cNvGraphicFramePr>
            <a:graphicFrameLocks noGrp="1"/>
          </p:cNvGraphicFramePr>
          <p:nvPr>
            <p:extLst>
              <p:ext uri="{D42A27DB-BD31-4B8C-83A1-F6EECF244321}">
                <p14:modId xmlns:p14="http://schemas.microsoft.com/office/powerpoint/2010/main" val="3881405055"/>
              </p:ext>
            </p:extLst>
          </p:nvPr>
        </p:nvGraphicFramePr>
        <p:xfrm>
          <a:off x="601660" y="1771855"/>
          <a:ext cx="6311506" cy="2529840"/>
        </p:xfrm>
        <a:graphic>
          <a:graphicData uri="http://schemas.openxmlformats.org/drawingml/2006/table">
            <a:tbl>
              <a:tblPr firstRow="1" bandRow="1">
                <a:tableStyleId>{5C22544A-7EE6-4342-B048-85BDC9FD1C3A}</a:tableStyleId>
              </a:tblPr>
              <a:tblGrid>
                <a:gridCol w="1234431">
                  <a:extLst>
                    <a:ext uri="{9D8B030D-6E8A-4147-A177-3AD203B41FA5}">
                      <a16:colId xmlns:a16="http://schemas.microsoft.com/office/drawing/2014/main" val="1473588423"/>
                    </a:ext>
                  </a:extLst>
                </a:gridCol>
                <a:gridCol w="5077075">
                  <a:extLst>
                    <a:ext uri="{9D8B030D-6E8A-4147-A177-3AD203B41FA5}">
                      <a16:colId xmlns:a16="http://schemas.microsoft.com/office/drawing/2014/main" val="3183605361"/>
                    </a:ext>
                  </a:extLst>
                </a:gridCol>
              </a:tblGrid>
              <a:tr h="204620">
                <a:tc>
                  <a:txBody>
                    <a:bodyPr/>
                    <a:lstStyle/>
                    <a:p>
                      <a:r>
                        <a:rPr lang="zh-CN" altLang="en-US" sz="1400" dirty="0" smtClean="0"/>
                        <a:t>参数</a:t>
                      </a:r>
                      <a:endParaRPr lang="zh-CN" altLang="en-US" sz="1400" dirty="0"/>
                    </a:p>
                  </a:txBody>
                  <a:tcPr anchor="ctr" anchorCtr="1"/>
                </a:tc>
                <a:tc>
                  <a:txBody>
                    <a:bodyPr/>
                    <a:lstStyle/>
                    <a:p>
                      <a:r>
                        <a:rPr lang="zh-CN" altLang="en-US" sz="1400" dirty="0" smtClean="0"/>
                        <a:t>描述</a:t>
                      </a:r>
                      <a:endParaRPr lang="zh-CN" altLang="en-US" sz="1400" dirty="0"/>
                    </a:p>
                  </a:txBody>
                  <a:tcPr anchor="ctr" anchorCtr="1"/>
                </a:tc>
                <a:extLst>
                  <a:ext uri="{0D108BD9-81ED-4DB2-BD59-A6C34878D82A}">
                    <a16:rowId xmlns:a16="http://schemas.microsoft.com/office/drawing/2014/main" val="3218980230"/>
                  </a:ext>
                </a:extLst>
              </a:tr>
              <a:tr h="204620">
                <a:tc>
                  <a:txBody>
                    <a:bodyPr/>
                    <a:lstStyle/>
                    <a:p>
                      <a:pPr marL="0" algn="l" defTabSz="1028065" rtl="0" eaLnBrk="1" latinLnBrk="0" hangingPunct="1"/>
                      <a:r>
                        <a:rPr lang="en-US" sz="1400" b="0" kern="1200" dirty="0">
                          <a:solidFill>
                            <a:srgbClr val="4F4F4F"/>
                          </a:solidFill>
                          <a:effectLst/>
                          <a:latin typeface="+mn-lt"/>
                          <a:ea typeface="+mn-ea"/>
                          <a:cs typeface="+mn-cs"/>
                        </a:rPr>
                        <a:t>term</a:t>
                      </a:r>
                    </a:p>
                  </a:txBody>
                  <a:tcPr marL="60960" marR="60960" marT="60960" marB="60960" anchor="ctr"/>
                </a:tc>
                <a:tc>
                  <a:txBody>
                    <a:bodyPr/>
                    <a:lstStyle/>
                    <a:p>
                      <a:pPr marL="0" algn="l" defTabSz="1028065" rtl="0" eaLnBrk="1" latinLnBrk="0" hangingPunct="1"/>
                      <a:r>
                        <a:rPr lang="zh-CN" altLang="en-US" sz="1400" b="0" kern="1200">
                          <a:solidFill>
                            <a:srgbClr val="4F4F4F"/>
                          </a:solidFill>
                          <a:effectLst/>
                          <a:latin typeface="+mn-lt"/>
                          <a:ea typeface="+mn-ea"/>
                          <a:cs typeface="+mn-cs"/>
                        </a:rPr>
                        <a:t>领导人的任期号</a:t>
                      </a:r>
                    </a:p>
                  </a:txBody>
                  <a:tcPr marL="60960" marR="60960" marT="60960" marB="60960" anchor="ctr"/>
                </a:tc>
                <a:extLst>
                  <a:ext uri="{0D108BD9-81ED-4DB2-BD59-A6C34878D82A}">
                    <a16:rowId xmlns:a16="http://schemas.microsoft.com/office/drawing/2014/main" val="2734810983"/>
                  </a:ext>
                </a:extLst>
              </a:tr>
              <a:tr h="327466">
                <a:tc>
                  <a:txBody>
                    <a:bodyPr/>
                    <a:lstStyle/>
                    <a:p>
                      <a:pPr marL="0" algn="l" defTabSz="1028065" rtl="0" eaLnBrk="1" latinLnBrk="0" hangingPunct="1"/>
                      <a:r>
                        <a:rPr lang="en-US" sz="1400" b="0" kern="1200" dirty="0" err="1">
                          <a:solidFill>
                            <a:srgbClr val="4F4F4F"/>
                          </a:solidFill>
                          <a:effectLst/>
                          <a:latin typeface="+mn-lt"/>
                          <a:ea typeface="+mn-ea"/>
                          <a:cs typeface="+mn-cs"/>
                        </a:rPr>
                        <a:t>leaderId</a:t>
                      </a:r>
                      <a:endParaRPr lang="en-US" sz="1400" b="0" kern="1200" dirty="0">
                        <a:solidFill>
                          <a:srgbClr val="4F4F4F"/>
                        </a:solidFill>
                        <a:effectLst/>
                        <a:latin typeface="+mn-lt"/>
                        <a:ea typeface="+mn-ea"/>
                        <a:cs typeface="+mn-cs"/>
                      </a:endParaRP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领导人的 </a:t>
                      </a:r>
                      <a:r>
                        <a:rPr lang="en-US" altLang="zh-CN" sz="1400" b="0" kern="1200" dirty="0">
                          <a:solidFill>
                            <a:srgbClr val="4F4F4F"/>
                          </a:solidFill>
                          <a:effectLst/>
                          <a:latin typeface="+mn-lt"/>
                          <a:ea typeface="+mn-ea"/>
                          <a:cs typeface="+mn-cs"/>
                        </a:rPr>
                        <a:t>id</a:t>
                      </a:r>
                      <a:r>
                        <a:rPr lang="zh-CN" altLang="en-US" sz="1400" b="0" kern="1200" dirty="0">
                          <a:solidFill>
                            <a:srgbClr val="4F4F4F"/>
                          </a:solidFill>
                          <a:effectLst/>
                          <a:latin typeface="+mn-lt"/>
                          <a:ea typeface="+mn-ea"/>
                          <a:cs typeface="+mn-cs"/>
                        </a:rPr>
                        <a:t>，为了其他服务器能重定向到客户端</a:t>
                      </a:r>
                    </a:p>
                  </a:txBody>
                  <a:tcPr marL="60960" marR="60960" marT="60960" marB="60960" anchor="ctr"/>
                </a:tc>
                <a:extLst>
                  <a:ext uri="{0D108BD9-81ED-4DB2-BD59-A6C34878D82A}">
                    <a16:rowId xmlns:a16="http://schemas.microsoft.com/office/drawing/2014/main" val="1229498597"/>
                  </a:ext>
                </a:extLst>
              </a:tr>
              <a:tr h="327466">
                <a:tc>
                  <a:txBody>
                    <a:bodyPr/>
                    <a:lstStyle/>
                    <a:p>
                      <a:pPr marL="0" algn="l" defTabSz="1028065" rtl="0" eaLnBrk="1" latinLnBrk="0" hangingPunct="1"/>
                      <a:r>
                        <a:rPr lang="en-US" sz="1400" b="0" kern="1200" dirty="0" err="1">
                          <a:solidFill>
                            <a:srgbClr val="4F4F4F"/>
                          </a:solidFill>
                          <a:effectLst/>
                          <a:latin typeface="+mn-lt"/>
                          <a:ea typeface="+mn-ea"/>
                          <a:cs typeface="+mn-cs"/>
                        </a:rPr>
                        <a:t>prevLogIndex</a:t>
                      </a:r>
                      <a:endParaRPr lang="en-US" sz="1400" b="0" kern="1200" dirty="0">
                        <a:solidFill>
                          <a:srgbClr val="4F4F4F"/>
                        </a:solidFill>
                        <a:effectLst/>
                        <a:latin typeface="+mn-lt"/>
                        <a:ea typeface="+mn-ea"/>
                        <a:cs typeface="+mn-cs"/>
                      </a:endParaRP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最新日志之前的</a:t>
                      </a:r>
                      <a:r>
                        <a:rPr lang="zh-CN" altLang="en-US" sz="1400" b="0" kern="1200" dirty="0" smtClean="0">
                          <a:solidFill>
                            <a:srgbClr val="4F4F4F"/>
                          </a:solidFill>
                          <a:effectLst/>
                          <a:latin typeface="+mn-lt"/>
                          <a:ea typeface="+mn-ea"/>
                          <a:cs typeface="+mn-cs"/>
                        </a:rPr>
                        <a:t>日志索引</a:t>
                      </a:r>
                      <a:r>
                        <a:rPr lang="zh-CN" altLang="en-US" sz="1400" b="0" kern="1200" dirty="0">
                          <a:solidFill>
                            <a:srgbClr val="4F4F4F"/>
                          </a:solidFill>
                          <a:effectLst/>
                          <a:latin typeface="+mn-lt"/>
                          <a:ea typeface="+mn-ea"/>
                          <a:cs typeface="+mn-cs"/>
                        </a:rPr>
                        <a:t>值</a:t>
                      </a:r>
                    </a:p>
                  </a:txBody>
                  <a:tcPr marL="60960" marR="60960" marT="60960" marB="60960" anchor="ctr"/>
                </a:tc>
                <a:extLst>
                  <a:ext uri="{0D108BD9-81ED-4DB2-BD59-A6C34878D82A}">
                    <a16:rowId xmlns:a16="http://schemas.microsoft.com/office/drawing/2014/main" val="600626827"/>
                  </a:ext>
                </a:extLst>
              </a:tr>
              <a:tr h="327466">
                <a:tc>
                  <a:txBody>
                    <a:bodyPr/>
                    <a:lstStyle/>
                    <a:p>
                      <a:pPr marL="0" algn="l" defTabSz="1028065" rtl="0" eaLnBrk="1" latinLnBrk="0" hangingPunct="1"/>
                      <a:r>
                        <a:rPr lang="en-US" sz="1400" b="0" kern="1200">
                          <a:solidFill>
                            <a:srgbClr val="4F4F4F"/>
                          </a:solidFill>
                          <a:effectLst/>
                          <a:latin typeface="+mn-lt"/>
                          <a:ea typeface="+mn-ea"/>
                          <a:cs typeface="+mn-cs"/>
                        </a:rPr>
                        <a:t>prevLogTerm</a:t>
                      </a: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最新日志之前的</a:t>
                      </a:r>
                      <a:r>
                        <a:rPr lang="zh-CN" altLang="en-US" sz="1400" b="0" kern="1200" dirty="0" smtClean="0">
                          <a:solidFill>
                            <a:srgbClr val="4F4F4F"/>
                          </a:solidFill>
                          <a:effectLst/>
                          <a:latin typeface="+mn-lt"/>
                          <a:ea typeface="+mn-ea"/>
                          <a:cs typeface="+mn-cs"/>
                        </a:rPr>
                        <a:t>日志领导人</a:t>
                      </a:r>
                      <a:r>
                        <a:rPr lang="zh-CN" altLang="en-US" sz="1400" b="0" kern="1200" dirty="0">
                          <a:solidFill>
                            <a:srgbClr val="4F4F4F"/>
                          </a:solidFill>
                          <a:effectLst/>
                          <a:latin typeface="+mn-lt"/>
                          <a:ea typeface="+mn-ea"/>
                          <a:cs typeface="+mn-cs"/>
                        </a:rPr>
                        <a:t>任期号</a:t>
                      </a:r>
                    </a:p>
                  </a:txBody>
                  <a:tcPr marL="60960" marR="60960" marT="60960" marB="60960" anchor="ctr"/>
                </a:tc>
                <a:extLst>
                  <a:ext uri="{0D108BD9-81ED-4DB2-BD59-A6C34878D82A}">
                    <a16:rowId xmlns:a16="http://schemas.microsoft.com/office/drawing/2014/main" val="3942339309"/>
                  </a:ext>
                </a:extLst>
              </a:tr>
              <a:tr h="327466">
                <a:tc>
                  <a:txBody>
                    <a:bodyPr/>
                    <a:lstStyle/>
                    <a:p>
                      <a:pPr marL="0" algn="l" defTabSz="1028065" rtl="0" eaLnBrk="1" latinLnBrk="0" hangingPunct="1"/>
                      <a:r>
                        <a:rPr lang="en-US" sz="1400" b="0" kern="1200">
                          <a:solidFill>
                            <a:srgbClr val="4F4F4F"/>
                          </a:solidFill>
                          <a:effectLst/>
                          <a:latin typeface="+mn-lt"/>
                          <a:ea typeface="+mn-ea"/>
                          <a:cs typeface="+mn-cs"/>
                        </a:rPr>
                        <a:t>entries[]</a:t>
                      </a: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将要存储的日志条目（表示 </a:t>
                      </a:r>
                      <a:r>
                        <a:rPr lang="en-US" altLang="zh-CN" sz="1400" b="0" kern="1200" dirty="0">
                          <a:solidFill>
                            <a:srgbClr val="4F4F4F"/>
                          </a:solidFill>
                          <a:effectLst/>
                          <a:latin typeface="+mn-lt"/>
                          <a:ea typeface="+mn-ea"/>
                          <a:cs typeface="+mn-cs"/>
                        </a:rPr>
                        <a:t>heartbeat </a:t>
                      </a:r>
                      <a:r>
                        <a:rPr lang="zh-CN" altLang="en-US" sz="1400" b="0" kern="1200" dirty="0">
                          <a:solidFill>
                            <a:srgbClr val="4F4F4F"/>
                          </a:solidFill>
                          <a:effectLst/>
                          <a:latin typeface="+mn-lt"/>
                          <a:ea typeface="+mn-ea"/>
                          <a:cs typeface="+mn-cs"/>
                        </a:rPr>
                        <a:t>时为空，有时会为了效率发送超过一条）</a:t>
                      </a:r>
                    </a:p>
                  </a:txBody>
                  <a:tcPr marL="60960" marR="60960" marT="60960" marB="60960" anchor="ctr"/>
                </a:tc>
                <a:extLst>
                  <a:ext uri="{0D108BD9-81ED-4DB2-BD59-A6C34878D82A}">
                    <a16:rowId xmlns:a16="http://schemas.microsoft.com/office/drawing/2014/main" val="3166171233"/>
                  </a:ext>
                </a:extLst>
              </a:tr>
              <a:tr h="327466">
                <a:tc>
                  <a:txBody>
                    <a:bodyPr/>
                    <a:lstStyle/>
                    <a:p>
                      <a:pPr marL="0" algn="l" defTabSz="1028065" rtl="0" eaLnBrk="1" latinLnBrk="0" hangingPunct="1"/>
                      <a:r>
                        <a:rPr lang="en-US" sz="1400" b="0" kern="1200">
                          <a:solidFill>
                            <a:srgbClr val="4F4F4F"/>
                          </a:solidFill>
                          <a:effectLst/>
                          <a:latin typeface="+mn-lt"/>
                          <a:ea typeface="+mn-ea"/>
                          <a:cs typeface="+mn-cs"/>
                        </a:rPr>
                        <a:t>leaderCommit</a:t>
                      </a: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领导人提交的日志条目索引值</a:t>
                      </a:r>
                    </a:p>
                  </a:txBody>
                  <a:tcPr marL="60960" marR="60960" marT="60960" marB="60960" anchor="ctr"/>
                </a:tc>
                <a:extLst>
                  <a:ext uri="{0D108BD9-81ED-4DB2-BD59-A6C34878D82A}">
                    <a16:rowId xmlns:a16="http://schemas.microsoft.com/office/drawing/2014/main" val="1181282509"/>
                  </a:ext>
                </a:extLst>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4133728950"/>
              </p:ext>
            </p:extLst>
          </p:nvPr>
        </p:nvGraphicFramePr>
        <p:xfrm>
          <a:off x="601660" y="4547017"/>
          <a:ext cx="6311506" cy="1285358"/>
        </p:xfrm>
        <a:graphic>
          <a:graphicData uri="http://schemas.openxmlformats.org/drawingml/2006/table">
            <a:tbl>
              <a:tblPr firstRow="1" bandRow="1">
                <a:tableStyleId>{5C22544A-7EE6-4342-B048-85BDC9FD1C3A}</a:tableStyleId>
              </a:tblPr>
              <a:tblGrid>
                <a:gridCol w="1234431">
                  <a:extLst>
                    <a:ext uri="{9D8B030D-6E8A-4147-A177-3AD203B41FA5}">
                      <a16:colId xmlns:a16="http://schemas.microsoft.com/office/drawing/2014/main" val="1473588423"/>
                    </a:ext>
                  </a:extLst>
                </a:gridCol>
                <a:gridCol w="5077075">
                  <a:extLst>
                    <a:ext uri="{9D8B030D-6E8A-4147-A177-3AD203B41FA5}">
                      <a16:colId xmlns:a16="http://schemas.microsoft.com/office/drawing/2014/main" val="3183605361"/>
                    </a:ext>
                  </a:extLst>
                </a:gridCol>
              </a:tblGrid>
              <a:tr h="347558">
                <a:tc>
                  <a:txBody>
                    <a:bodyPr/>
                    <a:lstStyle/>
                    <a:p>
                      <a:r>
                        <a:rPr lang="zh-CN" altLang="en-US" sz="1400" dirty="0" smtClean="0"/>
                        <a:t>参数</a:t>
                      </a:r>
                      <a:endParaRPr lang="zh-CN" altLang="en-US" sz="1400" dirty="0"/>
                    </a:p>
                  </a:txBody>
                  <a:tcPr anchor="ctr" anchorCtr="1"/>
                </a:tc>
                <a:tc>
                  <a:txBody>
                    <a:bodyPr/>
                    <a:lstStyle/>
                    <a:p>
                      <a:r>
                        <a:rPr lang="zh-CN" altLang="en-US" sz="1400" dirty="0" smtClean="0"/>
                        <a:t>描述</a:t>
                      </a:r>
                      <a:endParaRPr lang="zh-CN" altLang="en-US" sz="1400" dirty="0"/>
                    </a:p>
                  </a:txBody>
                  <a:tcPr anchor="ctr" anchorCtr="1"/>
                </a:tc>
                <a:extLst>
                  <a:ext uri="{0D108BD9-81ED-4DB2-BD59-A6C34878D82A}">
                    <a16:rowId xmlns:a16="http://schemas.microsoft.com/office/drawing/2014/main" val="3218980230"/>
                  </a:ext>
                </a:extLst>
              </a:tr>
              <a:tr h="382313">
                <a:tc>
                  <a:txBody>
                    <a:bodyPr/>
                    <a:lstStyle/>
                    <a:p>
                      <a:pPr marL="0" algn="l" defTabSz="1028065" rtl="0" eaLnBrk="1" latinLnBrk="0" hangingPunct="1"/>
                      <a:r>
                        <a:rPr lang="en-US" sz="1400" b="0" kern="1200" dirty="0">
                          <a:solidFill>
                            <a:srgbClr val="4F4F4F"/>
                          </a:solidFill>
                          <a:effectLst/>
                          <a:latin typeface="+mn-lt"/>
                          <a:ea typeface="+mn-ea"/>
                          <a:cs typeface="+mn-cs"/>
                        </a:rPr>
                        <a:t>term</a:t>
                      </a: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当前的任期号，用于领导人更新自己的任期号</a:t>
                      </a:r>
                    </a:p>
                  </a:txBody>
                  <a:tcPr marL="60960" marR="60960" marT="60960" marB="60960" anchor="ctr"/>
                </a:tc>
                <a:extLst>
                  <a:ext uri="{0D108BD9-81ED-4DB2-BD59-A6C34878D82A}">
                    <a16:rowId xmlns:a16="http://schemas.microsoft.com/office/drawing/2014/main" val="2734810983"/>
                  </a:ext>
                </a:extLst>
              </a:tr>
              <a:tr h="555487">
                <a:tc>
                  <a:txBody>
                    <a:bodyPr/>
                    <a:lstStyle/>
                    <a:p>
                      <a:pPr marL="0" algn="l" defTabSz="1028065" rtl="0" eaLnBrk="1" latinLnBrk="0" hangingPunct="1"/>
                      <a:r>
                        <a:rPr lang="en-US" sz="1400" b="0" kern="1200">
                          <a:solidFill>
                            <a:srgbClr val="4F4F4F"/>
                          </a:solidFill>
                          <a:effectLst/>
                          <a:latin typeface="+mn-lt"/>
                          <a:ea typeface="+mn-ea"/>
                          <a:cs typeface="+mn-cs"/>
                        </a:rPr>
                        <a:t>success</a:t>
                      </a:r>
                    </a:p>
                  </a:txBody>
                  <a:tcPr marL="60960" marR="60960" marT="60960" marB="60960" anchor="ctr"/>
                </a:tc>
                <a:tc>
                  <a:txBody>
                    <a:bodyPr/>
                    <a:lstStyle/>
                    <a:p>
                      <a:pPr marL="0" algn="l" defTabSz="1028065" rtl="0" eaLnBrk="1" latinLnBrk="0" hangingPunct="1"/>
                      <a:r>
                        <a:rPr lang="zh-CN" altLang="en-US" sz="1400" b="0" kern="1200" dirty="0">
                          <a:solidFill>
                            <a:srgbClr val="4F4F4F"/>
                          </a:solidFill>
                          <a:effectLst/>
                          <a:latin typeface="+mn-lt"/>
                          <a:ea typeface="+mn-ea"/>
                          <a:cs typeface="+mn-cs"/>
                        </a:rPr>
                        <a:t>如果其它服务器包含能够匹配上 </a:t>
                      </a:r>
                      <a:r>
                        <a:rPr lang="en-US" sz="1400" b="0" kern="1200" dirty="0" err="1">
                          <a:solidFill>
                            <a:srgbClr val="4F4F4F"/>
                          </a:solidFill>
                          <a:effectLst/>
                          <a:latin typeface="+mn-lt"/>
                          <a:ea typeface="+mn-ea"/>
                          <a:cs typeface="+mn-cs"/>
                        </a:rPr>
                        <a:t>prevLogIndex</a:t>
                      </a:r>
                      <a:r>
                        <a:rPr lang="en-US" sz="1400" b="0" kern="1200" dirty="0">
                          <a:solidFill>
                            <a:srgbClr val="4F4F4F"/>
                          </a:solidFill>
                          <a:effectLst/>
                          <a:latin typeface="+mn-lt"/>
                          <a:ea typeface="+mn-ea"/>
                          <a:cs typeface="+mn-cs"/>
                        </a:rPr>
                        <a:t> </a:t>
                      </a:r>
                      <a:r>
                        <a:rPr lang="zh-CN" altLang="en-US" sz="1400" b="0" kern="1200" dirty="0">
                          <a:solidFill>
                            <a:srgbClr val="4F4F4F"/>
                          </a:solidFill>
                          <a:effectLst/>
                          <a:latin typeface="+mn-lt"/>
                          <a:ea typeface="+mn-ea"/>
                          <a:cs typeface="+mn-cs"/>
                        </a:rPr>
                        <a:t>和 </a:t>
                      </a:r>
                      <a:r>
                        <a:rPr lang="en-US" sz="1400" b="0" kern="1200" dirty="0" err="1">
                          <a:solidFill>
                            <a:srgbClr val="4F4F4F"/>
                          </a:solidFill>
                          <a:effectLst/>
                          <a:latin typeface="+mn-lt"/>
                          <a:ea typeface="+mn-ea"/>
                          <a:cs typeface="+mn-cs"/>
                        </a:rPr>
                        <a:t>prevLogTerm</a:t>
                      </a:r>
                      <a:r>
                        <a:rPr lang="en-US" sz="1400" b="0" kern="1200" dirty="0">
                          <a:solidFill>
                            <a:srgbClr val="4F4F4F"/>
                          </a:solidFill>
                          <a:effectLst/>
                          <a:latin typeface="+mn-lt"/>
                          <a:ea typeface="+mn-ea"/>
                          <a:cs typeface="+mn-cs"/>
                        </a:rPr>
                        <a:t> </a:t>
                      </a:r>
                      <a:r>
                        <a:rPr lang="zh-CN" altLang="en-US" sz="1400" b="0" kern="1200" dirty="0">
                          <a:solidFill>
                            <a:srgbClr val="4F4F4F"/>
                          </a:solidFill>
                          <a:effectLst/>
                          <a:latin typeface="+mn-lt"/>
                          <a:ea typeface="+mn-ea"/>
                          <a:cs typeface="+mn-cs"/>
                        </a:rPr>
                        <a:t>的日志时为真</a:t>
                      </a:r>
                    </a:p>
                  </a:txBody>
                  <a:tcPr marL="60960" marR="60960" marT="60960" marB="60960" anchor="ctr"/>
                </a:tc>
                <a:extLst>
                  <a:ext uri="{0D108BD9-81ED-4DB2-BD59-A6C34878D82A}">
                    <a16:rowId xmlns:a16="http://schemas.microsoft.com/office/drawing/2014/main" val="1229498597"/>
                  </a:ext>
                </a:extLst>
              </a:tr>
            </a:tbl>
          </a:graphicData>
        </a:graphic>
      </p:graphicFrame>
      <p:sp>
        <p:nvSpPr>
          <p:cNvPr id="44" name="矩形 43"/>
          <p:cNvSpPr/>
          <p:nvPr/>
        </p:nvSpPr>
        <p:spPr>
          <a:xfrm>
            <a:off x="7065246" y="3801050"/>
            <a:ext cx="4085259" cy="2031325"/>
          </a:xfrm>
          <a:prstGeom prst="rect">
            <a:avLst/>
          </a:prstGeom>
        </p:spPr>
        <p:txBody>
          <a:bodyPr wrap="square">
            <a:spAutoFit/>
          </a:bodyPr>
          <a:lstStyle/>
          <a:p>
            <a:r>
              <a:rPr lang="zh-CN" altLang="en-US" sz="1800" dirty="0" smtClean="0">
                <a:solidFill>
                  <a:srgbClr val="FF0000"/>
                </a:solidFill>
              </a:rPr>
              <a:t>需要特别</a:t>
            </a:r>
            <a:r>
              <a:rPr lang="zh-CN" altLang="en-US" sz="1800" dirty="0" smtClean="0"/>
              <a:t>说明的是：</a:t>
            </a:r>
            <a:endParaRPr lang="en-US" altLang="zh-CN" sz="1800" dirty="0" smtClean="0"/>
          </a:p>
          <a:p>
            <a:r>
              <a:rPr lang="zh-CN" altLang="en-US" sz="1800" dirty="0" smtClean="0"/>
              <a:t>接受到的</a:t>
            </a:r>
            <a:r>
              <a:rPr lang="en-US" altLang="zh-CN" sz="1800" dirty="0" smtClean="0"/>
              <a:t>log</a:t>
            </a:r>
            <a:r>
              <a:rPr lang="zh-CN" altLang="en-US" sz="1800" dirty="0" smtClean="0"/>
              <a:t>不会立马应用到状态机，而是先发送</a:t>
            </a:r>
            <a:r>
              <a:rPr lang="en-US" altLang="zh-CN" sz="1800" dirty="0" err="1" smtClean="0"/>
              <a:t>ack</a:t>
            </a:r>
            <a:r>
              <a:rPr lang="zh-CN" altLang="en-US" sz="1800" dirty="0" smtClean="0"/>
              <a:t>给</a:t>
            </a:r>
            <a:r>
              <a:rPr lang="en-US" altLang="zh-CN" sz="1800" dirty="0" smtClean="0"/>
              <a:t>Leader</a:t>
            </a:r>
            <a:r>
              <a:rPr lang="zh-CN" altLang="en-US" sz="1800" dirty="0" smtClean="0"/>
              <a:t>，然后等待</a:t>
            </a:r>
            <a:r>
              <a:rPr lang="en-US" altLang="zh-CN" sz="1800" dirty="0" smtClean="0"/>
              <a:t>Leader</a:t>
            </a:r>
            <a:r>
              <a:rPr lang="zh-CN" altLang="en-US" sz="1800" dirty="0" smtClean="0"/>
              <a:t>的</a:t>
            </a:r>
            <a:r>
              <a:rPr lang="en-US" altLang="zh-CN" sz="1800" dirty="0" smtClean="0"/>
              <a:t>committed</a:t>
            </a:r>
            <a:r>
              <a:rPr lang="zh-CN" altLang="en-US" sz="1800" dirty="0" smtClean="0"/>
              <a:t>命令。因此</a:t>
            </a:r>
            <a:r>
              <a:rPr lang="en-US" altLang="zh-CN" sz="1800" dirty="0" smtClean="0"/>
              <a:t>committed</a:t>
            </a:r>
            <a:r>
              <a:rPr lang="zh-CN" altLang="en-US" sz="1800" dirty="0" smtClean="0"/>
              <a:t>有</a:t>
            </a:r>
            <a:r>
              <a:rPr lang="en-US" altLang="zh-CN" sz="1800" dirty="0" smtClean="0"/>
              <a:t>Leader</a:t>
            </a:r>
            <a:r>
              <a:rPr lang="zh-CN" altLang="en-US" sz="1800" dirty="0" smtClean="0"/>
              <a:t>控制，而</a:t>
            </a:r>
            <a:r>
              <a:rPr lang="en-US" altLang="zh-CN" sz="1800" dirty="0" smtClean="0"/>
              <a:t>Leader</a:t>
            </a:r>
            <a:r>
              <a:rPr lang="zh-CN" altLang="en-US" sz="1800" dirty="0"/>
              <a:t>本身</a:t>
            </a:r>
            <a:r>
              <a:rPr lang="zh-CN" altLang="en-US" sz="1800" dirty="0" smtClean="0"/>
              <a:t>的</a:t>
            </a:r>
            <a:r>
              <a:rPr lang="en-US" altLang="zh-CN" sz="1800" dirty="0" smtClean="0"/>
              <a:t>committed</a:t>
            </a:r>
            <a:r>
              <a:rPr lang="zh-CN" altLang="en-US" sz="1800" dirty="0" smtClean="0"/>
              <a:t>是由超过半数的</a:t>
            </a:r>
            <a:r>
              <a:rPr lang="en-US" altLang="zh-CN" sz="1800" dirty="0" smtClean="0"/>
              <a:t>Follower</a:t>
            </a:r>
            <a:r>
              <a:rPr lang="zh-CN" altLang="en-US" sz="1800" dirty="0" smtClean="0"/>
              <a:t>的</a:t>
            </a:r>
            <a:r>
              <a:rPr lang="en-US" altLang="zh-CN" sz="1800" dirty="0" smtClean="0"/>
              <a:t>ACK</a:t>
            </a:r>
          </a:p>
        </p:txBody>
      </p:sp>
      <p:pic>
        <p:nvPicPr>
          <p:cNvPr id="45" name="图片 44"/>
          <p:cNvPicPr>
            <a:picLocks noChangeAspect="1"/>
          </p:cNvPicPr>
          <p:nvPr/>
        </p:nvPicPr>
        <p:blipFill>
          <a:blip r:embed="rId3"/>
          <a:stretch>
            <a:fillRect/>
          </a:stretch>
        </p:blipFill>
        <p:spPr>
          <a:xfrm>
            <a:off x="7065246" y="1416415"/>
            <a:ext cx="4229275" cy="2011169"/>
          </a:xfrm>
          <a:prstGeom prst="rect">
            <a:avLst/>
          </a:prstGeom>
        </p:spPr>
      </p:pic>
      <p:sp>
        <p:nvSpPr>
          <p:cNvPr id="46" name="矩形 45"/>
          <p:cNvSpPr/>
          <p:nvPr/>
        </p:nvSpPr>
        <p:spPr>
          <a:xfrm>
            <a:off x="-21442" y="2812446"/>
            <a:ext cx="813927" cy="307777"/>
          </a:xfrm>
          <a:prstGeom prst="rect">
            <a:avLst/>
          </a:prstGeom>
        </p:spPr>
        <p:txBody>
          <a:bodyPr wrap="square">
            <a:spAutoFit/>
          </a:bodyPr>
          <a:lstStyle/>
          <a:p>
            <a:r>
              <a:rPr lang="zh-CN" altLang="en-US" sz="1400" dirty="0"/>
              <a:t>领导者</a:t>
            </a:r>
          </a:p>
        </p:txBody>
      </p:sp>
      <p:sp>
        <p:nvSpPr>
          <p:cNvPr id="47" name="矩形 46"/>
          <p:cNvSpPr/>
          <p:nvPr/>
        </p:nvSpPr>
        <p:spPr>
          <a:xfrm>
            <a:off x="0" y="5021048"/>
            <a:ext cx="7095430" cy="307777"/>
          </a:xfrm>
          <a:prstGeom prst="rect">
            <a:avLst/>
          </a:prstGeom>
        </p:spPr>
        <p:txBody>
          <a:bodyPr wrap="square">
            <a:spAutoFit/>
          </a:bodyPr>
          <a:lstStyle/>
          <a:p>
            <a:r>
              <a:rPr lang="zh-CN" altLang="en-US" sz="1400" dirty="0" smtClean="0"/>
              <a:t>接受者</a:t>
            </a:r>
            <a:endParaRPr lang="zh-CN" altLang="en-US" sz="1400" dirty="0"/>
          </a:p>
        </p:txBody>
      </p:sp>
    </p:spTree>
    <p:extLst>
      <p:ext uri="{BB962C8B-B14F-4D97-AF65-F5344CB8AC3E}">
        <p14:creationId xmlns:p14="http://schemas.microsoft.com/office/powerpoint/2010/main" val="4767769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3527"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组件</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183116" y="1077159"/>
            <a:ext cx="837089"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RPC</a:t>
            </a:r>
          </a:p>
        </p:txBody>
      </p:sp>
      <p:sp>
        <p:nvSpPr>
          <p:cNvPr id="8" name="矩形 7"/>
          <p:cNvSpPr/>
          <p:nvPr/>
        </p:nvSpPr>
        <p:spPr>
          <a:xfrm>
            <a:off x="348629" y="1332615"/>
            <a:ext cx="2189254" cy="400110"/>
          </a:xfrm>
          <a:prstGeom prst="rect">
            <a:avLst/>
          </a:prstGeom>
        </p:spPr>
        <p:txBody>
          <a:bodyPr wrap="none">
            <a:spAutoFit/>
          </a:bodyPr>
          <a:lstStyle/>
          <a:p>
            <a:r>
              <a:rPr lang="en-US" altLang="zh-CN" dirty="0" err="1"/>
              <a:t>AppendEntries</a:t>
            </a:r>
            <a:r>
              <a:rPr lang="en-US" altLang="zh-CN" dirty="0" smtClean="0"/>
              <a:t> </a:t>
            </a:r>
            <a:r>
              <a:rPr lang="en-US" altLang="zh-CN" dirty="0"/>
              <a:t>RPC</a:t>
            </a:r>
            <a:endParaRPr lang="zh-CN" altLang="en-US" dirty="0"/>
          </a:p>
        </p:txBody>
      </p:sp>
      <p:pic>
        <p:nvPicPr>
          <p:cNvPr id="45" name="图片 44"/>
          <p:cNvPicPr>
            <a:picLocks noChangeAspect="1"/>
          </p:cNvPicPr>
          <p:nvPr/>
        </p:nvPicPr>
        <p:blipFill>
          <a:blip r:embed="rId3"/>
          <a:stretch>
            <a:fillRect/>
          </a:stretch>
        </p:blipFill>
        <p:spPr>
          <a:xfrm>
            <a:off x="317570" y="2086170"/>
            <a:ext cx="4304460" cy="2046922"/>
          </a:xfrm>
          <a:prstGeom prst="rect">
            <a:avLst/>
          </a:prstGeom>
        </p:spPr>
      </p:pic>
      <p:sp>
        <p:nvSpPr>
          <p:cNvPr id="13" name="矩形 12"/>
          <p:cNvSpPr/>
          <p:nvPr/>
        </p:nvSpPr>
        <p:spPr>
          <a:xfrm>
            <a:off x="593728" y="4407084"/>
            <a:ext cx="9366430" cy="1200329"/>
          </a:xfrm>
          <a:prstGeom prst="rect">
            <a:avLst/>
          </a:prstGeom>
        </p:spPr>
        <p:txBody>
          <a:bodyPr wrap="square">
            <a:spAutoFit/>
          </a:bodyPr>
          <a:lstStyle/>
          <a:p>
            <a:r>
              <a:rPr lang="zh-CN" altLang="en-US" sz="1800" dirty="0" smtClean="0">
                <a:solidFill>
                  <a:srgbClr val="FF0000"/>
                </a:solidFill>
              </a:rPr>
              <a:t>需要特别</a:t>
            </a:r>
            <a:r>
              <a:rPr lang="zh-CN" altLang="en-US" sz="1800" dirty="0" smtClean="0"/>
              <a:t>说明的是：</a:t>
            </a:r>
            <a:endParaRPr lang="en-US" altLang="zh-CN" sz="1800" dirty="0" smtClean="0"/>
          </a:p>
          <a:p>
            <a:r>
              <a:rPr lang="en-US" altLang="zh-CN" sz="1800" dirty="0" smtClean="0"/>
              <a:t>1.</a:t>
            </a:r>
            <a:r>
              <a:rPr lang="zh-CN" altLang="en-US" sz="1800" dirty="0" smtClean="0"/>
              <a:t>重申：</a:t>
            </a:r>
            <a:r>
              <a:rPr lang="en-US" altLang="zh-CN" sz="1800" dirty="0" err="1" smtClean="0"/>
              <a:t>term+index</a:t>
            </a:r>
            <a:r>
              <a:rPr lang="zh-CN" altLang="en-US" sz="1800" dirty="0" smtClean="0"/>
              <a:t>可以唯一确定一条</a:t>
            </a:r>
            <a:r>
              <a:rPr lang="en-US" altLang="zh-CN" sz="1800" dirty="0" smtClean="0"/>
              <a:t>log</a:t>
            </a:r>
          </a:p>
          <a:p>
            <a:r>
              <a:rPr lang="en-US" altLang="zh-CN" sz="1800" dirty="0" smtClean="0"/>
              <a:t>2.</a:t>
            </a:r>
            <a:r>
              <a:rPr lang="zh-CN" altLang="en-US" sz="1800" dirty="0" smtClean="0"/>
              <a:t>不是无条件</a:t>
            </a:r>
            <a:r>
              <a:rPr lang="en-US" altLang="zh-CN" sz="1800" dirty="0" smtClean="0"/>
              <a:t>append</a:t>
            </a:r>
            <a:r>
              <a:rPr lang="zh-CN" altLang="en-US" sz="1800" dirty="0" smtClean="0"/>
              <a:t>，他会与前一条进行比对。</a:t>
            </a:r>
            <a:r>
              <a:rPr lang="en-US" altLang="zh-CN" sz="1800" dirty="0" err="1" smtClean="0"/>
              <a:t>preLogIndex,preLogTerm</a:t>
            </a:r>
            <a:r>
              <a:rPr lang="en-US" altLang="zh-CN" sz="1800" dirty="0" smtClean="0"/>
              <a:t>(4,2)</a:t>
            </a:r>
            <a:r>
              <a:rPr lang="zh-CN" altLang="en-US" sz="1800" dirty="0" smtClean="0"/>
              <a:t>如上图匹配和不匹配的情况。</a:t>
            </a:r>
            <a:endParaRPr lang="en-US" altLang="zh-CN" sz="1800" dirty="0" smtClean="0"/>
          </a:p>
        </p:txBody>
      </p:sp>
      <p:pic>
        <p:nvPicPr>
          <p:cNvPr id="2" name="图片 1"/>
          <p:cNvPicPr>
            <a:picLocks noChangeAspect="1"/>
          </p:cNvPicPr>
          <p:nvPr/>
        </p:nvPicPr>
        <p:blipFill>
          <a:blip r:embed="rId4"/>
          <a:stretch>
            <a:fillRect/>
          </a:stretch>
        </p:blipFill>
        <p:spPr>
          <a:xfrm>
            <a:off x="5328989" y="2209531"/>
            <a:ext cx="5090430" cy="1800200"/>
          </a:xfrm>
          <a:prstGeom prst="rect">
            <a:avLst/>
          </a:prstGeom>
        </p:spPr>
      </p:pic>
      <p:cxnSp>
        <p:nvCxnSpPr>
          <p:cNvPr id="9" name="直接箭头连接符 8"/>
          <p:cNvCxnSpPr>
            <a:stCxn id="45" idx="3"/>
            <a:endCxn id="2" idx="1"/>
          </p:cNvCxnSpPr>
          <p:nvPr/>
        </p:nvCxnSpPr>
        <p:spPr>
          <a:xfrm>
            <a:off x="4622030" y="3109631"/>
            <a:ext cx="706959"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10" name="矩形 9"/>
          <p:cNvSpPr/>
          <p:nvPr/>
        </p:nvSpPr>
        <p:spPr>
          <a:xfrm>
            <a:off x="203649" y="2570880"/>
            <a:ext cx="4464496" cy="93610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4236315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3527"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选举</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48" name="图片 47"/>
          <p:cNvPicPr>
            <a:picLocks noChangeAspect="1"/>
          </p:cNvPicPr>
          <p:nvPr/>
        </p:nvPicPr>
        <p:blipFill>
          <a:blip r:embed="rId3"/>
          <a:stretch>
            <a:fillRect/>
          </a:stretch>
        </p:blipFill>
        <p:spPr>
          <a:xfrm>
            <a:off x="3816820" y="132263"/>
            <a:ext cx="6586189" cy="5770469"/>
          </a:xfrm>
          <a:prstGeom prst="rect">
            <a:avLst/>
          </a:prstGeom>
        </p:spPr>
      </p:pic>
      <p:sp>
        <p:nvSpPr>
          <p:cNvPr id="49" name="矩形 48"/>
          <p:cNvSpPr/>
          <p:nvPr/>
        </p:nvSpPr>
        <p:spPr>
          <a:xfrm>
            <a:off x="479710" y="4912307"/>
            <a:ext cx="9366430" cy="1200329"/>
          </a:xfrm>
          <a:prstGeom prst="rect">
            <a:avLst/>
          </a:prstGeom>
        </p:spPr>
        <p:txBody>
          <a:bodyPr wrap="square">
            <a:spAutoFit/>
          </a:bodyPr>
          <a:lstStyle/>
          <a:p>
            <a:r>
              <a:rPr lang="zh-CN" altLang="en-US" sz="1800" dirty="0" smtClean="0"/>
              <a:t>推荐两个网站：</a:t>
            </a:r>
            <a:endParaRPr lang="en-US" altLang="zh-CN" sz="1800" dirty="0" smtClean="0"/>
          </a:p>
          <a:p>
            <a:r>
              <a:rPr lang="en-US" altLang="zh-CN" sz="1800" dirty="0">
                <a:hlinkClick r:id="rId4"/>
              </a:rPr>
              <a:t>http://thesecretlivesofdata.com/raft/#</a:t>
            </a:r>
            <a:r>
              <a:rPr lang="en-US" altLang="zh-CN" sz="1800" dirty="0" smtClean="0">
                <a:hlinkClick r:id="rId4"/>
              </a:rPr>
              <a:t>election</a:t>
            </a:r>
            <a:endParaRPr lang="en-US" altLang="zh-CN" sz="1800" dirty="0" smtClean="0"/>
          </a:p>
          <a:p>
            <a:r>
              <a:rPr lang="en-US" altLang="zh-CN" sz="1800" dirty="0">
                <a:hlinkClick r:id="rId5"/>
              </a:rPr>
              <a:t>https://ongardie.github.io/raft-talk-archive/2015/buildstuff/raftscope-replay</a:t>
            </a:r>
            <a:r>
              <a:rPr lang="en-US" altLang="zh-CN" sz="1800" dirty="0" smtClean="0">
                <a:hlinkClick r:id="rId5"/>
              </a:rPr>
              <a:t>/</a:t>
            </a:r>
            <a:endParaRPr lang="en-US" altLang="zh-CN" sz="1800" dirty="0" smtClean="0"/>
          </a:p>
          <a:p>
            <a:endParaRPr lang="en-US" altLang="zh-CN" sz="1800" dirty="0" smtClean="0"/>
          </a:p>
        </p:txBody>
      </p:sp>
      <p:sp>
        <p:nvSpPr>
          <p:cNvPr id="50" name="矩形 49"/>
          <p:cNvSpPr/>
          <p:nvPr/>
        </p:nvSpPr>
        <p:spPr>
          <a:xfrm>
            <a:off x="327190" y="1103082"/>
            <a:ext cx="2952328" cy="2062103"/>
          </a:xfrm>
          <a:prstGeom prst="rect">
            <a:avLst/>
          </a:prstGeom>
        </p:spPr>
        <p:txBody>
          <a:bodyPr wrap="square">
            <a:spAutoFit/>
          </a:bodyPr>
          <a:lstStyle/>
          <a:p>
            <a:r>
              <a:rPr lang="zh-CN" altLang="en-US" dirty="0" smtClean="0"/>
              <a:t>选举流程：</a:t>
            </a:r>
            <a:endParaRPr lang="en-US" altLang="zh-CN" dirty="0"/>
          </a:p>
          <a:p>
            <a:r>
              <a:rPr lang="en-US" altLang="zh-CN" sz="1800" dirty="0" smtClean="0"/>
              <a:t>1.</a:t>
            </a:r>
            <a:r>
              <a:rPr lang="zh-CN" altLang="en-US" sz="1800" dirty="0" smtClean="0"/>
              <a:t>增加</a:t>
            </a:r>
            <a:r>
              <a:rPr lang="zh-CN" altLang="en-US" sz="1800" dirty="0"/>
              <a:t>当前</a:t>
            </a:r>
            <a:r>
              <a:rPr lang="en-US" altLang="zh-CN" sz="1800" dirty="0" smtClean="0"/>
              <a:t>term</a:t>
            </a:r>
          </a:p>
          <a:p>
            <a:r>
              <a:rPr lang="en-US" altLang="zh-CN" sz="1800" dirty="0" smtClean="0"/>
              <a:t>2</a:t>
            </a:r>
            <a:r>
              <a:rPr lang="zh-CN" altLang="en-US" sz="1800" dirty="0" smtClean="0"/>
              <a:t>投</a:t>
            </a:r>
            <a:r>
              <a:rPr lang="zh-CN" altLang="en-US" sz="1800" dirty="0"/>
              <a:t>自己一</a:t>
            </a:r>
            <a:r>
              <a:rPr lang="zh-CN" altLang="en-US" sz="1800" dirty="0" smtClean="0"/>
              <a:t>票</a:t>
            </a:r>
            <a:endParaRPr lang="en-US" altLang="zh-CN" sz="1800" dirty="0" smtClean="0"/>
          </a:p>
          <a:p>
            <a:r>
              <a:rPr lang="en-US" altLang="zh-CN" sz="1800" dirty="0" smtClean="0"/>
              <a:t>3.</a:t>
            </a:r>
            <a:r>
              <a:rPr lang="zh-CN" altLang="en-US" sz="1800" dirty="0" smtClean="0"/>
              <a:t>重置</a:t>
            </a:r>
            <a:r>
              <a:rPr lang="zh-CN" altLang="en-US" sz="1800" dirty="0"/>
              <a:t>选举时间</a:t>
            </a:r>
            <a:r>
              <a:rPr lang="en-US" altLang="zh-CN" sz="1800" dirty="0"/>
              <a:t>(</a:t>
            </a:r>
            <a:r>
              <a:rPr lang="zh-CN" altLang="en-US" sz="1800" dirty="0"/>
              <a:t>随机时间</a:t>
            </a:r>
            <a:r>
              <a:rPr lang="en-US" altLang="zh-CN" sz="1800" dirty="0" smtClean="0"/>
              <a:t>)</a:t>
            </a:r>
          </a:p>
          <a:p>
            <a:r>
              <a:rPr lang="en-US" altLang="zh-CN" sz="1800" dirty="0" smtClean="0"/>
              <a:t>4.</a:t>
            </a:r>
            <a:r>
              <a:rPr lang="zh-CN" altLang="en-US" sz="1800" dirty="0" smtClean="0"/>
              <a:t>发送投票</a:t>
            </a:r>
            <a:r>
              <a:rPr lang="en-US" altLang="zh-CN" sz="1800" dirty="0" err="1" smtClean="0"/>
              <a:t>rpc</a:t>
            </a:r>
            <a:endParaRPr lang="en-US" altLang="zh-CN" sz="1800" dirty="0" smtClean="0"/>
          </a:p>
          <a:p>
            <a:r>
              <a:rPr lang="en-US" altLang="zh-CN" sz="1800" dirty="0" smtClean="0"/>
              <a:t>5.</a:t>
            </a:r>
            <a:r>
              <a:rPr lang="zh-CN" altLang="en-US" sz="1800" dirty="0" smtClean="0"/>
              <a:t>一旦选出则发送心跳给其他服务器</a:t>
            </a:r>
            <a:endParaRPr lang="zh-CN" altLang="en-US" sz="1800" dirty="0"/>
          </a:p>
        </p:txBody>
      </p:sp>
      <p:sp>
        <p:nvSpPr>
          <p:cNvPr id="51" name="矩形 50"/>
          <p:cNvSpPr/>
          <p:nvPr/>
        </p:nvSpPr>
        <p:spPr>
          <a:xfrm>
            <a:off x="307780" y="3165185"/>
            <a:ext cx="2952328" cy="1508105"/>
          </a:xfrm>
          <a:prstGeom prst="rect">
            <a:avLst/>
          </a:prstGeom>
        </p:spPr>
        <p:txBody>
          <a:bodyPr wrap="square">
            <a:spAutoFit/>
          </a:bodyPr>
          <a:lstStyle/>
          <a:p>
            <a:r>
              <a:rPr lang="zh-CN" altLang="en-US" dirty="0" smtClean="0"/>
              <a:t>选举限制：</a:t>
            </a:r>
            <a:endParaRPr lang="en-US" altLang="zh-CN" dirty="0"/>
          </a:p>
          <a:p>
            <a:r>
              <a:rPr lang="en-US" altLang="zh-CN" sz="1800" dirty="0" smtClean="0"/>
              <a:t>1.</a:t>
            </a:r>
            <a:r>
              <a:rPr lang="zh-CN" altLang="en-US" sz="1800" dirty="0" smtClean="0"/>
              <a:t>日志最多的才能选举为</a:t>
            </a:r>
            <a:r>
              <a:rPr lang="en-US" altLang="zh-CN" sz="1800" dirty="0" smtClean="0"/>
              <a:t>Leader</a:t>
            </a:r>
            <a:r>
              <a:rPr lang="zh-CN" altLang="en-US" sz="1800" dirty="0" smtClean="0"/>
              <a:t>；见</a:t>
            </a:r>
            <a:r>
              <a:rPr lang="en-US" altLang="zh-CN" sz="1800" dirty="0" err="1"/>
              <a:t>RequestVote</a:t>
            </a:r>
            <a:endParaRPr lang="en-US" altLang="zh-CN" sz="1800" dirty="0" smtClean="0"/>
          </a:p>
          <a:p>
            <a:r>
              <a:rPr lang="en-US" altLang="zh-CN" sz="1800" dirty="0" smtClean="0"/>
              <a:t>2.</a:t>
            </a:r>
            <a:r>
              <a:rPr lang="zh-CN" altLang="en-US" sz="1800" dirty="0" smtClean="0"/>
              <a:t>票数最多</a:t>
            </a:r>
            <a:endParaRPr lang="en-US" altLang="zh-CN" sz="1800" dirty="0" smtClean="0"/>
          </a:p>
          <a:p>
            <a:r>
              <a:rPr lang="en-US" altLang="zh-CN" sz="1800" dirty="0" smtClean="0"/>
              <a:t>3.</a:t>
            </a:r>
            <a:r>
              <a:rPr lang="zh-CN" altLang="en-US" sz="1800" dirty="0" smtClean="0"/>
              <a:t>选举时间必须要随机</a:t>
            </a:r>
            <a:endParaRPr lang="en-US" altLang="zh-CN" sz="1800" dirty="0" smtClean="0"/>
          </a:p>
        </p:txBody>
      </p:sp>
    </p:spTree>
    <p:extLst>
      <p:ext uri="{BB962C8B-B14F-4D97-AF65-F5344CB8AC3E}">
        <p14:creationId xmlns:p14="http://schemas.microsoft.com/office/powerpoint/2010/main" val="285289388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3527"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选举</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2" name="图片 1"/>
          <p:cNvPicPr>
            <a:picLocks noChangeAspect="1"/>
          </p:cNvPicPr>
          <p:nvPr/>
        </p:nvPicPr>
        <p:blipFill>
          <a:blip r:embed="rId3"/>
          <a:stretch>
            <a:fillRect/>
          </a:stretch>
        </p:blipFill>
        <p:spPr>
          <a:xfrm>
            <a:off x="1667074" y="1339054"/>
            <a:ext cx="7486650" cy="4362450"/>
          </a:xfrm>
          <a:prstGeom prst="rect">
            <a:avLst/>
          </a:prstGeom>
        </p:spPr>
      </p:pic>
      <p:sp>
        <p:nvSpPr>
          <p:cNvPr id="3" name="圆角矩形 2"/>
          <p:cNvSpPr/>
          <p:nvPr/>
        </p:nvSpPr>
        <p:spPr>
          <a:xfrm>
            <a:off x="8857381" y="1511895"/>
            <a:ext cx="2232248" cy="792088"/>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smtClean="0">
                <a:solidFill>
                  <a:srgbClr val="00B0F0"/>
                </a:solidFill>
              </a:rPr>
              <a:t>在</a:t>
            </a:r>
            <a:r>
              <a:rPr lang="en-US" altLang="zh-CN" sz="1600" dirty="0" smtClean="0">
                <a:solidFill>
                  <a:srgbClr val="00B0F0"/>
                </a:solidFill>
              </a:rPr>
              <a:t>4.2</a:t>
            </a:r>
            <a:r>
              <a:rPr lang="zh-CN" altLang="en-US" sz="1600" dirty="0" smtClean="0">
                <a:solidFill>
                  <a:srgbClr val="00B0F0"/>
                </a:solidFill>
              </a:rPr>
              <a:t>完成之后，才会将</a:t>
            </a:r>
            <a:r>
              <a:rPr lang="en-US" altLang="zh-CN" sz="1600" dirty="0" smtClean="0">
                <a:solidFill>
                  <a:srgbClr val="00B0F0"/>
                </a:solidFill>
              </a:rPr>
              <a:t>log</a:t>
            </a:r>
            <a:r>
              <a:rPr lang="zh-CN" altLang="en-US" sz="1600" dirty="0" smtClean="0">
                <a:solidFill>
                  <a:srgbClr val="00B0F0"/>
                </a:solidFill>
              </a:rPr>
              <a:t>应用于状态机</a:t>
            </a:r>
            <a:endParaRPr lang="zh-CN" altLang="en-US" sz="1600" dirty="0">
              <a:solidFill>
                <a:srgbClr val="00B0F0"/>
              </a:solidFill>
            </a:endParaRPr>
          </a:p>
        </p:txBody>
      </p:sp>
    </p:spTree>
    <p:extLst>
      <p:ext uri="{BB962C8B-B14F-4D97-AF65-F5344CB8AC3E}">
        <p14:creationId xmlns:p14="http://schemas.microsoft.com/office/powerpoint/2010/main" val="4240923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字典</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TextBox 6"/>
          <p:cNvSpPr txBox="1"/>
          <p:nvPr/>
        </p:nvSpPr>
        <p:spPr>
          <a:xfrm>
            <a:off x="936501" y="1790224"/>
            <a:ext cx="9505056" cy="837116"/>
          </a:xfrm>
          <a:prstGeom prst="rect">
            <a:avLst/>
          </a:prstGeom>
          <a:noFill/>
        </p:spPr>
        <p:txBody>
          <a:bodyPr wrap="square" lIns="219419" tIns="109710" rIns="219419" bIns="109710" rtlCol="0">
            <a:spAutoFit/>
          </a:bodyPr>
          <a:lstStyle/>
          <a:p>
            <a:r>
              <a:rPr lang="en-US" altLang="zh-CN" dirty="0" smtClean="0">
                <a:latin typeface="+mn-ea"/>
              </a:rPr>
              <a:t>1.rehash</a:t>
            </a:r>
            <a:r>
              <a:rPr lang="zh-CN" altLang="en-US" dirty="0" smtClean="0">
                <a:latin typeface="+mn-ea"/>
              </a:rPr>
              <a:t>过程，</a:t>
            </a:r>
            <a:r>
              <a:rPr lang="en-US" altLang="zh-CN" dirty="0" err="1" smtClean="0">
                <a:latin typeface="+mn-ea"/>
              </a:rPr>
              <a:t>ht</a:t>
            </a:r>
            <a:r>
              <a:rPr lang="en-US" altLang="zh-CN" dirty="0" smtClean="0">
                <a:latin typeface="+mn-ea"/>
              </a:rPr>
              <a:t>[0]</a:t>
            </a:r>
            <a:r>
              <a:rPr lang="zh-CN" altLang="en-US" dirty="0" smtClean="0">
                <a:latin typeface="+mn-ea"/>
              </a:rPr>
              <a:t>中会存在空节点，为了防止阻塞，每次限定如果连续访问</a:t>
            </a:r>
            <a:r>
              <a:rPr lang="en-US" altLang="zh-CN" dirty="0" smtClean="0">
                <a:latin typeface="+mn-ea"/>
              </a:rPr>
              <a:t>10</a:t>
            </a:r>
            <a:r>
              <a:rPr lang="zh-CN" altLang="en-US" dirty="0" smtClean="0">
                <a:latin typeface="+mn-ea"/>
              </a:rPr>
              <a:t>*</a:t>
            </a:r>
            <a:r>
              <a:rPr lang="en-US" altLang="zh-CN" dirty="0" smtClean="0">
                <a:latin typeface="+mn-ea"/>
              </a:rPr>
              <a:t>N(N</a:t>
            </a:r>
            <a:r>
              <a:rPr lang="zh-CN" altLang="en-US" dirty="0" smtClean="0">
                <a:latin typeface="+mn-ea"/>
              </a:rPr>
              <a:t>表示步长</a:t>
            </a:r>
            <a:r>
              <a:rPr lang="en-US" altLang="zh-CN" dirty="0" smtClean="0">
                <a:latin typeface="+mn-ea"/>
              </a:rPr>
              <a:t>)</a:t>
            </a:r>
            <a:r>
              <a:rPr lang="zh-CN" altLang="en-US" dirty="0" smtClean="0">
                <a:latin typeface="+mn-ea"/>
              </a:rPr>
              <a:t>个空节点后，直接返回。见</a:t>
            </a:r>
            <a:r>
              <a:rPr lang="en-US" altLang="zh-CN" dirty="0" err="1" smtClean="0"/>
              <a:t>dictRehash</a:t>
            </a:r>
            <a:r>
              <a:rPr lang="zh-CN" altLang="en-US" dirty="0" smtClean="0"/>
              <a:t>函数</a:t>
            </a:r>
            <a:endParaRPr lang="en-US" altLang="zh-CN" dirty="0"/>
          </a:p>
        </p:txBody>
      </p:sp>
      <p:sp>
        <p:nvSpPr>
          <p:cNvPr id="12" name="矩形 11"/>
          <p:cNvSpPr/>
          <p:nvPr/>
        </p:nvSpPr>
        <p:spPr>
          <a:xfrm>
            <a:off x="664983" y="1438690"/>
            <a:ext cx="1626536" cy="338554"/>
          </a:xfrm>
          <a:prstGeom prst="rect">
            <a:avLst/>
          </a:prstGeom>
        </p:spPr>
        <p:txBody>
          <a:bodyPr wrap="none">
            <a:spAutoFit/>
          </a:bodyPr>
          <a:lstStyle/>
          <a:p>
            <a:pPr marL="285750" indent="-285750">
              <a:buFont typeface="Arial" panose="020B0604020202020204" pitchFamily="34" charset="0"/>
              <a:buChar char="•"/>
            </a:pPr>
            <a:r>
              <a:rPr lang="en-US" altLang="zh-CN" sz="1600" b="1" dirty="0" smtClean="0">
                <a:latin typeface="微软雅黑" panose="020B0503020204020204" pitchFamily="34" charset="-122"/>
                <a:ea typeface="微软雅黑" panose="020B0503020204020204" pitchFamily="34" charset="-122"/>
              </a:rPr>
              <a:t>rehash</a:t>
            </a:r>
            <a:r>
              <a:rPr lang="zh-CN" altLang="en-US" sz="1600" b="1" dirty="0" smtClean="0">
                <a:latin typeface="微软雅黑" panose="020B0503020204020204" pitchFamily="34" charset="-122"/>
                <a:ea typeface="微软雅黑" panose="020B0503020204020204" pitchFamily="34" charset="-122"/>
              </a:rPr>
              <a:t>优化</a:t>
            </a:r>
            <a:endParaRPr lang="en-US" altLang="zh-CN" sz="1600" b="1" dirty="0">
              <a:latin typeface="微软雅黑" panose="020B0503020204020204" pitchFamily="34" charset="-122"/>
              <a:ea typeface="微软雅黑" panose="020B0503020204020204" pitchFamily="34" charset="-122"/>
            </a:endParaRPr>
          </a:p>
        </p:txBody>
      </p:sp>
      <p:sp>
        <p:nvSpPr>
          <p:cNvPr id="27" name="TextBox 6"/>
          <p:cNvSpPr txBox="1"/>
          <p:nvPr/>
        </p:nvSpPr>
        <p:spPr>
          <a:xfrm>
            <a:off x="936501" y="2644989"/>
            <a:ext cx="9505056" cy="1452669"/>
          </a:xfrm>
          <a:prstGeom prst="rect">
            <a:avLst/>
          </a:prstGeom>
          <a:noFill/>
        </p:spPr>
        <p:txBody>
          <a:bodyPr wrap="square" lIns="219419" tIns="109710" rIns="219419" bIns="109710" rtlCol="0">
            <a:spAutoFit/>
          </a:bodyPr>
          <a:lstStyle/>
          <a:p>
            <a:r>
              <a:rPr lang="en-US" altLang="zh-CN" dirty="0" smtClean="0">
                <a:latin typeface="+mn-ea"/>
              </a:rPr>
              <a:t>2.</a:t>
            </a:r>
            <a:r>
              <a:rPr lang="zh-CN" altLang="en-US" dirty="0" smtClean="0">
                <a:latin typeface="+mn-ea"/>
              </a:rPr>
              <a:t>渐进式</a:t>
            </a:r>
            <a:r>
              <a:rPr lang="en-US" altLang="zh-CN" dirty="0" smtClean="0">
                <a:latin typeface="+mn-ea"/>
              </a:rPr>
              <a:t>hash</a:t>
            </a:r>
            <a:r>
              <a:rPr lang="zh-CN" altLang="en-US" dirty="0" smtClean="0">
                <a:latin typeface="+mn-ea"/>
              </a:rPr>
              <a:t>。</a:t>
            </a:r>
            <a:r>
              <a:rPr lang="zh-CN" altLang="en-US" dirty="0">
                <a:latin typeface="+mn-ea"/>
              </a:rPr>
              <a:t>是</a:t>
            </a:r>
            <a:r>
              <a:rPr lang="zh-CN" altLang="en-US" dirty="0" smtClean="0">
                <a:latin typeface="+mn-ea"/>
              </a:rPr>
              <a:t>指</a:t>
            </a:r>
            <a:r>
              <a:rPr lang="en-US" altLang="zh-CN" dirty="0" smtClean="0">
                <a:latin typeface="+mn-ea"/>
              </a:rPr>
              <a:t>rehash</a:t>
            </a:r>
            <a:r>
              <a:rPr lang="zh-CN" altLang="en-US" dirty="0" smtClean="0">
                <a:latin typeface="+mn-ea"/>
              </a:rPr>
              <a:t>操作</a:t>
            </a:r>
            <a:r>
              <a:rPr lang="zh-CN" altLang="en-US" dirty="0">
                <a:latin typeface="+mn-ea"/>
              </a:rPr>
              <a:t>不是一次性、集中式完成</a:t>
            </a:r>
            <a:r>
              <a:rPr lang="zh-CN" altLang="en-US" dirty="0" smtClean="0">
                <a:latin typeface="+mn-ea"/>
              </a:rPr>
              <a:t>的。</a:t>
            </a:r>
            <a:endParaRPr lang="en-US" altLang="zh-CN" dirty="0" smtClean="0">
              <a:latin typeface="+mn-ea"/>
            </a:endParaRPr>
          </a:p>
          <a:p>
            <a:r>
              <a:rPr lang="zh-CN" altLang="en-US" dirty="0" smtClean="0">
                <a:latin typeface="+mn-ea"/>
              </a:rPr>
              <a:t>  第一类，对于</a:t>
            </a:r>
            <a:r>
              <a:rPr lang="en-US" altLang="zh-CN" dirty="0" err="1">
                <a:latin typeface="+mn-ea"/>
              </a:rPr>
              <a:t>Redis</a:t>
            </a:r>
            <a:r>
              <a:rPr lang="zh-CN" altLang="en-US" dirty="0">
                <a:latin typeface="+mn-ea"/>
              </a:rPr>
              <a:t>来说，如果</a:t>
            </a:r>
            <a:r>
              <a:rPr lang="en-US" altLang="zh-CN" dirty="0">
                <a:latin typeface="+mn-ea"/>
              </a:rPr>
              <a:t>Hash</a:t>
            </a:r>
            <a:r>
              <a:rPr lang="zh-CN" altLang="en-US" dirty="0">
                <a:latin typeface="+mn-ea"/>
              </a:rPr>
              <a:t>表的</a:t>
            </a:r>
            <a:r>
              <a:rPr lang="en-US" altLang="zh-CN" dirty="0">
                <a:latin typeface="+mn-ea"/>
              </a:rPr>
              <a:t>key</a:t>
            </a:r>
            <a:r>
              <a:rPr lang="zh-CN" altLang="en-US" dirty="0">
                <a:latin typeface="+mn-ea"/>
              </a:rPr>
              <a:t>太多，这样可能</a:t>
            </a:r>
            <a:r>
              <a:rPr lang="zh-CN" altLang="en-US" dirty="0" smtClean="0">
                <a:latin typeface="+mn-ea"/>
              </a:rPr>
              <a:t>导致</a:t>
            </a:r>
            <a:r>
              <a:rPr lang="en-US" altLang="zh-CN" dirty="0" smtClean="0">
                <a:latin typeface="+mn-ea"/>
              </a:rPr>
              <a:t>rehash</a:t>
            </a:r>
            <a:r>
              <a:rPr lang="zh-CN" altLang="en-US" dirty="0" smtClean="0">
                <a:latin typeface="+mn-ea"/>
              </a:rPr>
              <a:t>操作</a:t>
            </a:r>
            <a:r>
              <a:rPr lang="zh-CN" altLang="en-US" dirty="0">
                <a:latin typeface="+mn-ea"/>
              </a:rPr>
              <a:t>需要长时间进行，阻塞服务器，所以</a:t>
            </a:r>
            <a:r>
              <a:rPr lang="en-US" altLang="zh-CN" dirty="0" err="1">
                <a:latin typeface="+mn-ea"/>
              </a:rPr>
              <a:t>Redis</a:t>
            </a:r>
            <a:r>
              <a:rPr lang="zh-CN" altLang="en-US" dirty="0">
                <a:latin typeface="+mn-ea"/>
              </a:rPr>
              <a:t>本身</a:t>
            </a:r>
            <a:r>
              <a:rPr lang="zh-CN" altLang="en-US" dirty="0" smtClean="0">
                <a:latin typeface="+mn-ea"/>
              </a:rPr>
              <a:t>将</a:t>
            </a:r>
            <a:r>
              <a:rPr lang="en-US" altLang="zh-CN" dirty="0" smtClean="0">
                <a:latin typeface="+mn-ea"/>
              </a:rPr>
              <a:t>rehash</a:t>
            </a:r>
            <a:r>
              <a:rPr lang="zh-CN" altLang="en-US" dirty="0" smtClean="0">
                <a:latin typeface="+mn-ea"/>
              </a:rPr>
              <a:t>操作</a:t>
            </a:r>
            <a:r>
              <a:rPr lang="zh-CN" altLang="en-US" dirty="0">
                <a:latin typeface="+mn-ea"/>
              </a:rPr>
              <a:t>分散在了后续的每次增删改查</a:t>
            </a:r>
            <a:r>
              <a:rPr lang="zh-CN" altLang="en-US" dirty="0" smtClean="0">
                <a:latin typeface="+mn-ea"/>
              </a:rPr>
              <a:t>中（以桶为单位）。</a:t>
            </a:r>
            <a:endParaRPr lang="en-US" altLang="zh-CN" dirty="0">
              <a:latin typeface="+mn-ea"/>
            </a:endParaRPr>
          </a:p>
        </p:txBody>
      </p:sp>
      <p:sp>
        <p:nvSpPr>
          <p:cNvPr id="39" name="TextBox 6"/>
          <p:cNvSpPr txBox="1"/>
          <p:nvPr/>
        </p:nvSpPr>
        <p:spPr>
          <a:xfrm>
            <a:off x="1044162" y="4097658"/>
            <a:ext cx="9505056" cy="1452669"/>
          </a:xfrm>
          <a:prstGeom prst="rect">
            <a:avLst/>
          </a:prstGeom>
          <a:noFill/>
        </p:spPr>
        <p:txBody>
          <a:bodyPr wrap="square" lIns="219419" tIns="109710" rIns="219419" bIns="109710" rtlCol="0">
            <a:spAutoFit/>
          </a:bodyPr>
          <a:lstStyle/>
          <a:p>
            <a:r>
              <a:rPr lang="zh-CN" altLang="en-US" dirty="0" smtClean="0">
                <a:latin typeface="+mn-ea"/>
              </a:rPr>
              <a:t> 第二类，针对第一类间接式</a:t>
            </a:r>
            <a:r>
              <a:rPr lang="en-US" altLang="zh-CN" dirty="0" smtClean="0">
                <a:latin typeface="+mn-ea"/>
              </a:rPr>
              <a:t>rehash</a:t>
            </a:r>
            <a:r>
              <a:rPr lang="zh-CN" altLang="en-US" dirty="0" smtClean="0">
                <a:latin typeface="+mn-ea"/>
              </a:rPr>
              <a:t>，存在一个问题：如果</a:t>
            </a:r>
            <a:r>
              <a:rPr lang="en-US" altLang="zh-CN" dirty="0" smtClean="0"/>
              <a:t>a</a:t>
            </a:r>
            <a:r>
              <a:rPr lang="zh-CN" altLang="en-US" dirty="0" smtClean="0"/>
              <a:t>服务器长时间处于空闲状态，导致哈希表长期使用</a:t>
            </a:r>
            <a:r>
              <a:rPr lang="en-US" altLang="zh-CN" dirty="0" smtClean="0"/>
              <a:t>0</a:t>
            </a:r>
            <a:r>
              <a:rPr lang="zh-CN" altLang="en-US" dirty="0" smtClean="0"/>
              <a:t>和</a:t>
            </a:r>
            <a:r>
              <a:rPr lang="en-US" altLang="zh-CN" dirty="0" smtClean="0"/>
              <a:t>1</a:t>
            </a:r>
            <a:r>
              <a:rPr lang="zh-CN" altLang="en-US" dirty="0" smtClean="0"/>
              <a:t>号两个表。为解决这个问题，在</a:t>
            </a:r>
            <a:r>
              <a:rPr lang="en-US" altLang="zh-CN" dirty="0" err="1" smtClean="0"/>
              <a:t>serverCron</a:t>
            </a:r>
            <a:r>
              <a:rPr lang="zh-CN" altLang="en-US" dirty="0" smtClean="0"/>
              <a:t>定时函数中，每次拿出</a:t>
            </a:r>
            <a:r>
              <a:rPr lang="en-US" altLang="zh-CN" dirty="0" smtClean="0"/>
              <a:t>1ms</a:t>
            </a:r>
            <a:r>
              <a:rPr lang="zh-CN" altLang="en-US" dirty="0" smtClean="0"/>
              <a:t>时间来执行</a:t>
            </a:r>
            <a:r>
              <a:rPr lang="en-US" altLang="zh-CN" dirty="0" smtClean="0"/>
              <a:t>Rehash</a:t>
            </a:r>
            <a:r>
              <a:rPr lang="zh-CN" altLang="en-US" dirty="0" smtClean="0"/>
              <a:t>操作，每次步长为</a:t>
            </a:r>
            <a:r>
              <a:rPr lang="en-US" altLang="zh-CN" dirty="0" smtClean="0"/>
              <a:t>100.</a:t>
            </a:r>
            <a:r>
              <a:rPr lang="zh-CN" altLang="en-US" dirty="0" smtClean="0"/>
              <a:t>但需要开启</a:t>
            </a:r>
            <a:r>
              <a:rPr lang="en-US" altLang="zh-CN" dirty="0" err="1" smtClean="0">
                <a:solidFill>
                  <a:srgbClr val="FF0000"/>
                </a:solidFill>
              </a:rPr>
              <a:t>activerehashing</a:t>
            </a:r>
            <a:r>
              <a:rPr lang="zh-CN" altLang="en-US" dirty="0" smtClean="0"/>
              <a:t>。见</a:t>
            </a:r>
            <a:r>
              <a:rPr lang="en-US" altLang="zh-CN" dirty="0" err="1" smtClean="0"/>
              <a:t>databasesCron</a:t>
            </a:r>
            <a:r>
              <a:rPr lang="zh-CN" altLang="en-US" dirty="0"/>
              <a:t>函数</a:t>
            </a:r>
            <a:endParaRPr lang="en-US" altLang="zh-CN" dirty="0"/>
          </a:p>
        </p:txBody>
      </p:sp>
    </p:spTree>
    <p:extLst>
      <p:ext uri="{BB962C8B-B14F-4D97-AF65-F5344CB8AC3E}">
        <p14:creationId xmlns:p14="http://schemas.microsoft.com/office/powerpoint/2010/main" val="181039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images2015.cnblogs.com/blog/815275/201603/815275-20160301175628111-9803244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65" y="424891"/>
            <a:ext cx="10376189" cy="525658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739586"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选举</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可能出现的问题</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圆角矩形 10"/>
          <p:cNvSpPr/>
          <p:nvPr/>
        </p:nvSpPr>
        <p:spPr>
          <a:xfrm>
            <a:off x="648469" y="5290922"/>
            <a:ext cx="10369152" cy="741894"/>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rgbClr val="00B0F0"/>
                </a:solidFill>
              </a:rPr>
              <a:t>该情况比较特殊，客户端可能会进行重试，这里需要保证幂等性（避免数据重复）。</a:t>
            </a:r>
            <a:endParaRPr lang="zh-CN" altLang="en-US" sz="1400" dirty="0">
              <a:solidFill>
                <a:srgbClr val="00B0F0"/>
              </a:solidFill>
            </a:endParaRPr>
          </a:p>
        </p:txBody>
      </p:sp>
    </p:spTree>
    <p:extLst>
      <p:ext uri="{BB962C8B-B14F-4D97-AF65-F5344CB8AC3E}">
        <p14:creationId xmlns:p14="http://schemas.microsoft.com/office/powerpoint/2010/main" val="25953494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descr="https://images2015.cnblogs.com/blog/815275/201603/815275-20160301175637220-169329596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13" y="92094"/>
            <a:ext cx="9289032" cy="630499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292356" y="686367"/>
            <a:ext cx="253440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选举</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网络分区问题</a:t>
            </a:r>
            <a:endParaRPr lang="id-ID" sz="1600" b="1" dirty="0">
              <a:latin typeface="微软雅黑" panose="020B0503020204020204" pitchFamily="34" charset="-122"/>
              <a:ea typeface="微软雅黑" pitchFamily="34" charset="-122"/>
              <a:cs typeface="Aparajita" panose="020B0604020202020204" pitchFamily="34" charset="0"/>
            </a:endParaRPr>
          </a:p>
        </p:txBody>
      </p:sp>
    </p:spTree>
    <p:extLst>
      <p:ext uri="{BB962C8B-B14F-4D97-AF65-F5344CB8AC3E}">
        <p14:creationId xmlns:p14="http://schemas.microsoft.com/office/powerpoint/2010/main" val="2287081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623896"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日志复制</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2" name="图片 1"/>
          <p:cNvPicPr>
            <a:picLocks noChangeAspect="1"/>
          </p:cNvPicPr>
          <p:nvPr/>
        </p:nvPicPr>
        <p:blipFill>
          <a:blip r:embed="rId3"/>
          <a:stretch>
            <a:fillRect/>
          </a:stretch>
        </p:blipFill>
        <p:spPr>
          <a:xfrm>
            <a:off x="288429" y="1583903"/>
            <a:ext cx="6013506" cy="3888432"/>
          </a:xfrm>
          <a:prstGeom prst="rect">
            <a:avLst/>
          </a:prstGeom>
        </p:spPr>
      </p:pic>
      <p:sp>
        <p:nvSpPr>
          <p:cNvPr id="7" name="矩形 6"/>
          <p:cNvSpPr/>
          <p:nvPr/>
        </p:nvSpPr>
        <p:spPr>
          <a:xfrm>
            <a:off x="660766" y="5749367"/>
            <a:ext cx="4085259" cy="369332"/>
          </a:xfrm>
          <a:prstGeom prst="rect">
            <a:avLst/>
          </a:prstGeom>
        </p:spPr>
        <p:txBody>
          <a:bodyPr wrap="square">
            <a:spAutoFit/>
          </a:bodyPr>
          <a:lstStyle/>
          <a:p>
            <a:r>
              <a:rPr lang="zh-CN" altLang="en-US" sz="1800" dirty="0" smtClean="0"/>
              <a:t>如图所示，情况复杂，日志状态混乱。</a:t>
            </a:r>
            <a:endParaRPr lang="en-US" altLang="zh-CN" sz="1800" dirty="0" smtClean="0"/>
          </a:p>
        </p:txBody>
      </p:sp>
      <p:sp>
        <p:nvSpPr>
          <p:cNvPr id="8" name="矩形 7"/>
          <p:cNvSpPr/>
          <p:nvPr/>
        </p:nvSpPr>
        <p:spPr>
          <a:xfrm>
            <a:off x="6193085" y="342816"/>
            <a:ext cx="4085259" cy="369332"/>
          </a:xfrm>
          <a:prstGeom prst="rect">
            <a:avLst/>
          </a:prstGeom>
        </p:spPr>
        <p:txBody>
          <a:bodyPr wrap="square">
            <a:spAutoFit/>
          </a:bodyPr>
          <a:lstStyle/>
          <a:p>
            <a:r>
              <a:rPr lang="zh-CN" altLang="en-US" sz="1800" dirty="0" smtClean="0"/>
              <a:t>这种情况如何保证日志完整性呢？</a:t>
            </a:r>
            <a:endParaRPr lang="en-US" altLang="zh-CN" sz="1800" dirty="0" smtClean="0"/>
          </a:p>
        </p:txBody>
      </p:sp>
      <p:sp>
        <p:nvSpPr>
          <p:cNvPr id="9" name="矩形 8"/>
          <p:cNvSpPr/>
          <p:nvPr/>
        </p:nvSpPr>
        <p:spPr>
          <a:xfrm>
            <a:off x="6337276" y="1635293"/>
            <a:ext cx="4104281" cy="3785652"/>
          </a:xfrm>
          <a:prstGeom prst="rect">
            <a:avLst/>
          </a:prstGeom>
        </p:spPr>
        <p:txBody>
          <a:bodyPr wrap="square">
            <a:spAutoFit/>
          </a:bodyPr>
          <a:lstStyle/>
          <a:p>
            <a:r>
              <a:rPr lang="en-US" altLang="zh-CN" sz="1600" dirty="0" smtClean="0"/>
              <a:t>1.Leader</a:t>
            </a:r>
            <a:r>
              <a:rPr lang="zh-CN" altLang="en-US" sz="1600" dirty="0" smtClean="0"/>
              <a:t>只能</a:t>
            </a:r>
            <a:r>
              <a:rPr lang="en-US" altLang="zh-CN" sz="1600" dirty="0" smtClean="0"/>
              <a:t>append</a:t>
            </a:r>
            <a:r>
              <a:rPr lang="zh-CN" altLang="en-US" sz="1600" dirty="0" smtClean="0"/>
              <a:t>追加日志，不能覆盖。他为每个</a:t>
            </a:r>
            <a:r>
              <a:rPr lang="en-US" altLang="zh-CN" sz="1600" dirty="0" smtClean="0"/>
              <a:t>Follower</a:t>
            </a:r>
            <a:r>
              <a:rPr lang="zh-CN" altLang="en-US" sz="1600" dirty="0" smtClean="0"/>
              <a:t>维护一个</a:t>
            </a:r>
            <a:r>
              <a:rPr lang="en-US" altLang="zh-CN" sz="1600" dirty="0" err="1" smtClean="0"/>
              <a:t>nextIndex</a:t>
            </a:r>
            <a:r>
              <a:rPr lang="zh-CN" altLang="en-US" sz="1600" dirty="0" smtClean="0"/>
              <a:t>指针</a:t>
            </a:r>
            <a:r>
              <a:rPr lang="en-US" altLang="zh-CN" sz="1600" dirty="0" smtClean="0"/>
              <a:t>(</a:t>
            </a:r>
            <a:r>
              <a:rPr lang="zh-CN" altLang="en-US" sz="1600" dirty="0" smtClean="0"/>
              <a:t>默认为</a:t>
            </a:r>
            <a:r>
              <a:rPr lang="en-US" altLang="zh-CN" sz="1600" dirty="0" smtClean="0"/>
              <a:t>0)</a:t>
            </a:r>
            <a:r>
              <a:rPr lang="zh-CN" altLang="en-US" sz="1600" dirty="0" smtClean="0"/>
              <a:t>，他表示</a:t>
            </a:r>
            <a:r>
              <a:rPr lang="en-US" altLang="zh-CN" sz="1600" dirty="0" smtClean="0"/>
              <a:t>Leader</a:t>
            </a:r>
            <a:r>
              <a:rPr lang="zh-CN" altLang="en-US" sz="1600" dirty="0" smtClean="0"/>
              <a:t>将要发送给</a:t>
            </a:r>
            <a:r>
              <a:rPr lang="en-US" altLang="zh-CN" sz="1600" dirty="0" smtClean="0"/>
              <a:t>Follower</a:t>
            </a:r>
            <a:r>
              <a:rPr lang="zh-CN" altLang="en-US" sz="1600" dirty="0" smtClean="0"/>
              <a:t>的下一条日志条目的索引。当一个</a:t>
            </a:r>
            <a:r>
              <a:rPr lang="en-US" altLang="zh-CN" sz="1600" dirty="0" smtClean="0"/>
              <a:t>Leader</a:t>
            </a:r>
            <a:r>
              <a:rPr lang="zh-CN" altLang="en-US" sz="1600" dirty="0" smtClean="0"/>
              <a:t>选举出来后，</a:t>
            </a:r>
            <a:r>
              <a:rPr lang="en-US" altLang="zh-CN" sz="1600" dirty="0" err="1" smtClean="0"/>
              <a:t>nextIndex</a:t>
            </a:r>
            <a:r>
              <a:rPr lang="zh-CN" altLang="en-US" sz="1600" dirty="0" smtClean="0"/>
              <a:t>为他最新的日志条目数</a:t>
            </a:r>
            <a:r>
              <a:rPr lang="en-US" altLang="zh-CN" sz="1600" dirty="0" smtClean="0"/>
              <a:t>+1</a:t>
            </a:r>
            <a:r>
              <a:rPr lang="zh-CN" altLang="en-US" sz="1600" dirty="0" smtClean="0"/>
              <a:t>，如右图的</a:t>
            </a:r>
            <a:r>
              <a:rPr lang="en-US" altLang="zh-CN" sz="1600" dirty="0" smtClean="0"/>
              <a:t>11</a:t>
            </a:r>
            <a:r>
              <a:rPr lang="zh-CN" altLang="en-US" sz="1600" dirty="0" smtClean="0"/>
              <a:t>。</a:t>
            </a:r>
            <a:endParaRPr lang="en-US" altLang="zh-CN" sz="1600" dirty="0" smtClean="0"/>
          </a:p>
          <a:p>
            <a:r>
              <a:rPr lang="en-US" altLang="zh-CN" sz="1600" dirty="0"/>
              <a:t>2. </a:t>
            </a:r>
            <a:r>
              <a:rPr lang="zh-CN" altLang="en-US" sz="1600" dirty="0" smtClean="0"/>
              <a:t>在</a:t>
            </a:r>
            <a:r>
              <a:rPr lang="en-US" altLang="zh-CN" sz="1600" dirty="0" err="1" smtClean="0"/>
              <a:t>AppendEntries</a:t>
            </a:r>
            <a:r>
              <a:rPr lang="en-US" altLang="zh-CN" sz="1600" dirty="0" smtClean="0"/>
              <a:t> RPC</a:t>
            </a:r>
            <a:r>
              <a:rPr lang="zh-CN" altLang="en-US" sz="1600" dirty="0" smtClean="0"/>
              <a:t>时，说过</a:t>
            </a:r>
            <a:r>
              <a:rPr lang="en-US" altLang="zh-CN" sz="1600" dirty="0" smtClean="0"/>
              <a:t>Follower</a:t>
            </a:r>
            <a:r>
              <a:rPr lang="zh-CN" altLang="en-US" sz="1600" dirty="0" smtClean="0"/>
              <a:t>不是无条件的</a:t>
            </a:r>
            <a:r>
              <a:rPr lang="en-US" altLang="zh-CN" sz="1600" dirty="0" smtClean="0"/>
              <a:t>append</a:t>
            </a:r>
            <a:r>
              <a:rPr lang="zh-CN" altLang="en-US" sz="1600" dirty="0" smtClean="0"/>
              <a:t>，他会进行比较前一个，不相等直接返回失败。如果返回失败，那么</a:t>
            </a:r>
            <a:r>
              <a:rPr lang="en-US" altLang="zh-CN" sz="1600" dirty="0" smtClean="0"/>
              <a:t>Leader</a:t>
            </a:r>
            <a:r>
              <a:rPr lang="zh-CN" altLang="en-US" sz="1600" dirty="0"/>
              <a:t>就</a:t>
            </a:r>
            <a:r>
              <a:rPr lang="zh-CN" altLang="en-US" sz="1600" dirty="0" smtClean="0"/>
              <a:t>会将</a:t>
            </a:r>
            <a:r>
              <a:rPr lang="en-US" altLang="zh-CN" sz="1600" dirty="0" err="1" smtClean="0"/>
              <a:t>nextIndex</a:t>
            </a:r>
            <a:r>
              <a:rPr lang="zh-CN" altLang="en-US" sz="1600" dirty="0" smtClean="0"/>
              <a:t>减</a:t>
            </a:r>
            <a:r>
              <a:rPr lang="en-US" altLang="zh-CN" sz="1600" dirty="0" smtClean="0"/>
              <a:t>1</a:t>
            </a:r>
            <a:r>
              <a:rPr lang="zh-CN" altLang="en-US" sz="1600" dirty="0" smtClean="0"/>
              <a:t>，然后等到下一次</a:t>
            </a:r>
            <a:r>
              <a:rPr lang="en-US" altLang="zh-CN" sz="1600" dirty="0" err="1"/>
              <a:t>AppendEntries</a:t>
            </a:r>
            <a:r>
              <a:rPr lang="en-US" altLang="zh-CN" sz="1600" dirty="0"/>
              <a:t> RPC</a:t>
            </a:r>
            <a:endParaRPr lang="zh-CN" altLang="en-US" sz="1600" dirty="0"/>
          </a:p>
          <a:p>
            <a:r>
              <a:rPr lang="zh-CN" altLang="en-US" sz="1600" dirty="0" smtClean="0"/>
              <a:t>直到成功为止</a:t>
            </a:r>
            <a:r>
              <a:rPr lang="en-US" altLang="zh-CN" sz="1600" dirty="0" smtClean="0"/>
              <a:t>(</a:t>
            </a:r>
            <a:r>
              <a:rPr lang="zh-CN" altLang="en-US" sz="1600" dirty="0" smtClean="0"/>
              <a:t>说明</a:t>
            </a:r>
            <a:r>
              <a:rPr lang="en-US" altLang="zh-CN" sz="1600" dirty="0" smtClean="0"/>
              <a:t>Follower</a:t>
            </a:r>
            <a:r>
              <a:rPr lang="zh-CN" altLang="en-US" sz="1600" dirty="0" smtClean="0"/>
              <a:t>找到了和</a:t>
            </a:r>
            <a:r>
              <a:rPr lang="en-US" altLang="zh-CN" sz="1600" dirty="0" smtClean="0"/>
              <a:t>Leader</a:t>
            </a:r>
            <a:r>
              <a:rPr lang="zh-CN" altLang="en-US" sz="1600" dirty="0" smtClean="0"/>
              <a:t>一致的位置了</a:t>
            </a:r>
            <a:r>
              <a:rPr lang="en-US" altLang="zh-CN" sz="1600" dirty="0" smtClean="0"/>
              <a:t>)</a:t>
            </a:r>
            <a:r>
              <a:rPr lang="zh-CN" altLang="en-US" sz="1600" dirty="0" smtClean="0"/>
              <a:t>，</a:t>
            </a:r>
            <a:r>
              <a:rPr lang="en-US" altLang="zh-CN" sz="1600" dirty="0"/>
              <a:t>Follower</a:t>
            </a:r>
            <a:r>
              <a:rPr lang="zh-CN" altLang="en-US" sz="1600" dirty="0" smtClean="0"/>
              <a:t>中</a:t>
            </a:r>
            <a:r>
              <a:rPr lang="zh-CN" altLang="en-US" sz="1600" dirty="0"/>
              <a:t>冲突的日志条目</a:t>
            </a:r>
            <a:r>
              <a:rPr lang="zh-CN" altLang="en-US" sz="1600" dirty="0" smtClean="0"/>
              <a:t>都会被</a:t>
            </a:r>
            <a:r>
              <a:rPr lang="zh-CN" altLang="en-US" sz="1600" dirty="0"/>
              <a:t>移</a:t>
            </a:r>
            <a:r>
              <a:rPr lang="zh-CN" altLang="en-US" sz="1600" dirty="0" smtClean="0"/>
              <a:t>除，</a:t>
            </a:r>
            <a:r>
              <a:rPr lang="zh-CN" altLang="en-US" sz="1600" dirty="0"/>
              <a:t>并且添加所缺少</a:t>
            </a:r>
            <a:r>
              <a:rPr lang="zh-CN" altLang="en-US" sz="1600" dirty="0" smtClean="0"/>
              <a:t>的</a:t>
            </a:r>
            <a:r>
              <a:rPr lang="en-US" altLang="zh-CN" sz="1600" dirty="0" smtClean="0"/>
              <a:t>Leader</a:t>
            </a:r>
            <a:r>
              <a:rPr lang="zh-CN" altLang="en-US" sz="1600" dirty="0" smtClean="0"/>
              <a:t>的</a:t>
            </a:r>
            <a:r>
              <a:rPr lang="zh-CN" altLang="en-US" sz="1600" dirty="0"/>
              <a:t>日志</a:t>
            </a:r>
            <a:r>
              <a:rPr lang="zh-CN" altLang="en-US" sz="1600" dirty="0" smtClean="0"/>
              <a:t>条目。</a:t>
            </a:r>
            <a:endParaRPr lang="en-US" altLang="zh-CN" sz="1600" dirty="0" smtClean="0"/>
          </a:p>
        </p:txBody>
      </p:sp>
    </p:spTree>
    <p:extLst>
      <p:ext uri="{BB962C8B-B14F-4D97-AF65-F5344CB8AC3E}">
        <p14:creationId xmlns:p14="http://schemas.microsoft.com/office/powerpoint/2010/main" val="24852707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739586"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日志复制</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主节点变化</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5545013" y="2169477"/>
            <a:ext cx="5112568" cy="2308324"/>
          </a:xfrm>
          <a:prstGeom prst="rect">
            <a:avLst/>
          </a:prstGeom>
        </p:spPr>
        <p:txBody>
          <a:bodyPr wrap="square">
            <a:spAutoFit/>
          </a:bodyPr>
          <a:lstStyle/>
          <a:p>
            <a:r>
              <a:rPr lang="zh-CN" altLang="en-US" sz="1600" dirty="0" smtClean="0"/>
              <a:t>为了解决右图的问题，</a:t>
            </a:r>
            <a:r>
              <a:rPr lang="en-US" altLang="zh-CN" sz="1600" dirty="0" smtClean="0"/>
              <a:t>raft</a:t>
            </a:r>
            <a:r>
              <a:rPr lang="zh-CN" altLang="en-US" sz="1600" dirty="0"/>
              <a:t>添加了一条新规则</a:t>
            </a:r>
            <a:r>
              <a:rPr lang="zh-CN" altLang="en-US" sz="1600" dirty="0" smtClean="0"/>
              <a:t>：</a:t>
            </a:r>
            <a:endParaRPr lang="en-US" altLang="zh-CN" sz="1600" dirty="0" smtClean="0"/>
          </a:p>
          <a:p>
            <a:pPr indent="457200"/>
            <a:r>
              <a:rPr lang="en-US" altLang="zh-CN" sz="1600" dirty="0" smtClean="0"/>
              <a:t>Raft </a:t>
            </a:r>
            <a:r>
              <a:rPr lang="zh-CN" altLang="en-US" sz="1600" dirty="0"/>
              <a:t>永远不会通过计算副本数目的方式去提交一个之前任期内的日志条目。</a:t>
            </a:r>
            <a:r>
              <a:rPr lang="zh-CN" altLang="en-US" sz="1600" dirty="0">
                <a:solidFill>
                  <a:srgbClr val="FF0000"/>
                </a:solidFill>
              </a:rPr>
              <a:t>当前</a:t>
            </a:r>
            <a:r>
              <a:rPr lang="en-US" altLang="zh-CN" sz="1600" dirty="0">
                <a:solidFill>
                  <a:srgbClr val="FF0000"/>
                </a:solidFill>
              </a:rPr>
              <a:t>term</a:t>
            </a:r>
            <a:r>
              <a:rPr lang="zh-CN" altLang="en-US" sz="1600" dirty="0">
                <a:solidFill>
                  <a:srgbClr val="FF0000"/>
                </a:solidFill>
              </a:rPr>
              <a:t>的</a:t>
            </a:r>
            <a:r>
              <a:rPr lang="en-US" altLang="zh-CN" sz="1600" dirty="0">
                <a:solidFill>
                  <a:srgbClr val="FF0000"/>
                </a:solidFill>
              </a:rPr>
              <a:t>leader</a:t>
            </a:r>
            <a:r>
              <a:rPr lang="zh-CN" altLang="en-US" sz="1600" dirty="0">
                <a:solidFill>
                  <a:srgbClr val="FF0000"/>
                </a:solidFill>
              </a:rPr>
              <a:t>不能“直接”提交之前</a:t>
            </a:r>
            <a:r>
              <a:rPr lang="en-US" altLang="zh-CN" sz="1600" dirty="0">
                <a:solidFill>
                  <a:srgbClr val="FF0000"/>
                </a:solidFill>
              </a:rPr>
              <a:t>term</a:t>
            </a:r>
            <a:r>
              <a:rPr lang="zh-CN" altLang="en-US" sz="1600" dirty="0">
                <a:solidFill>
                  <a:srgbClr val="FF0000"/>
                </a:solidFill>
              </a:rPr>
              <a:t>的</a:t>
            </a:r>
            <a:r>
              <a:rPr lang="en-US" altLang="zh-CN" sz="1600" dirty="0">
                <a:solidFill>
                  <a:srgbClr val="FF0000"/>
                </a:solidFill>
              </a:rPr>
              <a:t>entries ,</a:t>
            </a:r>
            <a:r>
              <a:rPr lang="zh-CN" altLang="en-US" sz="1600" dirty="0" smtClean="0">
                <a:solidFill>
                  <a:srgbClr val="FF0000"/>
                </a:solidFill>
              </a:rPr>
              <a:t>必须</a:t>
            </a:r>
            <a:r>
              <a:rPr lang="zh-CN" altLang="en-US" sz="1600" dirty="0">
                <a:solidFill>
                  <a:srgbClr val="FF0000"/>
                </a:solidFill>
              </a:rPr>
              <a:t>要等到当前</a:t>
            </a:r>
            <a:r>
              <a:rPr lang="en-US" altLang="zh-CN" sz="1600" dirty="0">
                <a:solidFill>
                  <a:srgbClr val="FF0000"/>
                </a:solidFill>
              </a:rPr>
              <a:t>term</a:t>
            </a:r>
            <a:r>
              <a:rPr lang="zh-CN" altLang="en-US" sz="1600" dirty="0">
                <a:solidFill>
                  <a:srgbClr val="FF0000"/>
                </a:solidFill>
              </a:rPr>
              <a:t>有</a:t>
            </a:r>
            <a:r>
              <a:rPr lang="en-US" altLang="zh-CN" sz="1600" dirty="0">
                <a:solidFill>
                  <a:srgbClr val="FF0000"/>
                </a:solidFill>
              </a:rPr>
              <a:t>entry</a:t>
            </a:r>
            <a:r>
              <a:rPr lang="zh-CN" altLang="en-US" sz="1600" dirty="0">
                <a:solidFill>
                  <a:srgbClr val="FF0000"/>
                </a:solidFill>
              </a:rPr>
              <a:t>过半了，才顺便一起将之前</a:t>
            </a:r>
            <a:r>
              <a:rPr lang="en-US" altLang="zh-CN" sz="1600" dirty="0">
                <a:solidFill>
                  <a:srgbClr val="FF0000"/>
                </a:solidFill>
              </a:rPr>
              <a:t>term</a:t>
            </a:r>
            <a:r>
              <a:rPr lang="zh-CN" altLang="en-US" sz="1600" dirty="0">
                <a:solidFill>
                  <a:srgbClr val="FF0000"/>
                </a:solidFill>
              </a:rPr>
              <a:t>的</a:t>
            </a:r>
            <a:r>
              <a:rPr lang="en-US" altLang="zh-CN" sz="1600" dirty="0">
                <a:solidFill>
                  <a:srgbClr val="FF0000"/>
                </a:solidFill>
              </a:rPr>
              <a:t>entries</a:t>
            </a:r>
            <a:r>
              <a:rPr lang="zh-CN" altLang="en-US" sz="1600" dirty="0">
                <a:solidFill>
                  <a:srgbClr val="FF0000"/>
                </a:solidFill>
              </a:rPr>
              <a:t>进行</a:t>
            </a:r>
            <a:r>
              <a:rPr lang="zh-CN" altLang="en-US" sz="1600" dirty="0" smtClean="0">
                <a:solidFill>
                  <a:srgbClr val="FF0000"/>
                </a:solidFill>
              </a:rPr>
              <a:t>提交</a:t>
            </a:r>
            <a:r>
              <a:rPr lang="zh-CN" altLang="en-US" sz="1600" dirty="0" smtClean="0"/>
              <a:t>。</a:t>
            </a:r>
            <a:endParaRPr lang="en-US" altLang="zh-CN" sz="1600" dirty="0" smtClean="0"/>
          </a:p>
          <a:p>
            <a:pPr indent="457200"/>
            <a:r>
              <a:rPr lang="en-US" altLang="zh-CN" sz="1600" dirty="0" smtClean="0"/>
              <a:t>Leader</a:t>
            </a:r>
            <a:r>
              <a:rPr lang="zh-CN" altLang="en-US" sz="1600" dirty="0" smtClean="0"/>
              <a:t>为了知道哪些是已经提交了的，他会在任期开始的时候发送一条空白的、没有任何操作的</a:t>
            </a:r>
            <a:r>
              <a:rPr lang="en-US" altLang="zh-CN" sz="1600" dirty="0" smtClean="0"/>
              <a:t>(no-op)</a:t>
            </a:r>
            <a:r>
              <a:rPr lang="zh-CN" altLang="en-US" sz="1600" dirty="0" smtClean="0"/>
              <a:t>日志条目到日志中去，这样根据日志匹配规则，前面即使没有</a:t>
            </a:r>
            <a:r>
              <a:rPr lang="en-US" altLang="zh-CN" sz="1600" dirty="0" err="1" smtClean="0"/>
              <a:t>commited</a:t>
            </a:r>
            <a:r>
              <a:rPr lang="zh-CN" altLang="en-US" sz="1600" dirty="0" smtClean="0"/>
              <a:t>的都会间接</a:t>
            </a:r>
            <a:r>
              <a:rPr lang="en-US" altLang="zh-CN" sz="1600" dirty="0" smtClean="0"/>
              <a:t>committed</a:t>
            </a:r>
            <a:r>
              <a:rPr lang="zh-CN" altLang="en-US" sz="1600" dirty="0" smtClean="0"/>
              <a:t>。</a:t>
            </a:r>
            <a:endParaRPr lang="en-US" altLang="zh-CN" sz="1600" dirty="0" smtClean="0"/>
          </a:p>
        </p:txBody>
      </p:sp>
      <p:pic>
        <p:nvPicPr>
          <p:cNvPr id="3" name="图片 2"/>
          <p:cNvPicPr>
            <a:picLocks noChangeAspect="1"/>
          </p:cNvPicPr>
          <p:nvPr/>
        </p:nvPicPr>
        <p:blipFill>
          <a:blip r:embed="rId3"/>
          <a:stretch>
            <a:fillRect/>
          </a:stretch>
        </p:blipFill>
        <p:spPr>
          <a:xfrm>
            <a:off x="1160186" y="1152513"/>
            <a:ext cx="3748391" cy="2079215"/>
          </a:xfrm>
          <a:prstGeom prst="rect">
            <a:avLst/>
          </a:prstGeom>
        </p:spPr>
      </p:pic>
      <p:sp>
        <p:nvSpPr>
          <p:cNvPr id="10" name="矩形 9"/>
          <p:cNvSpPr/>
          <p:nvPr/>
        </p:nvSpPr>
        <p:spPr>
          <a:xfrm>
            <a:off x="1285182" y="3323639"/>
            <a:ext cx="3499961" cy="307777"/>
          </a:xfrm>
          <a:prstGeom prst="rect">
            <a:avLst/>
          </a:prstGeom>
          <a:ln w="19050">
            <a:solidFill>
              <a:schemeClr val="accent2"/>
            </a:solidFill>
          </a:ln>
        </p:spPr>
        <p:txBody>
          <a:bodyPr wrap="square">
            <a:spAutoFit/>
          </a:bodyPr>
          <a:lstStyle/>
          <a:p>
            <a:r>
              <a:rPr lang="en-US" altLang="zh-CN" sz="1400" dirty="0" smtClean="0"/>
              <a:t>(a):S1</a:t>
            </a:r>
            <a:r>
              <a:rPr lang="zh-CN" altLang="en-US" sz="1400" dirty="0" smtClean="0"/>
              <a:t>为</a:t>
            </a:r>
            <a:r>
              <a:rPr lang="en-US" altLang="zh-CN" sz="1400" dirty="0" smtClean="0"/>
              <a:t>Leader</a:t>
            </a:r>
            <a:r>
              <a:rPr lang="zh-CN" altLang="en-US" sz="1400" dirty="0" smtClean="0"/>
              <a:t>，部分复制了索引为</a:t>
            </a:r>
            <a:r>
              <a:rPr lang="en-US" altLang="zh-CN" sz="1400" dirty="0" smtClean="0"/>
              <a:t>2</a:t>
            </a:r>
            <a:r>
              <a:rPr lang="zh-CN" altLang="en-US" sz="1400" dirty="0" smtClean="0"/>
              <a:t>的日志</a:t>
            </a:r>
            <a:endParaRPr lang="en-US" altLang="zh-CN" sz="1400" dirty="0" smtClean="0"/>
          </a:p>
        </p:txBody>
      </p:sp>
      <p:sp>
        <p:nvSpPr>
          <p:cNvPr id="11" name="矩形 10"/>
          <p:cNvSpPr/>
          <p:nvPr/>
        </p:nvSpPr>
        <p:spPr>
          <a:xfrm>
            <a:off x="1285181" y="3660210"/>
            <a:ext cx="3499961" cy="307777"/>
          </a:xfrm>
          <a:prstGeom prst="rect">
            <a:avLst/>
          </a:prstGeom>
          <a:ln w="19050">
            <a:solidFill>
              <a:schemeClr val="accent2"/>
            </a:solidFill>
          </a:ln>
        </p:spPr>
        <p:txBody>
          <a:bodyPr wrap="square">
            <a:spAutoFit/>
          </a:bodyPr>
          <a:lstStyle/>
          <a:p>
            <a:r>
              <a:rPr lang="en-US" altLang="zh-CN" sz="1400" dirty="0" smtClean="0"/>
              <a:t>(b):S1</a:t>
            </a:r>
            <a:r>
              <a:rPr lang="zh-CN" altLang="en-US" sz="1400" dirty="0" smtClean="0"/>
              <a:t>崩溃</a:t>
            </a:r>
            <a:r>
              <a:rPr lang="en-US" altLang="zh-CN" sz="1400" dirty="0" smtClean="0"/>
              <a:t>,S5</a:t>
            </a:r>
            <a:r>
              <a:rPr lang="zh-CN" altLang="en-US" sz="1400" dirty="0"/>
              <a:t>为</a:t>
            </a:r>
            <a:r>
              <a:rPr lang="en-US" altLang="zh-CN" sz="1400" dirty="0" smtClean="0"/>
              <a:t>Leader,2</a:t>
            </a:r>
            <a:r>
              <a:rPr lang="zh-CN" altLang="en-US" sz="1400" dirty="0" smtClean="0"/>
              <a:t>的位置数据变为</a:t>
            </a:r>
            <a:r>
              <a:rPr lang="en-US" altLang="zh-CN" sz="1400" dirty="0" smtClean="0"/>
              <a:t>3</a:t>
            </a:r>
          </a:p>
        </p:txBody>
      </p:sp>
      <p:sp>
        <p:nvSpPr>
          <p:cNvPr id="12" name="矩形 11"/>
          <p:cNvSpPr/>
          <p:nvPr/>
        </p:nvSpPr>
        <p:spPr>
          <a:xfrm>
            <a:off x="1284402" y="4006894"/>
            <a:ext cx="3499961" cy="954107"/>
          </a:xfrm>
          <a:prstGeom prst="rect">
            <a:avLst/>
          </a:prstGeom>
          <a:ln w="19050">
            <a:solidFill>
              <a:schemeClr val="accent2"/>
            </a:solidFill>
          </a:ln>
        </p:spPr>
        <p:txBody>
          <a:bodyPr wrap="square">
            <a:spAutoFit/>
          </a:bodyPr>
          <a:lstStyle/>
          <a:p>
            <a:r>
              <a:rPr lang="en-US" altLang="zh-CN" sz="1400" dirty="0" smtClean="0"/>
              <a:t>(c):S5</a:t>
            </a:r>
            <a:r>
              <a:rPr lang="zh-CN" altLang="en-US" sz="1400" dirty="0" smtClean="0"/>
              <a:t>崩溃</a:t>
            </a:r>
            <a:r>
              <a:rPr lang="en-US" altLang="zh-CN" sz="1400" dirty="0" smtClean="0"/>
              <a:t>,S1</a:t>
            </a:r>
            <a:r>
              <a:rPr lang="zh-CN" altLang="en-US" sz="1400" dirty="0" smtClean="0"/>
              <a:t>恢复又成为</a:t>
            </a:r>
            <a:r>
              <a:rPr lang="en-US" altLang="zh-CN" sz="1400" dirty="0" smtClean="0"/>
              <a:t>Leader</a:t>
            </a:r>
            <a:r>
              <a:rPr lang="zh-CN" altLang="en-US" sz="1400" dirty="0"/>
              <a:t>，继续索引</a:t>
            </a:r>
            <a:r>
              <a:rPr lang="en-US" altLang="zh-CN" sz="1400" dirty="0"/>
              <a:t>2</a:t>
            </a:r>
            <a:r>
              <a:rPr lang="zh-CN" altLang="en-US" sz="1400" dirty="0"/>
              <a:t>处的复制，这时任期</a:t>
            </a:r>
            <a:r>
              <a:rPr lang="en-US" altLang="zh-CN" sz="1400" dirty="0"/>
              <a:t>2</a:t>
            </a:r>
            <a:r>
              <a:rPr lang="zh-CN" altLang="en-US" sz="1400" dirty="0"/>
              <a:t>的日志条目已经在大部分服务器上完成了复制，但是还并没有</a:t>
            </a:r>
            <a:r>
              <a:rPr lang="zh-CN" altLang="en-US" sz="1400" dirty="0" smtClean="0"/>
              <a:t>提交。</a:t>
            </a:r>
            <a:endParaRPr lang="en-US" altLang="zh-CN" sz="1400" dirty="0" smtClean="0"/>
          </a:p>
        </p:txBody>
      </p:sp>
      <p:sp>
        <p:nvSpPr>
          <p:cNvPr id="13" name="矩形 12"/>
          <p:cNvSpPr/>
          <p:nvPr/>
        </p:nvSpPr>
        <p:spPr>
          <a:xfrm>
            <a:off x="1284402" y="4999908"/>
            <a:ext cx="3499961" cy="1384995"/>
          </a:xfrm>
          <a:prstGeom prst="rect">
            <a:avLst/>
          </a:prstGeom>
          <a:ln w="19050">
            <a:solidFill>
              <a:schemeClr val="accent2"/>
            </a:solidFill>
          </a:ln>
        </p:spPr>
        <p:txBody>
          <a:bodyPr wrap="square">
            <a:spAutoFit/>
          </a:bodyPr>
          <a:lstStyle/>
          <a:p>
            <a:r>
              <a:rPr lang="en-US" altLang="zh-CN" sz="1400" dirty="0" smtClean="0"/>
              <a:t>(</a:t>
            </a:r>
            <a:r>
              <a:rPr lang="en-US" altLang="zh-CN" sz="1400" dirty="0"/>
              <a:t>d):S1 </a:t>
            </a:r>
            <a:r>
              <a:rPr lang="zh-CN" altLang="en-US" sz="1400" dirty="0"/>
              <a:t>崩溃了，</a:t>
            </a:r>
            <a:r>
              <a:rPr lang="en-US" altLang="zh-CN" sz="1400" dirty="0"/>
              <a:t>S5 </a:t>
            </a:r>
            <a:r>
              <a:rPr lang="zh-CN" altLang="en-US" sz="1400" dirty="0"/>
              <a:t>又</a:t>
            </a:r>
            <a:r>
              <a:rPr lang="zh-CN" altLang="en-US" sz="1400" dirty="0" smtClean="0"/>
              <a:t>成为</a:t>
            </a:r>
            <a:r>
              <a:rPr lang="en-US" altLang="zh-CN" sz="1400" dirty="0" smtClean="0"/>
              <a:t>Leader</a:t>
            </a:r>
            <a:r>
              <a:rPr lang="zh-CN" altLang="en-US" sz="1400" dirty="0" smtClean="0"/>
              <a:t>，然后</a:t>
            </a:r>
            <a:r>
              <a:rPr lang="zh-CN" altLang="en-US" sz="1400" dirty="0"/>
              <a:t>用它自己在任期</a:t>
            </a:r>
            <a:r>
              <a:rPr lang="en-US" altLang="zh-CN" sz="1400" dirty="0"/>
              <a:t>3</a:t>
            </a:r>
            <a:r>
              <a:rPr lang="zh-CN" altLang="en-US" sz="1400" dirty="0"/>
              <a:t>的日志条目</a:t>
            </a:r>
            <a:r>
              <a:rPr lang="zh-CN" altLang="en-US" sz="1400" dirty="0">
                <a:solidFill>
                  <a:srgbClr val="00B0F0"/>
                </a:solidFill>
              </a:rPr>
              <a:t>覆盖</a:t>
            </a:r>
            <a:r>
              <a:rPr lang="zh-CN" altLang="en-US" sz="1400" dirty="0"/>
              <a:t>掉其他服务器的日志条目。然而，如果在崩溃之前，</a:t>
            </a:r>
            <a:r>
              <a:rPr lang="en-US" altLang="zh-CN" sz="1400" dirty="0"/>
              <a:t>S1 </a:t>
            </a:r>
            <a:r>
              <a:rPr lang="zh-CN" altLang="en-US" sz="1400" dirty="0"/>
              <a:t>在它的当前</a:t>
            </a:r>
            <a:r>
              <a:rPr lang="zh-CN" altLang="en-US" sz="1400" dirty="0" smtClean="0"/>
              <a:t>任期，大多数</a:t>
            </a:r>
            <a:r>
              <a:rPr lang="zh-CN" altLang="en-US" sz="1400" dirty="0"/>
              <a:t>服务器上复制</a:t>
            </a:r>
            <a:r>
              <a:rPr lang="zh-CN" altLang="en-US" sz="1400" dirty="0" smtClean="0"/>
              <a:t>了该条</a:t>
            </a:r>
            <a:r>
              <a:rPr lang="zh-CN" altLang="en-US" sz="1400" dirty="0"/>
              <a:t>日志条目，就像在（</a:t>
            </a:r>
            <a:r>
              <a:rPr lang="en-US" altLang="zh-CN" sz="1400" dirty="0"/>
              <a:t>e</a:t>
            </a:r>
            <a:r>
              <a:rPr lang="zh-CN" altLang="en-US" sz="1400" dirty="0"/>
              <a:t>）中那样，那么这条条目就会被提交（</a:t>
            </a:r>
            <a:r>
              <a:rPr lang="en-US" altLang="zh-CN" sz="1400" dirty="0">
                <a:solidFill>
                  <a:srgbClr val="00B0F0"/>
                </a:solidFill>
              </a:rPr>
              <a:t>S5</a:t>
            </a:r>
            <a:r>
              <a:rPr lang="zh-CN" altLang="en-US" sz="1400" dirty="0">
                <a:solidFill>
                  <a:srgbClr val="00B0F0"/>
                </a:solidFill>
              </a:rPr>
              <a:t>就不会赢得选举</a:t>
            </a:r>
            <a:r>
              <a:rPr lang="zh-CN" altLang="en-US" sz="1400" dirty="0"/>
              <a:t>）</a:t>
            </a:r>
            <a:endParaRPr lang="en-US" altLang="zh-CN" sz="1400" dirty="0" smtClean="0"/>
          </a:p>
        </p:txBody>
      </p:sp>
    </p:spTree>
    <p:extLst>
      <p:ext uri="{BB962C8B-B14F-4D97-AF65-F5344CB8AC3E}">
        <p14:creationId xmlns:p14="http://schemas.microsoft.com/office/powerpoint/2010/main" val="80416472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3527"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快照</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288429" y="1147480"/>
            <a:ext cx="10973662" cy="2308324"/>
          </a:xfrm>
          <a:prstGeom prst="rect">
            <a:avLst/>
          </a:prstGeom>
        </p:spPr>
        <p:txBody>
          <a:bodyPr wrap="square">
            <a:spAutoFit/>
          </a:bodyPr>
          <a:lstStyle/>
          <a:p>
            <a:r>
              <a:rPr lang="zh-CN" altLang="en-US" sz="1600" dirty="0" smtClean="0"/>
              <a:t>在实际系统中，日志不能无限增长。因为无限增长的日志会占据更多的磁盘空间，而且也需要更多的时间来进行回放，如果没有一定的机制来清除日志中积累的过期数据，最终会带来可用性问题。</a:t>
            </a:r>
            <a:endParaRPr lang="en-US" altLang="zh-CN" sz="1600" dirty="0" smtClean="0"/>
          </a:p>
          <a:p>
            <a:r>
              <a:rPr lang="zh-CN" altLang="en-US" sz="1600" dirty="0">
                <a:solidFill>
                  <a:srgbClr val="FF0000"/>
                </a:solidFill>
              </a:rPr>
              <a:t>快照技术</a:t>
            </a:r>
            <a:r>
              <a:rPr lang="zh-CN" altLang="en-US" sz="1600" dirty="0"/>
              <a:t>是日志压缩最简单的方法。在快照技术中，整个当前系统的状态都以快照的形式持久化到稳定的存储中，该时间点之前的日志全部丢弃。快照技术被使用在 </a:t>
            </a:r>
            <a:r>
              <a:rPr lang="en-US" altLang="zh-CN" sz="1600" dirty="0"/>
              <a:t>Chubby </a:t>
            </a:r>
            <a:r>
              <a:rPr lang="zh-CN" altLang="en-US" sz="1600" dirty="0"/>
              <a:t>和 </a:t>
            </a:r>
            <a:r>
              <a:rPr lang="en-US" altLang="zh-CN" sz="1600" dirty="0" err="1"/>
              <a:t>ZooKeeper</a:t>
            </a:r>
            <a:r>
              <a:rPr lang="en-US" altLang="zh-CN" sz="1600" dirty="0"/>
              <a:t> </a:t>
            </a:r>
            <a:r>
              <a:rPr lang="zh-CN" altLang="en-US" sz="1600" dirty="0"/>
              <a:t>中，接下来的章节会介绍 </a:t>
            </a:r>
            <a:r>
              <a:rPr lang="en-US" altLang="zh-CN" sz="1600" dirty="0"/>
              <a:t>Raft </a:t>
            </a:r>
            <a:r>
              <a:rPr lang="zh-CN" altLang="en-US" sz="1600" dirty="0"/>
              <a:t>中的快照技术</a:t>
            </a:r>
            <a:r>
              <a:rPr lang="zh-CN" altLang="en-US" sz="1600" dirty="0" smtClean="0"/>
              <a:t>。</a:t>
            </a:r>
            <a:endParaRPr lang="zh-CN" altLang="en-US" sz="1600" dirty="0"/>
          </a:p>
          <a:p>
            <a:r>
              <a:rPr lang="zh-CN" altLang="en-US" sz="1600" dirty="0">
                <a:solidFill>
                  <a:srgbClr val="FF0000"/>
                </a:solidFill>
              </a:rPr>
              <a:t>增量压缩方法</a:t>
            </a:r>
            <a:r>
              <a:rPr lang="zh-CN" altLang="en-US" sz="1600" dirty="0"/>
              <a:t>，例如日志清理或者日志结构合并树（</a:t>
            </a:r>
            <a:r>
              <a:rPr lang="en-US" altLang="zh-CN" sz="1600" dirty="0"/>
              <a:t>log-structured merge trees</a:t>
            </a:r>
            <a:r>
              <a:rPr lang="zh-CN" altLang="en-US" sz="1600" dirty="0"/>
              <a:t>，</a:t>
            </a:r>
            <a:r>
              <a:rPr lang="en-US" altLang="zh-CN" sz="1600" dirty="0"/>
              <a:t>LSM </a:t>
            </a:r>
            <a:r>
              <a:rPr lang="zh-CN" altLang="en-US" sz="1600" dirty="0"/>
              <a:t>树），都是可行的。这些方法每次只对一小部分数据进行操作，这样就分散了压缩的负载压力。首先，它们先选择一个积累了大量已经被删除或者被覆盖的对象的数据区域，然后重写该区域还活着的对象，之后释放该区域。和快照技术相比，它们需要大量额外的机制和复杂性，快照技术通过操作整个数据集来简化该问题。状态机可以用和快照技术相同的接口来实现 </a:t>
            </a:r>
            <a:r>
              <a:rPr lang="en-US" altLang="zh-CN" sz="1600" dirty="0"/>
              <a:t>LSM </a:t>
            </a:r>
            <a:r>
              <a:rPr lang="zh-CN" altLang="en-US" sz="1600" dirty="0"/>
              <a:t>树，但是日志清除方法就需要修改 </a:t>
            </a:r>
            <a:r>
              <a:rPr lang="en-US" altLang="zh-CN" sz="1600" dirty="0"/>
              <a:t>Raft </a:t>
            </a:r>
            <a:r>
              <a:rPr lang="zh-CN" altLang="en-US" sz="1600" dirty="0" smtClean="0"/>
              <a:t>了。</a:t>
            </a:r>
            <a:endParaRPr lang="en-US" altLang="zh-CN" sz="1600" dirty="0" smtClean="0"/>
          </a:p>
        </p:txBody>
      </p:sp>
      <p:pic>
        <p:nvPicPr>
          <p:cNvPr id="1026" name="Picture 2" descr="å¾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70" y="3563907"/>
            <a:ext cx="4324350" cy="27051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4536901" y="3563907"/>
            <a:ext cx="6445289" cy="2554545"/>
          </a:xfrm>
          <a:prstGeom prst="rect">
            <a:avLst/>
          </a:prstGeom>
        </p:spPr>
        <p:txBody>
          <a:bodyPr wrap="square">
            <a:spAutoFit/>
          </a:bodyPr>
          <a:lstStyle/>
          <a:p>
            <a:r>
              <a:rPr lang="zh-CN" altLang="en-US" sz="1600" dirty="0" smtClean="0"/>
              <a:t>在</a:t>
            </a:r>
            <a:r>
              <a:rPr lang="en-US" altLang="zh-CN" sz="1600" dirty="0" smtClean="0"/>
              <a:t>raft</a:t>
            </a:r>
            <a:r>
              <a:rPr lang="zh-CN" altLang="en-US" sz="1600" dirty="0" smtClean="0"/>
              <a:t>算法中，每个服务器独立创建快照，快照只包括自己日志中</a:t>
            </a:r>
            <a:r>
              <a:rPr lang="zh-CN" altLang="en-US" sz="1600" dirty="0" smtClean="0">
                <a:solidFill>
                  <a:srgbClr val="FF0000"/>
                </a:solidFill>
              </a:rPr>
              <a:t>已提交的条目</a:t>
            </a:r>
            <a:r>
              <a:rPr lang="zh-CN" altLang="en-US" sz="1600" dirty="0" smtClean="0"/>
              <a:t>。主要工作流程，如左图所示，为：状态机将自己的状态写入快照，快照中包含少量的元素：</a:t>
            </a:r>
            <a:endParaRPr lang="en-US" altLang="zh-CN" sz="1600" dirty="0" smtClean="0"/>
          </a:p>
          <a:p>
            <a:r>
              <a:rPr lang="en-US" altLang="zh-CN" sz="1600" dirty="0">
                <a:solidFill>
                  <a:srgbClr val="FF0000"/>
                </a:solidFill>
              </a:rPr>
              <a:t>the last included </a:t>
            </a:r>
            <a:r>
              <a:rPr lang="en-US" altLang="zh-CN" sz="1600" dirty="0" smtClean="0">
                <a:solidFill>
                  <a:srgbClr val="FF0000"/>
                </a:solidFill>
              </a:rPr>
              <a:t>index</a:t>
            </a:r>
            <a:r>
              <a:rPr lang="zh-CN" altLang="en-US" sz="1600" dirty="0" smtClean="0"/>
              <a:t>：指</a:t>
            </a:r>
            <a:r>
              <a:rPr lang="zh-CN" altLang="en-US" sz="1600" dirty="0"/>
              <a:t>的是最后一个被快照取代的日志条目的索引值（状态机最后应用的日志条目</a:t>
            </a:r>
            <a:r>
              <a:rPr lang="zh-CN" altLang="en-US" sz="1600" dirty="0" smtClean="0"/>
              <a:t>）</a:t>
            </a:r>
            <a:endParaRPr lang="en-US" altLang="zh-CN" sz="1600" dirty="0" smtClean="0"/>
          </a:p>
          <a:p>
            <a:r>
              <a:rPr lang="en-US" altLang="zh-CN" sz="1600" dirty="0" smtClean="0">
                <a:solidFill>
                  <a:srgbClr val="FF0000"/>
                </a:solidFill>
              </a:rPr>
              <a:t>the </a:t>
            </a:r>
            <a:r>
              <a:rPr lang="en-US" altLang="zh-CN" sz="1600" dirty="0">
                <a:solidFill>
                  <a:srgbClr val="FF0000"/>
                </a:solidFill>
              </a:rPr>
              <a:t>last included </a:t>
            </a:r>
            <a:r>
              <a:rPr lang="en-US" altLang="zh-CN" sz="1600" dirty="0" smtClean="0">
                <a:solidFill>
                  <a:srgbClr val="FF0000"/>
                </a:solidFill>
              </a:rPr>
              <a:t>term</a:t>
            </a:r>
            <a:r>
              <a:rPr lang="zh-CN" altLang="en-US" sz="1600" dirty="0" smtClean="0"/>
              <a:t>：是</a:t>
            </a:r>
            <a:r>
              <a:rPr lang="zh-CN" altLang="en-US" sz="1600" dirty="0"/>
              <a:t>该条目的任期</a:t>
            </a:r>
            <a:r>
              <a:rPr lang="zh-CN" altLang="en-US" sz="1600" dirty="0" smtClean="0"/>
              <a:t>号。</a:t>
            </a:r>
            <a:endParaRPr lang="en-US" altLang="zh-CN" sz="1600" dirty="0" smtClean="0"/>
          </a:p>
          <a:p>
            <a:r>
              <a:rPr lang="zh-CN" altLang="en-US" sz="1600" dirty="0"/>
              <a:t>其</a:t>
            </a:r>
            <a:r>
              <a:rPr lang="zh-CN" altLang="en-US" sz="1600" dirty="0" smtClean="0"/>
              <a:t>作用是为了支持快照后第一个条目的</a:t>
            </a:r>
            <a:r>
              <a:rPr lang="en-US" altLang="zh-CN" sz="1600" dirty="0" err="1" smtClean="0"/>
              <a:t>AppendEntries</a:t>
            </a:r>
            <a:r>
              <a:rPr lang="zh-CN" altLang="en-US" sz="1600" dirty="0" smtClean="0"/>
              <a:t>一致性检查（需要匹配前一个）。另外，为了支持</a:t>
            </a:r>
            <a:r>
              <a:rPr lang="zh-CN" altLang="en-US" sz="1600" dirty="0" smtClean="0">
                <a:solidFill>
                  <a:srgbClr val="FF0000"/>
                </a:solidFill>
              </a:rPr>
              <a:t>成员变更</a:t>
            </a:r>
            <a:r>
              <a:rPr lang="zh-CN" altLang="en-US" sz="1600" dirty="0" smtClean="0"/>
              <a:t>，快照中也包括日志中最新的配置作为</a:t>
            </a:r>
            <a:r>
              <a:rPr lang="en-US" altLang="zh-CN" sz="1600" dirty="0" smtClean="0"/>
              <a:t>last include index</a:t>
            </a:r>
            <a:r>
              <a:rPr lang="zh-CN" altLang="en-US" sz="1600" dirty="0"/>
              <a:t>，一旦服务器完成写快照，他就可以删除 </a:t>
            </a:r>
            <a:r>
              <a:rPr lang="en-US" altLang="zh-CN" sz="1600" dirty="0"/>
              <a:t>last included index </a:t>
            </a:r>
            <a:r>
              <a:rPr lang="zh-CN" altLang="en-US" sz="1600" dirty="0"/>
              <a:t>之前的所有日志条目，包括之前的快照</a:t>
            </a:r>
            <a:endParaRPr lang="en-US" altLang="zh-CN" sz="1600" dirty="0" smtClean="0"/>
          </a:p>
        </p:txBody>
      </p:sp>
    </p:spTree>
    <p:extLst>
      <p:ext uri="{BB962C8B-B14F-4D97-AF65-F5344CB8AC3E}">
        <p14:creationId xmlns:p14="http://schemas.microsoft.com/office/powerpoint/2010/main" val="317740184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3527"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快照</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2017968" y="187930"/>
            <a:ext cx="9520488" cy="830997"/>
          </a:xfrm>
          <a:prstGeom prst="rect">
            <a:avLst/>
          </a:prstGeom>
        </p:spPr>
        <p:txBody>
          <a:bodyPr wrap="square">
            <a:spAutoFit/>
          </a:bodyPr>
          <a:lstStyle/>
          <a:p>
            <a:r>
              <a:rPr lang="zh-CN" altLang="en-US" sz="1600" dirty="0" smtClean="0"/>
              <a:t>尽管通常服务器独立创建快照，但</a:t>
            </a:r>
            <a:r>
              <a:rPr lang="en-US" altLang="zh-CN" sz="1600" dirty="0" smtClean="0"/>
              <a:t>leader</a:t>
            </a:r>
            <a:r>
              <a:rPr lang="zh-CN" altLang="en-US" sz="1600" dirty="0" smtClean="0"/>
              <a:t>有时必须要发送一部分快照给落后的跟随者（</a:t>
            </a:r>
            <a:r>
              <a:rPr lang="zh-CN" altLang="en-US" sz="1600" dirty="0" smtClean="0">
                <a:solidFill>
                  <a:srgbClr val="FF0000"/>
                </a:solidFill>
              </a:rPr>
              <a:t>如</a:t>
            </a:r>
            <a:r>
              <a:rPr lang="en-US" altLang="zh-CN" sz="1600" dirty="0" smtClean="0">
                <a:solidFill>
                  <a:srgbClr val="FF0000"/>
                </a:solidFill>
              </a:rPr>
              <a:t>leader</a:t>
            </a:r>
            <a:r>
              <a:rPr lang="zh-CN" altLang="en-US" sz="1600" dirty="0" smtClean="0">
                <a:solidFill>
                  <a:srgbClr val="FF0000"/>
                </a:solidFill>
              </a:rPr>
              <a:t>已经丢弃了需要发送给</a:t>
            </a:r>
            <a:r>
              <a:rPr lang="en-US" altLang="zh-CN" sz="1600" dirty="0" smtClean="0">
                <a:solidFill>
                  <a:srgbClr val="FF0000"/>
                </a:solidFill>
              </a:rPr>
              <a:t>follower</a:t>
            </a:r>
            <a:r>
              <a:rPr lang="zh-CN" altLang="en-US" sz="1600" dirty="0" smtClean="0">
                <a:solidFill>
                  <a:srgbClr val="FF0000"/>
                </a:solidFill>
              </a:rPr>
              <a:t>的下一条目录时，比如新加入集群的服务器；除此之外，对于运行缓慢的</a:t>
            </a:r>
            <a:r>
              <a:rPr lang="en-US" altLang="zh-CN" sz="1600" dirty="0" smtClean="0">
                <a:solidFill>
                  <a:srgbClr val="FF0000"/>
                </a:solidFill>
              </a:rPr>
              <a:t>follower</a:t>
            </a:r>
            <a:r>
              <a:rPr lang="zh-CN" altLang="en-US" sz="1600" dirty="0" smtClean="0">
                <a:solidFill>
                  <a:srgbClr val="FF0000"/>
                </a:solidFill>
              </a:rPr>
              <a:t>，通过网络发送快照有助于其快速跟上</a:t>
            </a:r>
            <a:r>
              <a:rPr lang="zh-CN" altLang="en-US" sz="1600" dirty="0" smtClean="0"/>
              <a:t>）。</a:t>
            </a:r>
            <a:endParaRPr lang="en-US" altLang="zh-CN" sz="1600" dirty="0" smtClean="0"/>
          </a:p>
        </p:txBody>
      </p:sp>
      <p:sp>
        <p:nvSpPr>
          <p:cNvPr id="12" name="矩形 11"/>
          <p:cNvSpPr/>
          <p:nvPr/>
        </p:nvSpPr>
        <p:spPr>
          <a:xfrm>
            <a:off x="4320877" y="2231975"/>
            <a:ext cx="6840760" cy="2800767"/>
          </a:xfrm>
          <a:prstGeom prst="rect">
            <a:avLst/>
          </a:prstGeom>
        </p:spPr>
        <p:txBody>
          <a:bodyPr wrap="square">
            <a:spAutoFit/>
          </a:bodyPr>
          <a:lstStyle/>
          <a:p>
            <a:r>
              <a:rPr lang="en-US" altLang="zh-CN" sz="1600" dirty="0"/>
              <a:t>Leader</a:t>
            </a:r>
            <a:r>
              <a:rPr lang="zh-CN" altLang="en-US" sz="1600" dirty="0"/>
              <a:t>使用</a:t>
            </a:r>
            <a:r>
              <a:rPr lang="en-US" altLang="zh-CN" sz="1600" dirty="0" err="1"/>
              <a:t>InstallSnapshot</a:t>
            </a:r>
            <a:r>
              <a:rPr lang="en-US" altLang="zh-CN" sz="1600" dirty="0"/>
              <a:t> RPC</a:t>
            </a:r>
            <a:r>
              <a:rPr lang="zh-CN" altLang="en-US" sz="1600" dirty="0"/>
              <a:t>来发送快照给太落后的</a:t>
            </a:r>
            <a:r>
              <a:rPr lang="en-US" altLang="zh-CN" sz="1600" dirty="0"/>
              <a:t>follower</a:t>
            </a:r>
            <a:r>
              <a:rPr lang="zh-CN" altLang="en-US" sz="1600" dirty="0" smtClean="0"/>
              <a:t>。接受者收到快照后，进行判断：如果是自己日志前面部分（由于网络重传或错误等），那么快照包含的条目将会被替换，但快照之后的条目依旧会保留；否则全部使用快照替换。</a:t>
            </a:r>
            <a:endParaRPr lang="en-US" altLang="zh-CN" sz="1600" dirty="0" smtClean="0"/>
          </a:p>
          <a:p>
            <a:endParaRPr lang="en-US" altLang="zh-CN" sz="1600" dirty="0"/>
          </a:p>
          <a:p>
            <a:r>
              <a:rPr lang="zh-CN" altLang="en-US" sz="1600" dirty="0" smtClean="0">
                <a:solidFill>
                  <a:srgbClr val="FF0000"/>
                </a:solidFill>
              </a:rPr>
              <a:t>注意</a:t>
            </a:r>
            <a:r>
              <a:rPr lang="zh-CN" altLang="en-US" sz="1600" dirty="0" smtClean="0"/>
              <a:t>：</a:t>
            </a:r>
            <a:endParaRPr lang="en-US" altLang="zh-CN" sz="1600" dirty="0"/>
          </a:p>
          <a:p>
            <a:r>
              <a:rPr lang="zh-CN" altLang="en-US" sz="1600" dirty="0"/>
              <a:t>这种快照的方式违反了 </a:t>
            </a:r>
            <a:r>
              <a:rPr lang="en-US" altLang="zh-CN" sz="1600" dirty="0"/>
              <a:t>Raft </a:t>
            </a:r>
            <a:r>
              <a:rPr lang="zh-CN" altLang="en-US" sz="1600" dirty="0"/>
              <a:t>的 </a:t>
            </a:r>
            <a:r>
              <a:rPr lang="en-US" altLang="zh-CN" sz="1600" dirty="0"/>
              <a:t>strong leader </a:t>
            </a:r>
            <a:r>
              <a:rPr lang="zh-CN" altLang="en-US" sz="1600" dirty="0"/>
              <a:t>原则，因为 </a:t>
            </a:r>
            <a:r>
              <a:rPr lang="en-US" altLang="zh-CN" sz="1600" dirty="0"/>
              <a:t>follower </a:t>
            </a:r>
            <a:r>
              <a:rPr lang="zh-CN" altLang="en-US" sz="1600" dirty="0"/>
              <a:t>可以在不知道 </a:t>
            </a:r>
            <a:r>
              <a:rPr lang="en-US" altLang="zh-CN" sz="1600" dirty="0"/>
              <a:t>leader </a:t>
            </a:r>
            <a:r>
              <a:rPr lang="zh-CN" altLang="en-US" sz="1600" dirty="0"/>
              <a:t>状态的情况下创建快照。但是我们认为这种违背是合乎情理的。</a:t>
            </a:r>
            <a:r>
              <a:rPr lang="en-US" altLang="zh-CN" sz="1600" dirty="0"/>
              <a:t>Leader </a:t>
            </a:r>
            <a:r>
              <a:rPr lang="zh-CN" altLang="en-US" sz="1600" dirty="0"/>
              <a:t>的存在，是为了防止在达成一致性的时候的冲突，但是在创建快照的时候，一致性已经达成，因此没有决策会冲突。数据依然只能从 </a:t>
            </a:r>
            <a:r>
              <a:rPr lang="en-US" altLang="zh-CN" sz="1600" dirty="0"/>
              <a:t>leader </a:t>
            </a:r>
            <a:r>
              <a:rPr lang="zh-CN" altLang="en-US" sz="1600" dirty="0"/>
              <a:t>流到 </a:t>
            </a:r>
            <a:r>
              <a:rPr lang="en-US" altLang="zh-CN" sz="1600" dirty="0"/>
              <a:t>follower </a:t>
            </a:r>
            <a:r>
              <a:rPr lang="zh-CN" altLang="en-US" sz="1600" dirty="0"/>
              <a:t>，只是 </a:t>
            </a:r>
            <a:r>
              <a:rPr lang="en-US" altLang="zh-CN" sz="1600" dirty="0"/>
              <a:t>follower </a:t>
            </a:r>
            <a:r>
              <a:rPr lang="zh-CN" altLang="en-US" sz="1600" dirty="0"/>
              <a:t>可以重新组织它们的数据了。</a:t>
            </a:r>
            <a:endParaRPr lang="en-US" altLang="zh-CN" sz="1600" dirty="0"/>
          </a:p>
        </p:txBody>
      </p:sp>
      <p:pic>
        <p:nvPicPr>
          <p:cNvPr id="2050" name="Picture 2" descr="å¾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509"/>
            <a:ext cx="4086391" cy="539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17343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623896"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Raft</a:t>
            </a:r>
            <a:r>
              <a:rPr lang="zh-CN" altLang="en-US" sz="1600" b="1" dirty="0" smtClean="0">
                <a:latin typeface="微软雅黑" panose="020B0503020204020204" pitchFamily="34" charset="-122"/>
                <a:ea typeface="微软雅黑" pitchFamily="34" charset="-122"/>
                <a:cs typeface="Aparajita" panose="020B0604020202020204" pitchFamily="34" charset="0"/>
              </a:rPr>
              <a:t>成员变更</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4320877" y="250944"/>
            <a:ext cx="6336704" cy="1077218"/>
          </a:xfrm>
          <a:prstGeom prst="rect">
            <a:avLst/>
          </a:prstGeom>
        </p:spPr>
        <p:txBody>
          <a:bodyPr wrap="square">
            <a:spAutoFit/>
          </a:bodyPr>
          <a:lstStyle/>
          <a:p>
            <a:r>
              <a:rPr lang="zh-CN" altLang="en-US" sz="1600" dirty="0" smtClean="0"/>
              <a:t>当一个集群需要扩容时，可能新上线的机器配置和线上的并不一样，如右图</a:t>
            </a:r>
            <a:r>
              <a:rPr lang="en-US" altLang="zh-CN" sz="1600" dirty="0" smtClean="0"/>
              <a:t>1</a:t>
            </a:r>
            <a:r>
              <a:rPr lang="zh-CN" altLang="en-US" sz="1600" dirty="0" smtClean="0"/>
              <a:t>，一个集群中可能有两个</a:t>
            </a:r>
            <a:r>
              <a:rPr lang="en-US" altLang="zh-CN" sz="1600" dirty="0" smtClean="0"/>
              <a:t>Leader</a:t>
            </a:r>
            <a:r>
              <a:rPr lang="zh-CN" altLang="en-US" sz="1600" dirty="0" smtClean="0"/>
              <a:t>。虽然重启集群可以解决问题，但是</a:t>
            </a:r>
            <a:r>
              <a:rPr lang="en-US" altLang="zh-CN" sz="1600" dirty="0" smtClean="0"/>
              <a:t>raft</a:t>
            </a:r>
            <a:r>
              <a:rPr lang="zh-CN" altLang="en-US" sz="1600" dirty="0" smtClean="0"/>
              <a:t>先将集群切换至过渡配置阶段</a:t>
            </a:r>
            <a:r>
              <a:rPr lang="en-US" altLang="zh-CN" sz="1600" dirty="0" smtClean="0"/>
              <a:t>(joint consistence)</a:t>
            </a:r>
            <a:r>
              <a:rPr lang="zh-CN" altLang="en-US" sz="1600" dirty="0" smtClean="0"/>
              <a:t>，一旦提交</a:t>
            </a:r>
            <a:r>
              <a:rPr lang="en-US" altLang="zh-CN" sz="1600" dirty="0" smtClean="0"/>
              <a:t>joint consistence</a:t>
            </a:r>
            <a:r>
              <a:rPr lang="zh-CN" altLang="en-US" sz="1600" dirty="0" smtClean="0"/>
              <a:t>，系统就会全部切换至新配置，可以保证不需重启。</a:t>
            </a:r>
            <a:endParaRPr lang="en-US" altLang="zh-CN" sz="1600" dirty="0" smtClean="0"/>
          </a:p>
        </p:txBody>
      </p:sp>
      <p:pic>
        <p:nvPicPr>
          <p:cNvPr id="2" name="图片 1"/>
          <p:cNvPicPr>
            <a:picLocks noChangeAspect="1"/>
          </p:cNvPicPr>
          <p:nvPr/>
        </p:nvPicPr>
        <p:blipFill>
          <a:blip r:embed="rId3"/>
          <a:stretch>
            <a:fillRect/>
          </a:stretch>
        </p:blipFill>
        <p:spPr>
          <a:xfrm>
            <a:off x="288429" y="1137781"/>
            <a:ext cx="3603548" cy="2579973"/>
          </a:xfrm>
          <a:prstGeom prst="rect">
            <a:avLst/>
          </a:prstGeom>
        </p:spPr>
      </p:pic>
      <p:pic>
        <p:nvPicPr>
          <p:cNvPr id="3" name="图片 2"/>
          <p:cNvPicPr>
            <a:picLocks noChangeAspect="1"/>
          </p:cNvPicPr>
          <p:nvPr/>
        </p:nvPicPr>
        <p:blipFill>
          <a:blip r:embed="rId4"/>
          <a:stretch>
            <a:fillRect/>
          </a:stretch>
        </p:blipFill>
        <p:spPr>
          <a:xfrm>
            <a:off x="144413" y="4042503"/>
            <a:ext cx="4366072" cy="2283902"/>
          </a:xfrm>
          <a:prstGeom prst="rect">
            <a:avLst/>
          </a:prstGeom>
        </p:spPr>
      </p:pic>
      <p:sp>
        <p:nvSpPr>
          <p:cNvPr id="8" name="矩形 7"/>
          <p:cNvSpPr/>
          <p:nvPr/>
        </p:nvSpPr>
        <p:spPr>
          <a:xfrm>
            <a:off x="4392885" y="1367879"/>
            <a:ext cx="6336704" cy="1569660"/>
          </a:xfrm>
          <a:prstGeom prst="rect">
            <a:avLst/>
          </a:prstGeom>
        </p:spPr>
        <p:txBody>
          <a:bodyPr wrap="square">
            <a:spAutoFit/>
          </a:bodyPr>
          <a:lstStyle/>
          <a:p>
            <a:r>
              <a:rPr lang="zh-CN" altLang="en-US" sz="1600" dirty="0" smtClean="0"/>
              <a:t>联合共识模式下满足以下要求：</a:t>
            </a:r>
            <a:endParaRPr lang="en-US" altLang="zh-CN" sz="1600" dirty="0" smtClean="0"/>
          </a:p>
          <a:p>
            <a:r>
              <a:rPr lang="en-US" altLang="zh-CN" sz="1600" dirty="0"/>
              <a:t>1. </a:t>
            </a:r>
            <a:r>
              <a:rPr lang="zh-CN" altLang="en-US" sz="1600" dirty="0" smtClean="0"/>
              <a:t>集群</a:t>
            </a:r>
            <a:r>
              <a:rPr lang="zh-CN" altLang="en-US" sz="1600" dirty="0"/>
              <a:t>配置文件而言，他会被作为一个特殊的日志条目，通过日志复制算法分发到每个节点上</a:t>
            </a:r>
            <a:endParaRPr lang="en-US" altLang="zh-CN" sz="1600" dirty="0" smtClean="0"/>
          </a:p>
          <a:p>
            <a:r>
              <a:rPr lang="en-US" altLang="zh-CN" sz="1600" dirty="0" smtClean="0"/>
              <a:t>2.</a:t>
            </a:r>
            <a:r>
              <a:rPr lang="zh-CN" altLang="en-US" sz="1600" dirty="0" smtClean="0"/>
              <a:t>任何一个</a:t>
            </a:r>
            <a:r>
              <a:rPr lang="en-US" altLang="zh-CN" sz="1600" dirty="0" smtClean="0"/>
              <a:t>server</a:t>
            </a:r>
            <a:r>
              <a:rPr lang="zh-CN" altLang="en-US" sz="1600" dirty="0" smtClean="0"/>
              <a:t>，可能是新配置或旧配置都能够当选</a:t>
            </a:r>
            <a:r>
              <a:rPr lang="en-US" altLang="zh-CN" sz="1600" dirty="0" smtClean="0"/>
              <a:t>Leader</a:t>
            </a:r>
          </a:p>
          <a:p>
            <a:r>
              <a:rPr lang="en-US" altLang="zh-CN" sz="1600" dirty="0" smtClean="0"/>
              <a:t>3.</a:t>
            </a:r>
            <a:r>
              <a:rPr lang="zh-CN" altLang="en-US" sz="1600" dirty="0"/>
              <a:t>选举或者提交</a:t>
            </a:r>
            <a:r>
              <a:rPr lang="en-US" altLang="zh-CN" sz="1600" dirty="0"/>
              <a:t>entry</a:t>
            </a:r>
            <a:r>
              <a:rPr lang="zh-CN" altLang="en-US" sz="1600" dirty="0"/>
              <a:t>需要新配置节点的多数节点同意，也需要旧配置多数节点同意</a:t>
            </a:r>
            <a:endParaRPr lang="en-US" altLang="zh-CN" sz="1600" dirty="0" smtClean="0"/>
          </a:p>
        </p:txBody>
      </p:sp>
      <p:sp>
        <p:nvSpPr>
          <p:cNvPr id="11" name="矩形 10"/>
          <p:cNvSpPr/>
          <p:nvPr/>
        </p:nvSpPr>
        <p:spPr>
          <a:xfrm>
            <a:off x="4421343" y="3067208"/>
            <a:ext cx="6336704" cy="3046988"/>
          </a:xfrm>
          <a:prstGeom prst="rect">
            <a:avLst/>
          </a:prstGeom>
        </p:spPr>
        <p:txBody>
          <a:bodyPr wrap="square">
            <a:spAutoFit/>
          </a:bodyPr>
          <a:lstStyle/>
          <a:p>
            <a:r>
              <a:rPr lang="zh-CN" altLang="en-US" sz="1600" dirty="0"/>
              <a:t>当</a:t>
            </a:r>
            <a:r>
              <a:rPr lang="en-US" altLang="zh-CN" sz="1600" dirty="0"/>
              <a:t>leader</a:t>
            </a:r>
            <a:r>
              <a:rPr lang="zh-CN" altLang="en-US" sz="1600" dirty="0"/>
              <a:t>收到请求需要将配置从</a:t>
            </a:r>
            <a:r>
              <a:rPr lang="en-US" altLang="zh-CN" sz="1600" dirty="0"/>
              <a:t>Cold</a:t>
            </a:r>
            <a:r>
              <a:rPr lang="zh-CN" altLang="en-US" sz="1600" dirty="0"/>
              <a:t>变更到</a:t>
            </a:r>
            <a:r>
              <a:rPr lang="en-US" altLang="zh-CN" sz="1600" dirty="0" err="1"/>
              <a:t>Cnew</a:t>
            </a:r>
            <a:r>
              <a:rPr lang="zh-CN" altLang="en-US" sz="1600" dirty="0"/>
              <a:t>时，</a:t>
            </a:r>
            <a:r>
              <a:rPr lang="en-US" altLang="zh-CN" sz="1600" dirty="0"/>
              <a:t>leader</a:t>
            </a:r>
            <a:r>
              <a:rPr lang="zh-CN" altLang="en-US" sz="1600" dirty="0"/>
              <a:t>创建一个新的用于</a:t>
            </a:r>
            <a:r>
              <a:rPr lang="en-US" altLang="zh-CN" sz="1600" dirty="0"/>
              <a:t>Joint </a:t>
            </a:r>
            <a:r>
              <a:rPr lang="en-US" altLang="zh-CN" sz="1600" dirty="0" err="1"/>
              <a:t>Consesus</a:t>
            </a:r>
            <a:r>
              <a:rPr lang="zh-CN" altLang="en-US" sz="1600" dirty="0"/>
              <a:t>的配置</a:t>
            </a:r>
            <a:r>
              <a:rPr lang="en-US" altLang="zh-CN" sz="1600" dirty="0" err="1"/>
              <a:t>Cold,new</a:t>
            </a:r>
            <a:r>
              <a:rPr lang="zh-CN" altLang="en-US" sz="1600" dirty="0" smtClean="0"/>
              <a:t>，该配置</a:t>
            </a:r>
            <a:r>
              <a:rPr lang="zh-CN" altLang="en-US" sz="1600" dirty="0"/>
              <a:t>作为一个</a:t>
            </a:r>
            <a:r>
              <a:rPr lang="en-US" altLang="zh-CN" sz="1600" dirty="0"/>
              <a:t>log entry</a:t>
            </a:r>
            <a:r>
              <a:rPr lang="zh-CN" altLang="en-US" sz="1600" dirty="0"/>
              <a:t>使用</a:t>
            </a:r>
            <a:r>
              <a:rPr lang="en-US" altLang="zh-CN" sz="1600" dirty="0"/>
              <a:t>Raft</a:t>
            </a:r>
            <a:r>
              <a:rPr lang="zh-CN" altLang="en-US" sz="1600" dirty="0"/>
              <a:t>的</a:t>
            </a:r>
            <a:r>
              <a:rPr lang="en-US" altLang="zh-CN" sz="1600" dirty="0"/>
              <a:t>replicate</a:t>
            </a:r>
            <a:r>
              <a:rPr lang="zh-CN" altLang="en-US" sz="1600" dirty="0"/>
              <a:t>算法复制</a:t>
            </a:r>
            <a:r>
              <a:rPr lang="zh-CN" altLang="en-US" sz="1600" dirty="0" smtClean="0"/>
              <a:t>到所有</a:t>
            </a:r>
            <a:r>
              <a:rPr lang="zh-CN" altLang="en-US" sz="1600" dirty="0"/>
              <a:t>节点，一旦节点接收到新的配置</a:t>
            </a:r>
            <a:r>
              <a:rPr lang="en-US" altLang="zh-CN" sz="1600" dirty="0"/>
              <a:t>Log, </a:t>
            </a:r>
            <a:r>
              <a:rPr lang="zh-CN" altLang="en-US" sz="1600" dirty="0"/>
              <a:t>不管其是否已经提交都会使用该新的配置，也就是说当前集群的</a:t>
            </a:r>
            <a:r>
              <a:rPr lang="en-US" altLang="zh-CN" sz="1600" dirty="0"/>
              <a:t>leader</a:t>
            </a:r>
            <a:r>
              <a:rPr lang="zh-CN" altLang="en-US" sz="1600" dirty="0"/>
              <a:t>会使用</a:t>
            </a:r>
            <a:r>
              <a:rPr lang="en-US" altLang="zh-CN" sz="1600" dirty="0" err="1"/>
              <a:t>Cold,new</a:t>
            </a:r>
            <a:r>
              <a:rPr lang="zh-CN" altLang="en-US" sz="1600" dirty="0"/>
              <a:t>来决策什么时候提交该</a:t>
            </a:r>
            <a:r>
              <a:rPr lang="zh-CN" altLang="en-US" sz="1600" dirty="0" smtClean="0"/>
              <a:t>配置。如果此时</a:t>
            </a:r>
            <a:r>
              <a:rPr lang="en-US" altLang="zh-CN" sz="1600" dirty="0" smtClean="0"/>
              <a:t>leader</a:t>
            </a:r>
            <a:r>
              <a:rPr lang="zh-CN" altLang="en-US" sz="1600" dirty="0"/>
              <a:t>宕机，那么新选举出来的</a:t>
            </a:r>
            <a:r>
              <a:rPr lang="en-US" altLang="zh-CN" sz="1600" dirty="0"/>
              <a:t>leader</a:t>
            </a:r>
            <a:r>
              <a:rPr lang="zh-CN" altLang="en-US" sz="1600" dirty="0"/>
              <a:t>可能是使用</a:t>
            </a:r>
            <a:r>
              <a:rPr lang="en-US" altLang="zh-CN" sz="1600" dirty="0"/>
              <a:t>old</a:t>
            </a:r>
            <a:r>
              <a:rPr lang="zh-CN" altLang="en-US" sz="1600" dirty="0"/>
              <a:t>配置的节点，也可能使用</a:t>
            </a:r>
            <a:r>
              <a:rPr lang="en-US" altLang="zh-CN" sz="1600" dirty="0" err="1"/>
              <a:t>Cold,new</a:t>
            </a:r>
            <a:r>
              <a:rPr lang="zh-CN" altLang="en-US" sz="1600" dirty="0"/>
              <a:t>的节点。一旦</a:t>
            </a:r>
            <a:r>
              <a:rPr lang="en-US" altLang="zh-CN" sz="1600" dirty="0" err="1"/>
              <a:t>Cold,new</a:t>
            </a:r>
            <a:r>
              <a:rPr lang="zh-CN" altLang="en-US" sz="1600" dirty="0"/>
              <a:t>提交，这个时候有多数的节点已经有</a:t>
            </a:r>
            <a:r>
              <a:rPr lang="en-US" altLang="zh-CN" sz="1600" dirty="0" err="1"/>
              <a:t>Cold,new</a:t>
            </a:r>
            <a:r>
              <a:rPr lang="zh-CN" altLang="en-US" sz="1600" dirty="0"/>
              <a:t>配置</a:t>
            </a:r>
            <a:r>
              <a:rPr lang="zh-CN" altLang="en-US" sz="1600" dirty="0" smtClean="0"/>
              <a:t>，如果此时</a:t>
            </a:r>
            <a:r>
              <a:rPr lang="en-US" altLang="zh-CN" sz="1600" dirty="0" smtClean="0"/>
              <a:t>leader</a:t>
            </a:r>
            <a:r>
              <a:rPr lang="zh-CN" altLang="en-US" sz="1600" dirty="0"/>
              <a:t>宕机，只有有</a:t>
            </a:r>
            <a:r>
              <a:rPr lang="en-US" altLang="zh-CN" sz="1600" dirty="0" err="1"/>
              <a:t>Cold,new</a:t>
            </a:r>
            <a:r>
              <a:rPr lang="zh-CN" altLang="en-US" sz="1600" dirty="0"/>
              <a:t>的节点才会成为</a:t>
            </a:r>
            <a:r>
              <a:rPr lang="en-US" altLang="zh-CN" sz="1600" dirty="0"/>
              <a:t>leader</a:t>
            </a:r>
            <a:r>
              <a:rPr lang="zh-CN" altLang="en-US" sz="1600" dirty="0"/>
              <a:t>。所以这个时候</a:t>
            </a:r>
            <a:r>
              <a:rPr lang="en-US" altLang="zh-CN" sz="1600" dirty="0"/>
              <a:t>leader</a:t>
            </a:r>
            <a:r>
              <a:rPr lang="zh-CN" altLang="en-US" sz="1600" dirty="0"/>
              <a:t>就会创建一个</a:t>
            </a:r>
            <a:r>
              <a:rPr lang="en-US" altLang="zh-CN" sz="1600" dirty="0" err="1"/>
              <a:t>Cnew</a:t>
            </a:r>
            <a:r>
              <a:rPr lang="en-US" altLang="zh-CN" sz="1600" dirty="0"/>
              <a:t> log</a:t>
            </a:r>
            <a:r>
              <a:rPr lang="zh-CN" altLang="en-US" sz="1600" dirty="0"/>
              <a:t>进行</a:t>
            </a:r>
            <a:r>
              <a:rPr lang="en-US" altLang="zh-CN" sz="1600" dirty="0"/>
              <a:t>replicate</a:t>
            </a:r>
            <a:r>
              <a:rPr lang="zh-CN" altLang="en-US" sz="1600" dirty="0"/>
              <a:t>，一旦</a:t>
            </a:r>
            <a:r>
              <a:rPr lang="en-US" altLang="zh-CN" sz="1600" dirty="0" err="1"/>
              <a:t>Cnew</a:t>
            </a:r>
            <a:r>
              <a:rPr lang="zh-CN" altLang="en-US" sz="1600" dirty="0"/>
              <a:t>已经</a:t>
            </a:r>
            <a:r>
              <a:rPr lang="en-US" altLang="zh-CN" sz="1600" dirty="0"/>
              <a:t>commit</a:t>
            </a:r>
            <a:r>
              <a:rPr lang="zh-CN" altLang="en-US" sz="1600" dirty="0"/>
              <a:t>，那么旧</a:t>
            </a:r>
            <a:r>
              <a:rPr lang="zh-CN" altLang="en-US" sz="1600" dirty="0" smtClean="0"/>
              <a:t>配置相关</a:t>
            </a:r>
            <a:r>
              <a:rPr lang="zh-CN" altLang="en-US" sz="1600" dirty="0"/>
              <a:t>的节点就可以关掉了。从图中可以看出不存在一个时刻</a:t>
            </a:r>
            <a:r>
              <a:rPr lang="en-US" altLang="zh-CN" sz="1600" dirty="0"/>
              <a:t>Cold</a:t>
            </a:r>
            <a:r>
              <a:rPr lang="zh-CN" altLang="en-US" sz="1600" dirty="0"/>
              <a:t>和</a:t>
            </a:r>
            <a:r>
              <a:rPr lang="en-US" altLang="zh-CN" sz="1600" dirty="0" err="1"/>
              <a:t>Cnew</a:t>
            </a:r>
            <a:r>
              <a:rPr lang="zh-CN" altLang="en-US" sz="1600" dirty="0"/>
              <a:t>同时作用的时刻，这就能保证系统配置变更的正确性</a:t>
            </a:r>
            <a:endParaRPr lang="en-US" altLang="zh-CN" sz="1600" dirty="0"/>
          </a:p>
        </p:txBody>
      </p:sp>
    </p:spTree>
    <p:extLst>
      <p:ext uri="{BB962C8B-B14F-4D97-AF65-F5344CB8AC3E}">
        <p14:creationId xmlns:p14="http://schemas.microsoft.com/office/powerpoint/2010/main" val="249312005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576461" y="1295871"/>
            <a:ext cx="9505056" cy="830997"/>
          </a:xfrm>
          <a:prstGeom prst="rect">
            <a:avLst/>
          </a:prstGeom>
        </p:spPr>
        <p:txBody>
          <a:bodyPr wrap="square">
            <a:spAutoFit/>
          </a:bodyPr>
          <a:lstStyle/>
          <a:p>
            <a:r>
              <a:rPr lang="en-US" altLang="zh-CN" sz="1600" dirty="0" err="1" smtClean="0"/>
              <a:t>Redis</a:t>
            </a:r>
            <a:r>
              <a:rPr lang="zh-CN" altLang="en-US" sz="1600" dirty="0" smtClean="0"/>
              <a:t>的主从复制架构，不具备自动的高可用机制，而通过哨兵机制可以完成主从节点的自动切换。</a:t>
            </a:r>
            <a:r>
              <a:rPr lang="en-US" altLang="zh-CN" sz="1600" dirty="0" err="1" smtClean="0"/>
              <a:t>Redis</a:t>
            </a:r>
            <a:r>
              <a:rPr lang="en-US" altLang="zh-CN" sz="1600" dirty="0" smtClean="0"/>
              <a:t> </a:t>
            </a:r>
            <a:r>
              <a:rPr lang="en-US" altLang="zh-CN" sz="1600" dirty="0"/>
              <a:t>Sentinel</a:t>
            </a:r>
            <a:r>
              <a:rPr lang="zh-CN" altLang="en-US" sz="1600" dirty="0"/>
              <a:t>是一个分布式架构，包含若干个</a:t>
            </a:r>
            <a:r>
              <a:rPr lang="en-US" altLang="zh-CN" sz="1600" dirty="0"/>
              <a:t>Sentinel</a:t>
            </a:r>
            <a:r>
              <a:rPr lang="zh-CN" altLang="en-US" sz="1600" dirty="0"/>
              <a:t>节点和</a:t>
            </a:r>
            <a:r>
              <a:rPr lang="en-US" altLang="zh-CN" sz="1600" dirty="0" err="1"/>
              <a:t>Redis</a:t>
            </a:r>
            <a:r>
              <a:rPr lang="zh-CN" altLang="en-US" sz="1600" dirty="0"/>
              <a:t>数据节点，每个</a:t>
            </a:r>
            <a:r>
              <a:rPr lang="en-US" altLang="zh-CN" sz="1600" dirty="0"/>
              <a:t>Sentinel</a:t>
            </a:r>
            <a:r>
              <a:rPr lang="zh-CN" altLang="en-US" sz="1600" dirty="0"/>
              <a:t>节点会对数据节点和其余</a:t>
            </a:r>
            <a:r>
              <a:rPr lang="en-US" altLang="zh-CN" sz="1600" dirty="0"/>
              <a:t>Sentinel</a:t>
            </a:r>
            <a:r>
              <a:rPr lang="zh-CN" altLang="en-US" sz="1600" dirty="0"/>
              <a:t>节点进行监控，当发现节点不可达时，会对节点做下线</a:t>
            </a:r>
            <a:r>
              <a:rPr lang="zh-CN" altLang="en-US" sz="1600" dirty="0" smtClean="0"/>
              <a:t>标识。</a:t>
            </a:r>
            <a:endParaRPr lang="en-US" altLang="zh-CN" sz="1600" dirty="0"/>
          </a:p>
        </p:txBody>
      </p:sp>
      <p:sp>
        <p:nvSpPr>
          <p:cNvPr id="76" name="矩形 75"/>
          <p:cNvSpPr/>
          <p:nvPr/>
        </p:nvSpPr>
        <p:spPr>
          <a:xfrm>
            <a:off x="607689" y="2589006"/>
            <a:ext cx="5585396" cy="338554"/>
          </a:xfrm>
          <a:prstGeom prst="rect">
            <a:avLst/>
          </a:prstGeom>
        </p:spPr>
        <p:txBody>
          <a:bodyPr wrap="square">
            <a:spAutoFit/>
          </a:bodyPr>
          <a:lstStyle/>
          <a:p>
            <a:r>
              <a:rPr lang="en-US" altLang="zh-CN" sz="1600" dirty="0" err="1" smtClean="0"/>
              <a:t>Redis</a:t>
            </a:r>
            <a:r>
              <a:rPr lang="zh-CN" altLang="en-US" sz="1600" dirty="0"/>
              <a:t>的</a:t>
            </a:r>
            <a:r>
              <a:rPr lang="en-US" altLang="zh-CN" sz="1600" dirty="0" smtClean="0"/>
              <a:t>sentinel</a:t>
            </a:r>
            <a:r>
              <a:rPr lang="zh-CN" altLang="en-US" sz="1600" dirty="0" smtClean="0"/>
              <a:t>模式和</a:t>
            </a:r>
            <a:r>
              <a:rPr lang="en-US" altLang="zh-CN" sz="1600" dirty="0" smtClean="0"/>
              <a:t>server</a:t>
            </a:r>
            <a:r>
              <a:rPr lang="zh-CN" altLang="en-US" sz="1600" dirty="0" smtClean="0"/>
              <a:t>模式稍有不同。启动方式有两种</a:t>
            </a:r>
            <a:endParaRPr lang="en-US" altLang="zh-CN" sz="1600" dirty="0"/>
          </a:p>
        </p:txBody>
      </p:sp>
      <p:sp>
        <p:nvSpPr>
          <p:cNvPr id="77" name="矩形 76"/>
          <p:cNvSpPr/>
          <p:nvPr/>
        </p:nvSpPr>
        <p:spPr>
          <a:xfrm>
            <a:off x="160321" y="2201333"/>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连接</a:t>
            </a:r>
            <a:r>
              <a:rPr lang="zh-CN" altLang="en-US" sz="1400" b="1" dirty="0" smtClean="0">
                <a:latin typeface="微软雅黑" panose="020B0503020204020204" pitchFamily="34" charset="-122"/>
                <a:ea typeface="微软雅黑" panose="020B0503020204020204" pitchFamily="34" charset="-122"/>
              </a:rPr>
              <a:t>方式</a:t>
            </a:r>
            <a:endParaRPr lang="en-US" altLang="zh-CN" sz="1400" b="1" dirty="0" smtClean="0">
              <a:latin typeface="微软雅黑" panose="020B0503020204020204" pitchFamily="34" charset="-122"/>
              <a:ea typeface="微软雅黑" panose="020B0503020204020204" pitchFamily="34" charset="-122"/>
            </a:endParaRPr>
          </a:p>
        </p:txBody>
      </p:sp>
      <p:sp>
        <p:nvSpPr>
          <p:cNvPr id="78" name="矩形 77"/>
          <p:cNvSpPr/>
          <p:nvPr/>
        </p:nvSpPr>
        <p:spPr>
          <a:xfrm>
            <a:off x="792485" y="3389698"/>
            <a:ext cx="5585396" cy="830997"/>
          </a:xfrm>
          <a:prstGeom prst="rect">
            <a:avLst/>
          </a:prstGeom>
        </p:spPr>
        <p:txBody>
          <a:bodyPr wrap="square">
            <a:spAutoFit/>
          </a:bodyPr>
          <a:lstStyle/>
          <a:p>
            <a:r>
              <a:rPr lang="zh-CN" altLang="en-US" sz="1600" dirty="0" smtClean="0"/>
              <a:t>方式一：</a:t>
            </a:r>
            <a:r>
              <a:rPr lang="en-US" altLang="zh-CN" sz="1600" dirty="0" err="1" smtClean="0"/>
              <a:t>redis</a:t>
            </a:r>
            <a:r>
              <a:rPr lang="en-US" altLang="zh-CN" sz="1600" dirty="0" smtClean="0"/>
              <a:t>-sentinel  </a:t>
            </a:r>
            <a:r>
              <a:rPr lang="en-US" altLang="zh-CN" sz="1600" dirty="0" err="1" smtClean="0"/>
              <a:t>sentinel.conf</a:t>
            </a:r>
            <a:endParaRPr lang="en-US" altLang="zh-CN" sz="1600" dirty="0" smtClean="0"/>
          </a:p>
          <a:p>
            <a:endParaRPr lang="en-US" altLang="zh-CN" sz="1600" dirty="0" smtClean="0"/>
          </a:p>
          <a:p>
            <a:r>
              <a:rPr lang="zh-CN" altLang="en-US" sz="1600" dirty="0" smtClean="0"/>
              <a:t>方式二：</a:t>
            </a:r>
            <a:r>
              <a:rPr lang="en-US" altLang="zh-CN" sz="1600" dirty="0" err="1" smtClean="0"/>
              <a:t>redis</a:t>
            </a:r>
            <a:r>
              <a:rPr lang="en-US" altLang="zh-CN" sz="1600" dirty="0" smtClean="0"/>
              <a:t>-server  </a:t>
            </a:r>
            <a:r>
              <a:rPr lang="en-US" altLang="zh-CN" sz="1600" dirty="0" err="1" smtClean="0"/>
              <a:t>sentinel.conf</a:t>
            </a:r>
            <a:r>
              <a:rPr lang="en-US" altLang="zh-CN" sz="1600" dirty="0" smtClean="0"/>
              <a:t>  --sentinel</a:t>
            </a:r>
            <a:endParaRPr lang="en-US" altLang="zh-CN" sz="1600" dirty="0"/>
          </a:p>
        </p:txBody>
      </p:sp>
    </p:spTree>
    <p:extLst>
      <p:ext uri="{BB962C8B-B14F-4D97-AF65-F5344CB8AC3E}">
        <p14:creationId xmlns:p14="http://schemas.microsoft.com/office/powerpoint/2010/main" val="15525239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26698" y="-11174"/>
            <a:ext cx="2520280" cy="647700"/>
          </a:xfrm>
        </p:spPr>
        <p:txBody>
          <a:bodyPr/>
          <a:lstStyle/>
          <a:p>
            <a:r>
              <a:rPr lang="zh-CN" altLang="en-US" dirty="0"/>
              <a:t>哨兵</a:t>
            </a:r>
          </a:p>
        </p:txBody>
      </p:sp>
      <p:sp>
        <p:nvSpPr>
          <p:cNvPr id="76" name="矩形 75"/>
          <p:cNvSpPr/>
          <p:nvPr/>
        </p:nvSpPr>
        <p:spPr>
          <a:xfrm>
            <a:off x="1656581" y="435847"/>
            <a:ext cx="9545836" cy="338554"/>
          </a:xfrm>
          <a:prstGeom prst="rect">
            <a:avLst/>
          </a:prstGeom>
        </p:spPr>
        <p:txBody>
          <a:bodyPr wrap="square">
            <a:spAutoFit/>
          </a:bodyPr>
          <a:lstStyle/>
          <a:p>
            <a:r>
              <a:rPr lang="en-US" altLang="zh-CN" sz="1600" dirty="0" err="1" smtClean="0"/>
              <a:t>Redis</a:t>
            </a:r>
            <a:r>
              <a:rPr lang="zh-CN" altLang="en-US" sz="1600" dirty="0"/>
              <a:t>的</a:t>
            </a:r>
            <a:r>
              <a:rPr lang="en-US" altLang="zh-CN" sz="1600" dirty="0" smtClean="0"/>
              <a:t>sentinel</a:t>
            </a:r>
            <a:r>
              <a:rPr lang="zh-CN" altLang="en-US" sz="1600" dirty="0" smtClean="0"/>
              <a:t>模式和</a:t>
            </a:r>
            <a:r>
              <a:rPr lang="en-US" altLang="zh-CN" sz="1600" dirty="0" smtClean="0"/>
              <a:t>server</a:t>
            </a:r>
            <a:r>
              <a:rPr lang="zh-CN" altLang="en-US" sz="1600" dirty="0" smtClean="0"/>
              <a:t>模式稍有不同。在该模式下，各个服务器都用一个</a:t>
            </a:r>
            <a:r>
              <a:rPr lang="en-US" altLang="zh-CN" sz="1600" dirty="0" err="1" smtClean="0"/>
              <a:t>redisInstance</a:t>
            </a:r>
            <a:r>
              <a:rPr lang="zh-CN" altLang="en-US" sz="1600" dirty="0" smtClean="0"/>
              <a:t>来表示</a:t>
            </a:r>
            <a:endParaRPr lang="en-US" altLang="zh-CN" sz="1600" dirty="0"/>
          </a:p>
        </p:txBody>
      </p:sp>
      <p:sp>
        <p:nvSpPr>
          <p:cNvPr id="77" name="矩形 76"/>
          <p:cNvSpPr/>
          <p:nvPr/>
        </p:nvSpPr>
        <p:spPr>
          <a:xfrm>
            <a:off x="126698" y="474630"/>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数据结构</a:t>
            </a:r>
            <a:endParaRPr lang="en-US" altLang="zh-CN" sz="1400" b="1" dirty="0" smtClean="0">
              <a:latin typeface="微软雅黑" panose="020B0503020204020204" pitchFamily="34" charset="-122"/>
              <a:ea typeface="微软雅黑" panose="020B0503020204020204" pitchFamily="34" charset="-122"/>
            </a:endParaRPr>
          </a:p>
        </p:txBody>
      </p:sp>
      <p:graphicFrame>
        <p:nvGraphicFramePr>
          <p:cNvPr id="79" name="表格 78"/>
          <p:cNvGraphicFramePr>
            <a:graphicFrameLocks noGrp="1"/>
          </p:cNvGraphicFramePr>
          <p:nvPr>
            <p:extLst>
              <p:ext uri="{D42A27DB-BD31-4B8C-83A1-F6EECF244321}">
                <p14:modId xmlns:p14="http://schemas.microsoft.com/office/powerpoint/2010/main" val="153622717"/>
              </p:ext>
            </p:extLst>
          </p:nvPr>
        </p:nvGraphicFramePr>
        <p:xfrm>
          <a:off x="126698" y="778188"/>
          <a:ext cx="11296686" cy="5669211"/>
        </p:xfrm>
        <a:graphic>
          <a:graphicData uri="http://schemas.openxmlformats.org/drawingml/2006/table">
            <a:tbl>
              <a:tblPr firstRow="1" bandRow="1">
                <a:tableStyleId>{5C22544A-7EE6-4342-B048-85BDC9FD1C3A}</a:tableStyleId>
              </a:tblPr>
              <a:tblGrid>
                <a:gridCol w="1140930">
                  <a:extLst>
                    <a:ext uri="{9D8B030D-6E8A-4147-A177-3AD203B41FA5}">
                      <a16:colId xmlns:a16="http://schemas.microsoft.com/office/drawing/2014/main" val="3031155406"/>
                    </a:ext>
                  </a:extLst>
                </a:gridCol>
                <a:gridCol w="3313694">
                  <a:extLst>
                    <a:ext uri="{9D8B030D-6E8A-4147-A177-3AD203B41FA5}">
                      <a16:colId xmlns:a16="http://schemas.microsoft.com/office/drawing/2014/main" val="2802523796"/>
                    </a:ext>
                  </a:extLst>
                </a:gridCol>
                <a:gridCol w="6842062">
                  <a:extLst>
                    <a:ext uri="{9D8B030D-6E8A-4147-A177-3AD203B41FA5}">
                      <a16:colId xmlns:a16="http://schemas.microsoft.com/office/drawing/2014/main" val="4074857827"/>
                    </a:ext>
                  </a:extLst>
                </a:gridCol>
              </a:tblGrid>
              <a:tr h="304141">
                <a:tc>
                  <a:txBody>
                    <a:bodyPr/>
                    <a:lstStyle/>
                    <a:p>
                      <a:endParaRPr lang="zh-CN" altLang="en-US" sz="1400" dirty="0"/>
                    </a:p>
                  </a:txBody>
                  <a:tcPr anchor="ctr" anchorCtr="1"/>
                </a:tc>
                <a:tc>
                  <a:txBody>
                    <a:bodyPr/>
                    <a:lstStyle/>
                    <a:p>
                      <a:r>
                        <a:rPr lang="zh-CN" altLang="en-US" sz="1400" dirty="0" smtClean="0"/>
                        <a:t>字段名称</a:t>
                      </a:r>
                      <a:endParaRPr lang="zh-CN" altLang="en-US" sz="1400" dirty="0"/>
                    </a:p>
                  </a:txBody>
                  <a:tcPr anchor="ctr" anchorCtr="1"/>
                </a:tc>
                <a:tc>
                  <a:txBody>
                    <a:bodyPr/>
                    <a:lstStyle/>
                    <a:p>
                      <a:r>
                        <a:rPr lang="zh-CN" altLang="en-US" sz="1400" dirty="0" smtClean="0"/>
                        <a:t>描述</a:t>
                      </a:r>
                      <a:endParaRPr lang="zh-CN" altLang="en-US" sz="1400" dirty="0"/>
                    </a:p>
                  </a:txBody>
                  <a:tcPr anchor="ctr" anchorCtr="1"/>
                </a:tc>
                <a:extLst>
                  <a:ext uri="{0D108BD9-81ED-4DB2-BD59-A6C34878D82A}">
                    <a16:rowId xmlns:a16="http://schemas.microsoft.com/office/drawing/2014/main" val="3195574570"/>
                  </a:ext>
                </a:extLst>
              </a:tr>
              <a:tr h="304141">
                <a:tc rowSpan="5">
                  <a:txBody>
                    <a:bodyPr/>
                    <a:lstStyle/>
                    <a:p>
                      <a:r>
                        <a:rPr lang="zh-CN" altLang="en-US" sz="1400" dirty="0" smtClean="0"/>
                        <a:t>公共</a:t>
                      </a:r>
                      <a:endParaRPr lang="zh-CN" altLang="en-US" sz="1400" dirty="0"/>
                    </a:p>
                  </a:txBody>
                  <a:tcPr>
                    <a:solidFill>
                      <a:schemeClr val="accent4">
                        <a:lumMod val="20000"/>
                        <a:lumOff val="80000"/>
                      </a:schemeClr>
                    </a:solidFill>
                  </a:tcPr>
                </a:tc>
                <a:tc>
                  <a:txBody>
                    <a:bodyPr/>
                    <a:lstStyle/>
                    <a:p>
                      <a:r>
                        <a:rPr lang="en-US" altLang="zh-CN" sz="1400" dirty="0" smtClean="0"/>
                        <a:t>flags</a:t>
                      </a:r>
                      <a:endParaRPr lang="zh-CN" altLang="en-US" sz="1400" dirty="0"/>
                    </a:p>
                  </a:txBody>
                  <a:tcPr>
                    <a:solidFill>
                      <a:schemeClr val="accent4">
                        <a:lumMod val="20000"/>
                        <a:lumOff val="80000"/>
                      </a:schemeClr>
                    </a:solidFill>
                  </a:tcPr>
                </a:tc>
                <a:tc>
                  <a:txBody>
                    <a:bodyPr/>
                    <a:lstStyle/>
                    <a:p>
                      <a:r>
                        <a:rPr lang="zh-CN" altLang="en-US" sz="1400" dirty="0" smtClean="0"/>
                        <a:t>当前实例类型，</a:t>
                      </a:r>
                      <a:r>
                        <a:rPr lang="en-US" altLang="zh-CN" sz="1400" dirty="0" smtClean="0"/>
                        <a:t>SRI_MASTER</a:t>
                      </a:r>
                      <a:r>
                        <a:rPr lang="zh-CN" altLang="en-US" sz="1400" dirty="0" smtClean="0"/>
                        <a:t>：主节点；</a:t>
                      </a:r>
                      <a:r>
                        <a:rPr lang="en-US" altLang="zh-CN" sz="1400" dirty="0" smtClean="0"/>
                        <a:t>SRI_SLAVE</a:t>
                      </a:r>
                      <a:r>
                        <a:rPr lang="zh-CN" altLang="en-US" sz="1400" dirty="0" smtClean="0"/>
                        <a:t>：从节点；</a:t>
                      </a:r>
                      <a:r>
                        <a:rPr lang="en-US" altLang="zh-CN" sz="1400" dirty="0" smtClean="0"/>
                        <a:t>SRI_SENTINE</a:t>
                      </a:r>
                      <a:r>
                        <a:rPr lang="zh-CN" altLang="en-US" sz="1400" dirty="0" smtClean="0"/>
                        <a:t>：哨兵节点</a:t>
                      </a:r>
                      <a:endParaRPr lang="zh-CN" altLang="en-US" sz="1400" dirty="0"/>
                    </a:p>
                  </a:txBody>
                  <a:tcPr>
                    <a:solidFill>
                      <a:schemeClr val="accent4">
                        <a:lumMod val="20000"/>
                        <a:lumOff val="80000"/>
                      </a:schemeClr>
                    </a:solidFill>
                  </a:tcPr>
                </a:tc>
                <a:extLst>
                  <a:ext uri="{0D108BD9-81ED-4DB2-BD59-A6C34878D82A}">
                    <a16:rowId xmlns:a16="http://schemas.microsoft.com/office/drawing/2014/main" val="1107594664"/>
                  </a:ext>
                </a:extLst>
              </a:tr>
              <a:tr h="517040">
                <a:tc vMerge="1">
                  <a:txBody>
                    <a:bodyPr/>
                    <a:lstStyle/>
                    <a:p>
                      <a:endParaRPr lang="zh-CN" altLang="en-US" sz="1400" dirty="0"/>
                    </a:p>
                  </a:txBody>
                  <a:tcPr/>
                </a:tc>
                <a:tc>
                  <a:txBody>
                    <a:bodyPr/>
                    <a:lstStyle/>
                    <a:p>
                      <a:r>
                        <a:rPr lang="en-US" altLang="zh-CN" sz="1400" dirty="0" smtClean="0"/>
                        <a:t>Name</a:t>
                      </a:r>
                      <a:r>
                        <a:rPr lang="zh-CN" altLang="en-US" sz="1400" dirty="0" smtClean="0"/>
                        <a:t>、</a:t>
                      </a:r>
                      <a:r>
                        <a:rPr lang="en-US" altLang="zh-CN" sz="1400" dirty="0" err="1" smtClean="0"/>
                        <a:t>runid</a:t>
                      </a:r>
                      <a:r>
                        <a:rPr lang="zh-CN" altLang="en-US" sz="1400" dirty="0" smtClean="0"/>
                        <a:t>、</a:t>
                      </a:r>
                      <a:r>
                        <a:rPr lang="en-US" altLang="zh-CN" sz="1400" dirty="0" err="1" smtClean="0"/>
                        <a:t>addr</a:t>
                      </a:r>
                      <a:endParaRPr lang="zh-CN" altLang="en-US" sz="1400" dirty="0"/>
                    </a:p>
                  </a:txBody>
                  <a:tcPr>
                    <a:solidFill>
                      <a:schemeClr val="accent4">
                        <a:lumMod val="20000"/>
                        <a:lumOff val="80000"/>
                      </a:schemeClr>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实例名称，主节点名字来自配置文件，从节点和</a:t>
                      </a:r>
                      <a:r>
                        <a:rPr lang="en-US" altLang="zh-CN" sz="1400" kern="1200" dirty="0" smtClean="0">
                          <a:solidFill>
                            <a:schemeClr val="dk1"/>
                          </a:solidFill>
                          <a:latin typeface="+mn-lt"/>
                          <a:ea typeface="+mn-ea"/>
                          <a:cs typeface="+mn-cs"/>
                        </a:rPr>
                        <a:t>sentinel</a:t>
                      </a:r>
                      <a:r>
                        <a:rPr lang="zh-CN" altLang="en-US" sz="1400" kern="1200" dirty="0" smtClean="0">
                          <a:solidFill>
                            <a:schemeClr val="dk1"/>
                          </a:solidFill>
                          <a:latin typeface="+mn-lt"/>
                          <a:ea typeface="+mn-ea"/>
                          <a:cs typeface="+mn-cs"/>
                        </a:rPr>
                        <a:t>名字</a:t>
                      </a:r>
                      <a:r>
                        <a:rPr lang="en-US" altLang="zh-CN" sz="1400" kern="1200" dirty="0" err="1" smtClean="0">
                          <a:solidFill>
                            <a:schemeClr val="dk1"/>
                          </a:solidFill>
                          <a:latin typeface="+mn-lt"/>
                          <a:ea typeface="+mn-ea"/>
                          <a:cs typeface="+mn-cs"/>
                        </a:rPr>
                        <a:t>ip:port</a:t>
                      </a:r>
                      <a:r>
                        <a:rPr lang="zh-CN" altLang="en-US" sz="1400" kern="1200" dirty="0" smtClean="0">
                          <a:solidFill>
                            <a:schemeClr val="dk1"/>
                          </a:solidFill>
                          <a:latin typeface="+mn-lt"/>
                          <a:ea typeface="+mn-ea"/>
                          <a:cs typeface="+mn-cs"/>
                        </a:rPr>
                        <a:t>；</a:t>
                      </a:r>
                      <a:r>
                        <a:rPr lang="en-US" altLang="zh-CN" sz="1400" kern="1200" dirty="0" err="1" smtClean="0">
                          <a:solidFill>
                            <a:schemeClr val="dk1"/>
                          </a:solidFill>
                          <a:latin typeface="+mn-lt"/>
                          <a:ea typeface="+mn-ea"/>
                          <a:cs typeface="+mn-cs"/>
                        </a:rPr>
                        <a:t>runid</a:t>
                      </a:r>
                      <a:r>
                        <a:rPr lang="zh-CN" altLang="en-US" sz="1400" kern="1200" dirty="0" smtClean="0">
                          <a:solidFill>
                            <a:schemeClr val="dk1"/>
                          </a:solidFill>
                          <a:latin typeface="+mn-lt"/>
                          <a:ea typeface="+mn-ea"/>
                          <a:cs typeface="+mn-cs"/>
                        </a:rPr>
                        <a:t>：运行</a:t>
                      </a:r>
                      <a:r>
                        <a:rPr lang="en-US" altLang="zh-CN" sz="1400" kern="1200" dirty="0" smtClean="0">
                          <a:solidFill>
                            <a:schemeClr val="dk1"/>
                          </a:solidFill>
                          <a:latin typeface="+mn-lt"/>
                          <a:ea typeface="+mn-ea"/>
                          <a:cs typeface="+mn-cs"/>
                        </a:rPr>
                        <a:t>id</a:t>
                      </a:r>
                      <a:r>
                        <a:rPr lang="zh-CN" altLang="en-US" sz="1400" kern="1200" dirty="0" smtClean="0">
                          <a:solidFill>
                            <a:schemeClr val="dk1"/>
                          </a:solidFill>
                          <a:latin typeface="+mn-lt"/>
                          <a:ea typeface="+mn-ea"/>
                          <a:cs typeface="+mn-cs"/>
                        </a:rPr>
                        <a:t>；</a:t>
                      </a:r>
                      <a:r>
                        <a:rPr lang="en-US" altLang="zh-CN" sz="1400" kern="1200" dirty="0" err="1" smtClean="0">
                          <a:solidFill>
                            <a:schemeClr val="dk1"/>
                          </a:solidFill>
                          <a:latin typeface="+mn-lt"/>
                          <a:ea typeface="+mn-ea"/>
                          <a:cs typeface="+mn-cs"/>
                        </a:rPr>
                        <a:t>addr</a:t>
                      </a:r>
                      <a:r>
                        <a:rPr lang="zh-CN" altLang="en-US" sz="1400" kern="1200" dirty="0" smtClean="0">
                          <a:solidFill>
                            <a:schemeClr val="dk1"/>
                          </a:solidFill>
                          <a:latin typeface="+mn-lt"/>
                          <a:ea typeface="+mn-ea"/>
                          <a:cs typeface="+mn-cs"/>
                        </a:rPr>
                        <a:t>：实例地址</a:t>
                      </a:r>
                      <a:endParaRPr lang="zh-CN" altLang="en-US" sz="1400" kern="1200" dirty="0">
                        <a:solidFill>
                          <a:schemeClr val="dk1"/>
                        </a:solidFill>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908216563"/>
                  </a:ext>
                </a:extLst>
              </a:tr>
              <a:tr h="304141">
                <a:tc vMerge="1">
                  <a:txBody>
                    <a:bodyPr/>
                    <a:lstStyle/>
                    <a:p>
                      <a:endParaRPr lang="zh-CN" altLang="en-US" sz="1400" dirty="0"/>
                    </a:p>
                  </a:txBody>
                  <a:tcPr/>
                </a:tc>
                <a:tc>
                  <a:txBody>
                    <a:bodyPr/>
                    <a:lstStyle/>
                    <a:p>
                      <a:r>
                        <a:rPr lang="en-US" altLang="zh-CN" sz="1400" dirty="0" err="1" smtClean="0"/>
                        <a:t>config_epoch</a:t>
                      </a:r>
                      <a:endParaRPr lang="zh-CN" altLang="en-US" sz="1400" dirty="0"/>
                    </a:p>
                  </a:txBody>
                  <a:tcPr>
                    <a:solidFill>
                      <a:schemeClr val="accent4">
                        <a:lumMod val="20000"/>
                        <a:lumOff val="80000"/>
                      </a:schemeClr>
                    </a:solidFill>
                  </a:tcPr>
                </a:tc>
                <a:tc>
                  <a:txBody>
                    <a:bodyPr/>
                    <a:lstStyle/>
                    <a:p>
                      <a:r>
                        <a:rPr lang="zh-CN" altLang="en-US" sz="1400" dirty="0" smtClean="0"/>
                        <a:t>配置文件纪元，用于实现故障转移。有可能会新加实例，每个实例配置文件不一样</a:t>
                      </a:r>
                      <a:endParaRPr lang="zh-CN" altLang="en-US" sz="1400" dirty="0"/>
                    </a:p>
                  </a:txBody>
                  <a:tcPr>
                    <a:solidFill>
                      <a:schemeClr val="accent4">
                        <a:lumMod val="20000"/>
                        <a:lumOff val="80000"/>
                      </a:schemeClr>
                    </a:solidFill>
                  </a:tcPr>
                </a:tc>
                <a:extLst>
                  <a:ext uri="{0D108BD9-81ED-4DB2-BD59-A6C34878D82A}">
                    <a16:rowId xmlns:a16="http://schemas.microsoft.com/office/drawing/2014/main" val="1105412844"/>
                  </a:ext>
                </a:extLst>
              </a:tr>
              <a:tr h="517040">
                <a:tc vMerge="1">
                  <a:txBody>
                    <a:bodyPr/>
                    <a:lstStyle/>
                    <a:p>
                      <a:endParaRPr lang="zh-CN" altLang="en-US" sz="1400" dirty="0"/>
                    </a:p>
                  </a:txBody>
                  <a:tcPr/>
                </a:tc>
                <a:tc>
                  <a:txBody>
                    <a:bodyPr/>
                    <a:lstStyle/>
                    <a:p>
                      <a:r>
                        <a:rPr lang="en-US" altLang="zh-CN" sz="1400" dirty="0" err="1" smtClean="0"/>
                        <a:t>instanceLink</a:t>
                      </a:r>
                      <a:r>
                        <a:rPr lang="zh-CN" altLang="en-US" sz="1400" dirty="0" smtClean="0"/>
                        <a:t>* </a:t>
                      </a:r>
                      <a:r>
                        <a:rPr lang="en-US" altLang="zh-CN" sz="1400" dirty="0" smtClean="0"/>
                        <a:t>link</a:t>
                      </a:r>
                      <a:endParaRPr lang="zh-CN" altLang="en-US" sz="1400" dirty="0"/>
                    </a:p>
                  </a:txBody>
                  <a:tcPr>
                    <a:solidFill>
                      <a:schemeClr val="accent4">
                        <a:lumMod val="20000"/>
                        <a:lumOff val="80000"/>
                      </a:schemeClr>
                    </a:solidFill>
                  </a:tcPr>
                </a:tc>
                <a:tc>
                  <a:txBody>
                    <a:bodyPr/>
                    <a:lstStyle/>
                    <a:p>
                      <a:r>
                        <a:rPr lang="zh-CN" altLang="en-US" sz="1400" dirty="0" smtClean="0"/>
                        <a:t>用于实例连接，对</a:t>
                      </a:r>
                      <a:r>
                        <a:rPr lang="en-US" altLang="zh-CN" sz="1400" dirty="0" smtClean="0"/>
                        <a:t>sentinel</a:t>
                      </a:r>
                      <a:r>
                        <a:rPr lang="zh-CN" altLang="en-US" sz="1400" dirty="0" smtClean="0"/>
                        <a:t>而言可能是共享的。其数据结构中</a:t>
                      </a:r>
                      <a:r>
                        <a:rPr lang="en-US" altLang="zh-CN" sz="1400" dirty="0" err="1" smtClean="0"/>
                        <a:t>act_ping_time</a:t>
                      </a:r>
                      <a:r>
                        <a:rPr lang="zh-CN" altLang="en-US" sz="1400" dirty="0" smtClean="0"/>
                        <a:t>参数为</a:t>
                      </a:r>
                      <a:r>
                        <a:rPr lang="en-US" altLang="zh-CN" sz="1400" dirty="0" smtClean="0"/>
                        <a:t>0</a:t>
                      </a:r>
                      <a:r>
                        <a:rPr lang="zh-CN" altLang="en-US" sz="1400" dirty="0" smtClean="0"/>
                        <a:t>表</a:t>
                      </a:r>
                      <a:r>
                        <a:rPr lang="en-US" altLang="zh-CN" sz="1400" dirty="0" smtClean="0"/>
                        <a:t>ping-pong</a:t>
                      </a:r>
                      <a:r>
                        <a:rPr lang="zh-CN" altLang="en-US" sz="1400" dirty="0" smtClean="0"/>
                        <a:t>一个流程结束，然后记录每次发送</a:t>
                      </a:r>
                      <a:r>
                        <a:rPr lang="en-US" altLang="zh-CN" sz="1400" dirty="0" smtClean="0"/>
                        <a:t>ping</a:t>
                      </a:r>
                      <a:r>
                        <a:rPr lang="zh-CN" altLang="en-US" sz="1400" dirty="0" smtClean="0"/>
                        <a:t>时间；</a:t>
                      </a:r>
                      <a:r>
                        <a:rPr lang="en-US" altLang="zh-CN" sz="1400" dirty="0" err="1" smtClean="0"/>
                        <a:t>refcount</a:t>
                      </a:r>
                      <a:r>
                        <a:rPr lang="zh-CN" altLang="en-US" sz="1400" dirty="0" smtClean="0"/>
                        <a:t>表示连接共享个数</a:t>
                      </a:r>
                      <a:endParaRPr lang="zh-CN" altLang="en-US" sz="1400" dirty="0"/>
                    </a:p>
                  </a:txBody>
                  <a:tcPr>
                    <a:solidFill>
                      <a:schemeClr val="accent4">
                        <a:lumMod val="20000"/>
                        <a:lumOff val="80000"/>
                      </a:schemeClr>
                    </a:solidFill>
                  </a:tcPr>
                </a:tc>
                <a:extLst>
                  <a:ext uri="{0D108BD9-81ED-4DB2-BD59-A6C34878D82A}">
                    <a16:rowId xmlns:a16="http://schemas.microsoft.com/office/drawing/2014/main" val="4268494637"/>
                  </a:ext>
                </a:extLst>
              </a:tr>
              <a:tr h="371723">
                <a:tc vMerge="1">
                  <a:txBody>
                    <a:bodyPr/>
                    <a:lstStyle/>
                    <a:p>
                      <a:endParaRPr lang="zh-CN" altLang="en-US" sz="1400" dirty="0"/>
                    </a:p>
                  </a:txBody>
                  <a:tcPr/>
                </a:tc>
                <a:tc>
                  <a:txBody>
                    <a:bodyPr/>
                    <a:lstStyle/>
                    <a:p>
                      <a:r>
                        <a:rPr lang="en-US" altLang="zh-CN" sz="1400" dirty="0" err="1" smtClean="0"/>
                        <a:t>s_down_since_time</a:t>
                      </a:r>
                      <a:r>
                        <a:rPr lang="zh-CN" altLang="en-US" sz="1400" dirty="0" smtClean="0"/>
                        <a:t>和</a:t>
                      </a:r>
                      <a:r>
                        <a:rPr lang="en-US" altLang="zh-CN" sz="1400" dirty="0" err="1" smtClean="0"/>
                        <a:t>o_down_since_time</a:t>
                      </a:r>
                      <a:endParaRPr lang="zh-CN" altLang="en-US" sz="1400" dirty="0"/>
                    </a:p>
                  </a:txBody>
                  <a:tcPr>
                    <a:solidFill>
                      <a:schemeClr val="accent4">
                        <a:lumMod val="20000"/>
                        <a:lumOff val="80000"/>
                      </a:schemeClr>
                    </a:solidFill>
                  </a:tcPr>
                </a:tc>
                <a:tc>
                  <a:txBody>
                    <a:bodyPr/>
                    <a:lstStyle/>
                    <a:p>
                      <a:r>
                        <a:rPr lang="zh-CN" altLang="en-US" sz="1400" dirty="0" smtClean="0"/>
                        <a:t>主观和可观下线时间</a:t>
                      </a:r>
                      <a:endParaRPr lang="zh-CN" altLang="en-US" sz="1400" dirty="0"/>
                    </a:p>
                  </a:txBody>
                  <a:tcPr>
                    <a:solidFill>
                      <a:schemeClr val="accent4">
                        <a:lumMod val="20000"/>
                        <a:lumOff val="80000"/>
                      </a:schemeClr>
                    </a:solidFill>
                  </a:tcPr>
                </a:tc>
                <a:extLst>
                  <a:ext uri="{0D108BD9-81ED-4DB2-BD59-A6C34878D82A}">
                    <a16:rowId xmlns:a16="http://schemas.microsoft.com/office/drawing/2014/main" val="2604179871"/>
                  </a:ext>
                </a:extLst>
              </a:tr>
              <a:tr h="372984">
                <a:tc rowSpan="2">
                  <a:txBody>
                    <a:bodyPr/>
                    <a:lstStyle/>
                    <a:p>
                      <a:r>
                        <a:rPr lang="zh-CN" altLang="en-US" sz="1400" dirty="0" smtClean="0"/>
                        <a:t>主节点特有</a:t>
                      </a:r>
                      <a:endParaRPr lang="zh-CN" altLang="en-US" sz="1400" dirty="0"/>
                    </a:p>
                  </a:txBody>
                  <a:tcPr>
                    <a:solidFill>
                      <a:schemeClr val="bg1">
                        <a:lumMod val="85000"/>
                      </a:schemeClr>
                    </a:solidFill>
                  </a:tcPr>
                </a:tc>
                <a:tc>
                  <a:txBody>
                    <a:bodyPr/>
                    <a:lstStyle/>
                    <a:p>
                      <a:r>
                        <a:rPr lang="en-US" altLang="zh-CN" sz="1400" dirty="0" smtClean="0"/>
                        <a:t>quorum</a:t>
                      </a:r>
                      <a:endParaRPr lang="zh-CN" altLang="en-US" sz="1400" dirty="0"/>
                    </a:p>
                  </a:txBody>
                  <a:tcPr>
                    <a:solidFill>
                      <a:schemeClr val="bg1">
                        <a:lumMod val="85000"/>
                      </a:schemeClr>
                    </a:solidFill>
                  </a:tcPr>
                </a:tc>
                <a:tc>
                  <a:txBody>
                    <a:bodyPr/>
                    <a:lstStyle/>
                    <a:p>
                      <a:r>
                        <a:rPr lang="zh-CN" altLang="en-US" sz="1400" dirty="0" smtClean="0"/>
                        <a:t>主观下线个数</a:t>
                      </a:r>
                      <a:endParaRPr lang="zh-CN" altLang="en-US" sz="1400" dirty="0"/>
                    </a:p>
                  </a:txBody>
                  <a:tcPr>
                    <a:solidFill>
                      <a:schemeClr val="bg1">
                        <a:lumMod val="85000"/>
                      </a:schemeClr>
                    </a:solidFill>
                  </a:tcPr>
                </a:tc>
                <a:extLst>
                  <a:ext uri="{0D108BD9-81ED-4DB2-BD59-A6C34878D82A}">
                    <a16:rowId xmlns:a16="http://schemas.microsoft.com/office/drawing/2014/main" val="3174495285"/>
                  </a:ext>
                </a:extLst>
              </a:tr>
              <a:tr h="371723">
                <a:tc vMerge="1">
                  <a:txBody>
                    <a:bodyPr/>
                    <a:lstStyle/>
                    <a:p>
                      <a:endParaRPr lang="zh-CN" altLang="en-US" sz="1400" dirty="0"/>
                    </a:p>
                  </a:txBody>
                  <a:tcPr/>
                </a:tc>
                <a:tc>
                  <a:txBody>
                    <a:bodyPr/>
                    <a:lstStyle/>
                    <a:p>
                      <a:r>
                        <a:rPr lang="en-US" altLang="zh-CN" sz="1400" dirty="0" smtClean="0"/>
                        <a:t>Sentinels</a:t>
                      </a:r>
                      <a:r>
                        <a:rPr lang="zh-CN" altLang="en-US" sz="1400" dirty="0" smtClean="0"/>
                        <a:t>和</a:t>
                      </a:r>
                      <a:r>
                        <a:rPr lang="en-US" altLang="zh-CN" sz="1400" dirty="0" smtClean="0"/>
                        <a:t>slaves</a:t>
                      </a:r>
                      <a:endParaRPr lang="zh-CN" altLang="en-US" sz="1400" dirty="0"/>
                    </a:p>
                  </a:txBody>
                  <a:tcPr>
                    <a:solidFill>
                      <a:schemeClr val="bg1">
                        <a:lumMod val="85000"/>
                      </a:schemeClr>
                    </a:solidFill>
                  </a:tcPr>
                </a:tc>
                <a:tc>
                  <a:txBody>
                    <a:bodyPr/>
                    <a:lstStyle/>
                    <a:p>
                      <a:r>
                        <a:rPr lang="en-US" altLang="zh-CN" sz="1400" dirty="0" smtClean="0"/>
                        <a:t>Sentinels:</a:t>
                      </a:r>
                      <a:r>
                        <a:rPr lang="zh-CN" altLang="en-US" sz="1400" dirty="0" smtClean="0"/>
                        <a:t>监控该主节点的</a:t>
                      </a:r>
                      <a:r>
                        <a:rPr lang="en-US" altLang="zh-CN" sz="1400" dirty="0" smtClean="0"/>
                        <a:t>sentinel</a:t>
                      </a:r>
                      <a:r>
                        <a:rPr lang="zh-CN" altLang="en-US" sz="1400" dirty="0" smtClean="0"/>
                        <a:t>实例；</a:t>
                      </a:r>
                      <a:r>
                        <a:rPr lang="en-US" altLang="zh-CN" sz="1400" dirty="0" smtClean="0"/>
                        <a:t>slaves</a:t>
                      </a:r>
                      <a:r>
                        <a:rPr lang="zh-CN" altLang="en-US" sz="1400" dirty="0" smtClean="0"/>
                        <a:t>表示主节点下的</a:t>
                      </a:r>
                      <a:r>
                        <a:rPr lang="en-US" altLang="zh-CN" sz="1400" dirty="0" smtClean="0"/>
                        <a:t>slaves</a:t>
                      </a:r>
                      <a:r>
                        <a:rPr lang="zh-CN" altLang="en-US" sz="1400" dirty="0" smtClean="0"/>
                        <a:t>实例</a:t>
                      </a:r>
                      <a:endParaRPr lang="zh-CN" altLang="en-US" sz="1400" dirty="0"/>
                    </a:p>
                  </a:txBody>
                  <a:tcPr>
                    <a:solidFill>
                      <a:schemeClr val="bg1">
                        <a:lumMod val="85000"/>
                      </a:schemeClr>
                    </a:solidFill>
                  </a:tcPr>
                </a:tc>
                <a:extLst>
                  <a:ext uri="{0D108BD9-81ED-4DB2-BD59-A6C34878D82A}">
                    <a16:rowId xmlns:a16="http://schemas.microsoft.com/office/drawing/2014/main" val="3194818471"/>
                  </a:ext>
                </a:extLst>
              </a:tr>
              <a:tr h="371723">
                <a:tc rowSpan="4">
                  <a:txBody>
                    <a:bodyPr/>
                    <a:lstStyle/>
                    <a:p>
                      <a:r>
                        <a:rPr lang="zh-CN" altLang="en-US" sz="1400" dirty="0" smtClean="0"/>
                        <a:t>从节点特有</a:t>
                      </a:r>
                      <a:endParaRPr lang="zh-CN" altLang="en-US" sz="1400" dirty="0"/>
                    </a:p>
                  </a:txBody>
                  <a:tcPr>
                    <a:solidFill>
                      <a:schemeClr val="tx2">
                        <a:lumMod val="20000"/>
                        <a:lumOff val="80000"/>
                      </a:schemeClr>
                    </a:solidFill>
                  </a:tcPr>
                </a:tc>
                <a:tc>
                  <a:txBody>
                    <a:bodyPr/>
                    <a:lstStyle/>
                    <a:p>
                      <a:r>
                        <a:rPr lang="en-US" altLang="zh-CN" sz="1400" dirty="0" err="1" smtClean="0"/>
                        <a:t>master_link_down_time</a:t>
                      </a:r>
                      <a:endParaRPr lang="zh-CN" altLang="en-US" sz="1400" dirty="0"/>
                    </a:p>
                  </a:txBody>
                  <a:tcPr>
                    <a:solidFill>
                      <a:schemeClr val="tx2">
                        <a:lumMod val="20000"/>
                        <a:lumOff val="80000"/>
                      </a:schemeClr>
                    </a:solidFill>
                  </a:tcPr>
                </a:tc>
                <a:tc>
                  <a:txBody>
                    <a:bodyPr/>
                    <a:lstStyle/>
                    <a:p>
                      <a:r>
                        <a:rPr lang="zh-CN" altLang="en-US" sz="1400" dirty="0" smtClean="0"/>
                        <a:t>从节点复制操作断开的时间</a:t>
                      </a:r>
                      <a:endParaRPr lang="zh-CN" altLang="en-US" sz="1400" dirty="0"/>
                    </a:p>
                  </a:txBody>
                  <a:tcPr>
                    <a:solidFill>
                      <a:schemeClr val="tx2">
                        <a:lumMod val="20000"/>
                        <a:lumOff val="80000"/>
                      </a:schemeClr>
                    </a:solidFill>
                  </a:tcPr>
                </a:tc>
                <a:extLst>
                  <a:ext uri="{0D108BD9-81ED-4DB2-BD59-A6C34878D82A}">
                    <a16:rowId xmlns:a16="http://schemas.microsoft.com/office/drawing/2014/main" val="3748637038"/>
                  </a:ext>
                </a:extLst>
              </a:tr>
              <a:tr h="371723">
                <a:tc vMerge="1">
                  <a:txBody>
                    <a:bodyPr/>
                    <a:lstStyle/>
                    <a:p>
                      <a:endParaRPr lang="zh-CN" altLang="en-US" sz="1400" dirty="0"/>
                    </a:p>
                  </a:txBody>
                  <a:tcPr/>
                </a:tc>
                <a:tc>
                  <a:txBody>
                    <a:bodyPr/>
                    <a:lstStyle/>
                    <a:p>
                      <a:r>
                        <a:rPr lang="en-US" altLang="zh-CN" sz="1400" dirty="0" err="1" smtClean="0"/>
                        <a:t>slave_priority</a:t>
                      </a:r>
                      <a:endParaRPr lang="zh-CN" altLang="en-US" sz="1400" dirty="0"/>
                    </a:p>
                  </a:txBody>
                  <a:tcPr>
                    <a:solidFill>
                      <a:schemeClr val="tx2">
                        <a:lumMod val="20000"/>
                        <a:lumOff val="80000"/>
                      </a:schemeClr>
                    </a:solidFill>
                  </a:tcPr>
                </a:tc>
                <a:tc>
                  <a:txBody>
                    <a:bodyPr/>
                    <a:lstStyle/>
                    <a:p>
                      <a:r>
                        <a:rPr lang="zh-CN" altLang="en-US" sz="1400" dirty="0" smtClean="0"/>
                        <a:t>从节点的优先级</a:t>
                      </a:r>
                      <a:endParaRPr lang="zh-CN" altLang="en-US" sz="1400" dirty="0"/>
                    </a:p>
                  </a:txBody>
                  <a:tcPr>
                    <a:solidFill>
                      <a:schemeClr val="tx2">
                        <a:lumMod val="20000"/>
                        <a:lumOff val="80000"/>
                      </a:schemeClr>
                    </a:solidFill>
                  </a:tcPr>
                </a:tc>
                <a:extLst>
                  <a:ext uri="{0D108BD9-81ED-4DB2-BD59-A6C34878D82A}">
                    <a16:rowId xmlns:a16="http://schemas.microsoft.com/office/drawing/2014/main" val="3851294376"/>
                  </a:ext>
                </a:extLst>
              </a:tr>
              <a:tr h="371723">
                <a:tc vMerge="1">
                  <a:txBody>
                    <a:bodyPr/>
                    <a:lstStyle/>
                    <a:p>
                      <a:endParaRPr lang="zh-CN" altLang="en-US" sz="1400" dirty="0"/>
                    </a:p>
                  </a:txBody>
                  <a:tcPr/>
                </a:tc>
                <a:tc>
                  <a:txBody>
                    <a:bodyPr/>
                    <a:lstStyle/>
                    <a:p>
                      <a:r>
                        <a:rPr lang="en-US" altLang="zh-CN" sz="1400" dirty="0" err="1" smtClean="0"/>
                        <a:t>slave_master_host</a:t>
                      </a:r>
                      <a:r>
                        <a:rPr lang="zh-CN" altLang="en-US" sz="1400" dirty="0" smtClean="0"/>
                        <a:t>和</a:t>
                      </a:r>
                      <a:r>
                        <a:rPr lang="en-US" altLang="zh-CN" sz="1400" dirty="0" err="1" smtClean="0"/>
                        <a:t>slave_master_port</a:t>
                      </a:r>
                      <a:endParaRPr lang="zh-CN" altLang="en-US" sz="1400" dirty="0"/>
                    </a:p>
                  </a:txBody>
                  <a:tcPr>
                    <a:solidFill>
                      <a:schemeClr val="tx2">
                        <a:lumMod val="20000"/>
                        <a:lumOff val="80000"/>
                      </a:schemeClr>
                    </a:solidFill>
                  </a:tcPr>
                </a:tc>
                <a:tc>
                  <a:txBody>
                    <a:bodyPr/>
                    <a:lstStyle/>
                    <a:p>
                      <a:r>
                        <a:rPr lang="en-US" altLang="zh-CN" sz="1400" dirty="0" smtClean="0"/>
                        <a:t>Info</a:t>
                      </a:r>
                      <a:r>
                        <a:rPr lang="zh-CN" altLang="en-US" sz="1400" dirty="0" smtClean="0"/>
                        <a:t>命令回复主节点时，主节点的</a:t>
                      </a:r>
                      <a:r>
                        <a:rPr lang="en-US" altLang="zh-CN" sz="1400" dirty="0" err="1" smtClean="0"/>
                        <a:t>ip</a:t>
                      </a:r>
                      <a:r>
                        <a:rPr lang="zh-CN" altLang="en-US" sz="1400" dirty="0" smtClean="0"/>
                        <a:t>和</a:t>
                      </a:r>
                      <a:r>
                        <a:rPr lang="en-US" altLang="zh-CN" sz="1400" dirty="0" smtClean="0"/>
                        <a:t>port</a:t>
                      </a:r>
                      <a:endParaRPr lang="zh-CN" altLang="en-US" sz="1400" dirty="0"/>
                    </a:p>
                  </a:txBody>
                  <a:tcPr>
                    <a:solidFill>
                      <a:schemeClr val="tx2">
                        <a:lumMod val="20000"/>
                        <a:lumOff val="80000"/>
                      </a:schemeClr>
                    </a:solidFill>
                  </a:tcPr>
                </a:tc>
                <a:extLst>
                  <a:ext uri="{0D108BD9-81ED-4DB2-BD59-A6C34878D82A}">
                    <a16:rowId xmlns:a16="http://schemas.microsoft.com/office/drawing/2014/main" val="4273771648"/>
                  </a:ext>
                </a:extLst>
              </a:tr>
              <a:tr h="371723">
                <a:tc vMerge="1">
                  <a:txBody>
                    <a:bodyPr/>
                    <a:lstStyle/>
                    <a:p>
                      <a:endParaRPr lang="zh-CN" altLang="en-US" sz="1400" dirty="0"/>
                    </a:p>
                  </a:txBody>
                  <a:tcPr/>
                </a:tc>
                <a:tc>
                  <a:txBody>
                    <a:bodyPr/>
                    <a:lstStyle/>
                    <a:p>
                      <a:r>
                        <a:rPr lang="en-US" altLang="zh-CN" sz="1400" dirty="0" err="1" smtClean="0"/>
                        <a:t>slave_repl_offset</a:t>
                      </a:r>
                      <a:endParaRPr lang="zh-CN" altLang="en-US" sz="1400" dirty="0"/>
                    </a:p>
                  </a:txBody>
                  <a:tcPr>
                    <a:solidFill>
                      <a:schemeClr val="tx2">
                        <a:lumMod val="20000"/>
                        <a:lumOff val="80000"/>
                      </a:schemeClr>
                    </a:solidFill>
                  </a:tcPr>
                </a:tc>
                <a:tc>
                  <a:txBody>
                    <a:bodyPr/>
                    <a:lstStyle/>
                    <a:p>
                      <a:r>
                        <a:rPr lang="zh-CN" altLang="en-US" sz="1400" dirty="0" smtClean="0"/>
                        <a:t>从节点复制偏移量</a:t>
                      </a:r>
                      <a:endParaRPr lang="zh-CN" altLang="en-US" sz="1400" dirty="0"/>
                    </a:p>
                  </a:txBody>
                  <a:tcPr>
                    <a:solidFill>
                      <a:schemeClr val="tx2">
                        <a:lumMod val="20000"/>
                        <a:lumOff val="80000"/>
                      </a:schemeClr>
                    </a:solidFill>
                  </a:tcPr>
                </a:tc>
                <a:extLst>
                  <a:ext uri="{0D108BD9-81ED-4DB2-BD59-A6C34878D82A}">
                    <a16:rowId xmlns:a16="http://schemas.microsoft.com/office/drawing/2014/main" val="259350355"/>
                  </a:ext>
                </a:extLst>
              </a:tr>
              <a:tr h="371723">
                <a:tc rowSpan="3">
                  <a:txBody>
                    <a:bodyPr/>
                    <a:lstStyle/>
                    <a:p>
                      <a:r>
                        <a:rPr lang="zh-CN" altLang="en-US" sz="1400" dirty="0" smtClean="0"/>
                        <a:t>故障转移</a:t>
                      </a:r>
                      <a:endParaRPr lang="zh-CN" altLang="en-US" sz="1400" dirty="0"/>
                    </a:p>
                  </a:txBody>
                  <a:tcPr>
                    <a:solidFill>
                      <a:schemeClr val="accent3">
                        <a:lumMod val="20000"/>
                        <a:lumOff val="80000"/>
                      </a:schemeClr>
                    </a:solidFill>
                  </a:tcPr>
                </a:tc>
                <a:tc>
                  <a:txBody>
                    <a:bodyPr/>
                    <a:lstStyle/>
                    <a:p>
                      <a:r>
                        <a:rPr lang="en-US" altLang="zh-CN" sz="1400" dirty="0" smtClean="0"/>
                        <a:t>leader</a:t>
                      </a:r>
                      <a:endParaRPr lang="zh-CN" altLang="en-US" sz="1400" dirty="0"/>
                    </a:p>
                  </a:txBody>
                  <a:tcPr>
                    <a:solidFill>
                      <a:schemeClr val="accent3">
                        <a:lumMod val="20000"/>
                        <a:lumOff val="80000"/>
                      </a:schemeClr>
                    </a:solidFill>
                  </a:tcPr>
                </a:tc>
                <a:tc>
                  <a:txBody>
                    <a:bodyPr/>
                    <a:lstStyle/>
                    <a:p>
                      <a:r>
                        <a:rPr lang="zh-CN" altLang="en-US" sz="1400" dirty="0" smtClean="0"/>
                        <a:t>主节点：</a:t>
                      </a:r>
                      <a:r>
                        <a:rPr lang="en-US" altLang="zh-CN" sz="1400" dirty="0" smtClean="0"/>
                        <a:t>leader</a:t>
                      </a:r>
                      <a:r>
                        <a:rPr lang="zh-CN" altLang="en-US" sz="1400" dirty="0" smtClean="0"/>
                        <a:t>保存的是执行故障转移的</a:t>
                      </a:r>
                      <a:r>
                        <a:rPr lang="en-US" altLang="zh-CN" sz="1400" dirty="0" smtClean="0"/>
                        <a:t>sentinel</a:t>
                      </a:r>
                      <a:r>
                        <a:rPr lang="zh-CN" altLang="en-US" sz="1400" baseline="0" dirty="0" smtClean="0"/>
                        <a:t> </a:t>
                      </a:r>
                      <a:r>
                        <a:rPr lang="en-US" altLang="zh-CN" sz="1400" dirty="0" err="1" smtClean="0"/>
                        <a:t>runid</a:t>
                      </a:r>
                      <a:r>
                        <a:rPr lang="zh-CN" altLang="en-US" sz="1400" dirty="0" smtClean="0"/>
                        <a:t>；</a:t>
                      </a:r>
                      <a:r>
                        <a:rPr lang="en-US" altLang="zh-CN" sz="1400" dirty="0" smtClean="0"/>
                        <a:t>sentinel</a:t>
                      </a:r>
                      <a:r>
                        <a:rPr lang="zh-CN" altLang="en-US" sz="1400" dirty="0" smtClean="0"/>
                        <a:t>：领头</a:t>
                      </a:r>
                      <a:r>
                        <a:rPr lang="en-US" altLang="zh-CN" sz="1400" dirty="0" smtClean="0"/>
                        <a:t>sentinel</a:t>
                      </a:r>
                      <a:r>
                        <a:rPr lang="zh-CN" altLang="en-US" sz="1400" dirty="0" smtClean="0"/>
                        <a:t>  </a:t>
                      </a:r>
                      <a:r>
                        <a:rPr lang="en-US" altLang="zh-CN" sz="1400" dirty="0" err="1" smtClean="0"/>
                        <a:t>runid</a:t>
                      </a:r>
                      <a:endParaRPr lang="zh-CN" altLang="en-US" sz="1400" dirty="0"/>
                    </a:p>
                  </a:txBody>
                  <a:tcPr>
                    <a:solidFill>
                      <a:schemeClr val="accent3">
                        <a:lumMod val="20000"/>
                        <a:lumOff val="80000"/>
                      </a:schemeClr>
                    </a:solidFill>
                  </a:tcPr>
                </a:tc>
                <a:extLst>
                  <a:ext uri="{0D108BD9-81ED-4DB2-BD59-A6C34878D82A}">
                    <a16:rowId xmlns:a16="http://schemas.microsoft.com/office/drawing/2014/main" val="4249575746"/>
                  </a:ext>
                </a:extLst>
              </a:tr>
              <a:tr h="371723">
                <a:tc vMerge="1">
                  <a:txBody>
                    <a:bodyPr/>
                    <a:lstStyle/>
                    <a:p>
                      <a:endParaRPr lang="zh-CN" altLang="en-US" sz="1400" dirty="0"/>
                    </a:p>
                  </a:txBody>
                  <a:tcPr/>
                </a:tc>
                <a:tc>
                  <a:txBody>
                    <a:bodyPr/>
                    <a:lstStyle/>
                    <a:p>
                      <a:r>
                        <a:rPr lang="en-US" altLang="zh-CN" sz="1400" dirty="0" smtClean="0"/>
                        <a:t>Failover_*</a:t>
                      </a:r>
                      <a:endParaRPr lang="zh-CN" altLang="en-US" sz="1400" dirty="0"/>
                    </a:p>
                  </a:txBody>
                  <a:tcPr>
                    <a:solidFill>
                      <a:schemeClr val="accent3">
                        <a:lumMod val="20000"/>
                        <a:lumOff val="80000"/>
                      </a:schemeClr>
                    </a:solidFill>
                  </a:tcPr>
                </a:tc>
                <a:tc>
                  <a:txBody>
                    <a:bodyPr/>
                    <a:lstStyle/>
                    <a:p>
                      <a:r>
                        <a:rPr lang="zh-CN" altLang="en-US" sz="1400" dirty="0" smtClean="0"/>
                        <a:t>故障转移相关的如：故障转移状态、开始时间、超时时间、故障转移纪元</a:t>
                      </a:r>
                      <a:endParaRPr lang="zh-CN" altLang="en-US" sz="1400" dirty="0"/>
                    </a:p>
                  </a:txBody>
                  <a:tcPr>
                    <a:solidFill>
                      <a:schemeClr val="accent3">
                        <a:lumMod val="20000"/>
                        <a:lumOff val="80000"/>
                      </a:schemeClr>
                    </a:solidFill>
                  </a:tcPr>
                </a:tc>
                <a:extLst>
                  <a:ext uri="{0D108BD9-81ED-4DB2-BD59-A6C34878D82A}">
                    <a16:rowId xmlns:a16="http://schemas.microsoft.com/office/drawing/2014/main" val="3385875102"/>
                  </a:ext>
                </a:extLst>
              </a:tr>
              <a:tr h="371723">
                <a:tc vMerge="1">
                  <a:txBody>
                    <a:bodyPr/>
                    <a:lstStyle/>
                    <a:p>
                      <a:endParaRPr lang="zh-CN" altLang="en-US" sz="1400" dirty="0"/>
                    </a:p>
                  </a:txBody>
                  <a:tcPr/>
                </a:tc>
                <a:tc>
                  <a:txBody>
                    <a:bodyPr/>
                    <a:lstStyle/>
                    <a:p>
                      <a:r>
                        <a:rPr lang="en-US" altLang="zh-CN" sz="1400" dirty="0" smtClean="0"/>
                        <a:t>info</a:t>
                      </a:r>
                      <a:endParaRPr lang="zh-CN" altLang="en-US" sz="1400" dirty="0"/>
                    </a:p>
                  </a:txBody>
                  <a:tcPr>
                    <a:solidFill>
                      <a:schemeClr val="accent3">
                        <a:lumMod val="20000"/>
                        <a:lumOff val="80000"/>
                      </a:schemeClr>
                    </a:solidFill>
                  </a:tcPr>
                </a:tc>
                <a:tc>
                  <a:txBody>
                    <a:bodyPr/>
                    <a:lstStyle/>
                    <a:p>
                      <a:r>
                        <a:rPr lang="en-US" altLang="zh-CN" sz="1400" dirty="0" smtClean="0"/>
                        <a:t>Info</a:t>
                      </a:r>
                      <a:r>
                        <a:rPr lang="zh-CN" altLang="en-US" sz="1400" dirty="0" smtClean="0"/>
                        <a:t>命令输出缓冲区</a:t>
                      </a:r>
                      <a:endParaRPr lang="zh-CN" altLang="en-US" sz="1400" dirty="0"/>
                    </a:p>
                  </a:txBody>
                  <a:tcPr>
                    <a:solidFill>
                      <a:schemeClr val="accent3">
                        <a:lumMod val="20000"/>
                        <a:lumOff val="80000"/>
                      </a:schemeClr>
                    </a:solidFill>
                  </a:tcPr>
                </a:tc>
                <a:extLst>
                  <a:ext uri="{0D108BD9-81ED-4DB2-BD59-A6C34878D82A}">
                    <a16:rowId xmlns:a16="http://schemas.microsoft.com/office/drawing/2014/main" val="2466851130"/>
                  </a:ext>
                </a:extLst>
              </a:tr>
            </a:tbl>
          </a:graphicData>
        </a:graphic>
      </p:graphicFrame>
    </p:spTree>
    <p:extLst>
      <p:ext uri="{BB962C8B-B14F-4D97-AF65-F5344CB8AC3E}">
        <p14:creationId xmlns:p14="http://schemas.microsoft.com/office/powerpoint/2010/main" val="7591995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68112" y="21823"/>
            <a:ext cx="2520280" cy="647700"/>
          </a:xfrm>
        </p:spPr>
        <p:txBody>
          <a:bodyPr/>
          <a:lstStyle/>
          <a:p>
            <a:r>
              <a:rPr lang="zh-CN" altLang="en-US" dirty="0"/>
              <a:t>哨兵</a:t>
            </a:r>
          </a:p>
        </p:txBody>
      </p:sp>
      <p:sp>
        <p:nvSpPr>
          <p:cNvPr id="77" name="矩形 76"/>
          <p:cNvSpPr/>
          <p:nvPr/>
        </p:nvSpPr>
        <p:spPr>
          <a:xfrm>
            <a:off x="168112" y="527234"/>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数据结构</a:t>
            </a:r>
            <a:endParaRPr lang="en-US" altLang="zh-CN" sz="1400" b="1" dirty="0" smtClean="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2088629" y="345673"/>
            <a:ext cx="7671154" cy="5791155"/>
          </a:xfrm>
          <a:prstGeom prst="rect">
            <a:avLst/>
          </a:prstGeom>
        </p:spPr>
      </p:pic>
    </p:spTree>
    <p:extLst>
      <p:ext uri="{BB962C8B-B14F-4D97-AF65-F5344CB8AC3E}">
        <p14:creationId xmlns:p14="http://schemas.microsoft.com/office/powerpoint/2010/main" val="1778259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字典</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831720" cy="338554"/>
          </a:xfrm>
          <a:prstGeom prst="rect">
            <a:avLst/>
          </a:prstGeom>
        </p:spPr>
        <p:txBody>
          <a:bodyPr wrap="none">
            <a:spAutoFit/>
          </a:bodyPr>
          <a:lstStyle/>
          <a:p>
            <a:pPr marL="285750" indent="-285750">
              <a:buFont typeface="Arial" panose="020B0604020202020204" pitchFamily="34" charset="0"/>
              <a:buChar char="•"/>
            </a:pPr>
            <a:r>
              <a:rPr lang="en-US" altLang="zh-CN" sz="1600" b="1" dirty="0" smtClean="0">
                <a:latin typeface="微软雅黑" panose="020B0503020204020204" pitchFamily="34" charset="-122"/>
                <a:ea typeface="微软雅黑" panose="020B0503020204020204" pitchFamily="34" charset="-122"/>
              </a:rPr>
              <a:t>rehash</a:t>
            </a:r>
            <a:r>
              <a:rPr lang="zh-CN" altLang="en-US" sz="1600" b="1" dirty="0" smtClean="0">
                <a:latin typeface="微软雅黑" panose="020B0503020204020204" pitchFamily="34" charset="-122"/>
                <a:ea typeface="微软雅黑" panose="020B0503020204020204" pitchFamily="34" charset="-122"/>
              </a:rPr>
              <a:t>注意点</a:t>
            </a:r>
            <a:endParaRPr lang="en-US" altLang="zh-CN" sz="16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676153" y="2159967"/>
            <a:ext cx="9505056" cy="837116"/>
          </a:xfrm>
          <a:prstGeom prst="rect">
            <a:avLst/>
          </a:prstGeom>
          <a:noFill/>
        </p:spPr>
        <p:txBody>
          <a:bodyPr wrap="square" lIns="219419" tIns="109710" rIns="219419" bIns="109710" rtlCol="0">
            <a:spAutoFit/>
          </a:bodyPr>
          <a:lstStyle/>
          <a:p>
            <a:r>
              <a:rPr lang="en-US" altLang="zh-CN" dirty="0" smtClean="0">
                <a:latin typeface="+mn-ea"/>
              </a:rPr>
              <a:t>1.rehash</a:t>
            </a:r>
            <a:r>
              <a:rPr lang="zh-CN" altLang="en-US" dirty="0" smtClean="0">
                <a:latin typeface="+mn-ea"/>
              </a:rPr>
              <a:t>过程</a:t>
            </a:r>
            <a:r>
              <a:rPr lang="en-US" altLang="zh-CN" dirty="0" err="1" smtClean="0">
                <a:latin typeface="+mn-ea"/>
              </a:rPr>
              <a:t>dictAdd</a:t>
            </a:r>
            <a:r>
              <a:rPr lang="zh-CN" altLang="en-US" dirty="0" smtClean="0"/>
              <a:t>，只插入</a:t>
            </a:r>
            <a:r>
              <a:rPr lang="en-US" altLang="zh-CN" dirty="0" err="1">
                <a:latin typeface="+mn-ea"/>
              </a:rPr>
              <a:t>ht</a:t>
            </a:r>
            <a:r>
              <a:rPr lang="en-US" altLang="zh-CN" dirty="0">
                <a:latin typeface="+mn-ea"/>
              </a:rPr>
              <a:t>[1]</a:t>
            </a:r>
            <a:r>
              <a:rPr lang="zh-CN" altLang="en-US" dirty="0" smtClean="0"/>
              <a:t>中，确保</a:t>
            </a:r>
            <a:r>
              <a:rPr lang="en-US" altLang="zh-CN" dirty="0" err="1" smtClean="0"/>
              <a:t>ht</a:t>
            </a:r>
            <a:r>
              <a:rPr lang="en-US" altLang="zh-CN" dirty="0" smtClean="0"/>
              <a:t>[0]</a:t>
            </a:r>
            <a:r>
              <a:rPr lang="zh-CN" altLang="en-US" dirty="0" smtClean="0"/>
              <a:t>只减不增。</a:t>
            </a:r>
            <a:endParaRPr lang="en-US" altLang="zh-CN" dirty="0" smtClean="0"/>
          </a:p>
          <a:p>
            <a:r>
              <a:rPr lang="en-US" altLang="zh-CN" dirty="0" err="1">
                <a:latin typeface="+mn-ea"/>
              </a:rPr>
              <a:t>ht</a:t>
            </a:r>
            <a:r>
              <a:rPr lang="en-US" altLang="zh-CN" dirty="0">
                <a:latin typeface="+mn-ea"/>
              </a:rPr>
              <a:t> = </a:t>
            </a:r>
            <a:r>
              <a:rPr lang="en-US" altLang="zh-CN" dirty="0" err="1">
                <a:latin typeface="+mn-ea"/>
              </a:rPr>
              <a:t>dictIsRehashing</a:t>
            </a:r>
            <a:r>
              <a:rPr lang="en-US" altLang="zh-CN" dirty="0">
                <a:latin typeface="+mn-ea"/>
              </a:rPr>
              <a:t>(d) ? &amp;d-&gt;</a:t>
            </a:r>
            <a:r>
              <a:rPr lang="en-US" altLang="zh-CN" dirty="0" err="1">
                <a:latin typeface="+mn-ea"/>
              </a:rPr>
              <a:t>ht</a:t>
            </a:r>
            <a:r>
              <a:rPr lang="en-US" altLang="zh-CN" dirty="0">
                <a:latin typeface="+mn-ea"/>
              </a:rPr>
              <a:t>[1] : &amp;d-&gt;</a:t>
            </a:r>
            <a:r>
              <a:rPr lang="en-US" altLang="zh-CN" dirty="0" err="1">
                <a:latin typeface="+mn-ea"/>
              </a:rPr>
              <a:t>ht</a:t>
            </a:r>
            <a:r>
              <a:rPr lang="en-US" altLang="zh-CN" dirty="0">
                <a:latin typeface="+mn-ea"/>
              </a:rPr>
              <a:t>[0];</a:t>
            </a:r>
          </a:p>
        </p:txBody>
      </p:sp>
      <p:sp>
        <p:nvSpPr>
          <p:cNvPr id="8" name="TextBox 6"/>
          <p:cNvSpPr txBox="1"/>
          <p:nvPr/>
        </p:nvSpPr>
        <p:spPr>
          <a:xfrm>
            <a:off x="669911" y="3168079"/>
            <a:ext cx="9505056" cy="529339"/>
          </a:xfrm>
          <a:prstGeom prst="rect">
            <a:avLst/>
          </a:prstGeom>
          <a:noFill/>
        </p:spPr>
        <p:txBody>
          <a:bodyPr wrap="square" lIns="219419" tIns="109710" rIns="219419" bIns="109710" rtlCol="0">
            <a:spAutoFit/>
          </a:bodyPr>
          <a:lstStyle/>
          <a:p>
            <a:r>
              <a:rPr lang="en-US" altLang="zh-CN" dirty="0">
                <a:latin typeface="+mn-ea"/>
              </a:rPr>
              <a:t>2</a:t>
            </a:r>
            <a:r>
              <a:rPr lang="en-US" altLang="zh-CN" dirty="0" smtClean="0">
                <a:latin typeface="+mn-ea"/>
              </a:rPr>
              <a:t>.rehash</a:t>
            </a:r>
            <a:r>
              <a:rPr lang="zh-CN" altLang="en-US" dirty="0" smtClean="0">
                <a:latin typeface="+mn-ea"/>
              </a:rPr>
              <a:t>过程</a:t>
            </a:r>
            <a:r>
              <a:rPr lang="en-US" altLang="zh-CN" dirty="0" err="1" smtClean="0">
                <a:latin typeface="+mn-ea"/>
              </a:rPr>
              <a:t>dictFind</a:t>
            </a:r>
            <a:r>
              <a:rPr lang="zh-CN" altLang="en-US" dirty="0" smtClean="0">
                <a:latin typeface="+mn-ea"/>
              </a:rPr>
              <a:t>和</a:t>
            </a:r>
            <a:r>
              <a:rPr lang="en-US" altLang="zh-CN" dirty="0" err="1" smtClean="0">
                <a:latin typeface="+mn-ea"/>
              </a:rPr>
              <a:t>dictDelete</a:t>
            </a:r>
            <a:r>
              <a:rPr lang="zh-CN" altLang="en-US" dirty="0" smtClean="0"/>
              <a:t>，需要涉及到</a:t>
            </a:r>
            <a:r>
              <a:rPr lang="en-US" altLang="zh-CN" dirty="0" smtClean="0"/>
              <a:t>0</a:t>
            </a:r>
            <a:r>
              <a:rPr lang="zh-CN" altLang="en-US" dirty="0" smtClean="0"/>
              <a:t>和</a:t>
            </a:r>
            <a:r>
              <a:rPr lang="en-US" altLang="zh-CN" dirty="0" smtClean="0"/>
              <a:t>1</a:t>
            </a:r>
            <a:r>
              <a:rPr lang="zh-CN" altLang="en-US" dirty="0" smtClean="0"/>
              <a:t>两个表。</a:t>
            </a:r>
            <a:endParaRPr lang="en-US" altLang="zh-CN" dirty="0" smtClean="0"/>
          </a:p>
        </p:txBody>
      </p:sp>
      <p:sp>
        <p:nvSpPr>
          <p:cNvPr id="9" name="TextBox 6"/>
          <p:cNvSpPr txBox="1"/>
          <p:nvPr/>
        </p:nvSpPr>
        <p:spPr>
          <a:xfrm>
            <a:off x="696813" y="4609823"/>
            <a:ext cx="9505056" cy="529339"/>
          </a:xfrm>
          <a:prstGeom prst="rect">
            <a:avLst/>
          </a:prstGeom>
          <a:noFill/>
        </p:spPr>
        <p:txBody>
          <a:bodyPr wrap="square" lIns="219419" tIns="109710" rIns="219419" bIns="109710" rtlCol="0">
            <a:spAutoFit/>
          </a:bodyPr>
          <a:lstStyle/>
          <a:p>
            <a:r>
              <a:rPr lang="en-US" altLang="zh-CN" dirty="0" smtClean="0">
                <a:latin typeface="+mn-ea"/>
              </a:rPr>
              <a:t>4.Redis</a:t>
            </a:r>
            <a:r>
              <a:rPr lang="zh-CN" altLang="en-US" dirty="0" smtClean="0">
                <a:latin typeface="+mn-ea"/>
              </a:rPr>
              <a:t>在持久化时，服务器执行扩展操作所需要的负载因子并不相同，默认为</a:t>
            </a:r>
            <a:r>
              <a:rPr lang="en-US" altLang="zh-CN" dirty="0" smtClean="0">
                <a:latin typeface="+mn-ea"/>
              </a:rPr>
              <a:t>5</a:t>
            </a:r>
            <a:r>
              <a:rPr lang="zh-CN" altLang="en-US" dirty="0" smtClean="0">
                <a:latin typeface="+mn-ea"/>
              </a:rPr>
              <a:t>。</a:t>
            </a:r>
            <a:endParaRPr lang="en-US" altLang="zh-CN" dirty="0" smtClean="0"/>
          </a:p>
        </p:txBody>
      </p:sp>
      <p:sp>
        <p:nvSpPr>
          <p:cNvPr id="10" name="TextBox 6"/>
          <p:cNvSpPr txBox="1"/>
          <p:nvPr/>
        </p:nvSpPr>
        <p:spPr>
          <a:xfrm>
            <a:off x="696813" y="3909488"/>
            <a:ext cx="9505056" cy="529339"/>
          </a:xfrm>
          <a:prstGeom prst="rect">
            <a:avLst/>
          </a:prstGeom>
          <a:noFill/>
        </p:spPr>
        <p:txBody>
          <a:bodyPr wrap="square" lIns="219419" tIns="109710" rIns="219419" bIns="109710" rtlCol="0">
            <a:spAutoFit/>
          </a:bodyPr>
          <a:lstStyle/>
          <a:p>
            <a:r>
              <a:rPr lang="en-US" altLang="zh-CN" dirty="0" smtClean="0">
                <a:latin typeface="+mn-ea"/>
              </a:rPr>
              <a:t>3.</a:t>
            </a:r>
            <a:r>
              <a:rPr lang="zh-CN" altLang="en-US" dirty="0" smtClean="0">
                <a:latin typeface="+mn-ea"/>
              </a:rPr>
              <a:t>字典默认的</a:t>
            </a:r>
            <a:r>
              <a:rPr lang="en-US" altLang="zh-CN" dirty="0" smtClean="0">
                <a:latin typeface="+mn-ea"/>
              </a:rPr>
              <a:t>hash</a:t>
            </a:r>
            <a:r>
              <a:rPr lang="zh-CN" altLang="en-US" dirty="0" smtClean="0">
                <a:latin typeface="+mn-ea"/>
              </a:rPr>
              <a:t>算法是</a:t>
            </a:r>
            <a:r>
              <a:rPr lang="en-US" altLang="zh-CN" dirty="0" err="1">
                <a:latin typeface="+mn-ea"/>
              </a:rPr>
              <a:t>SipHash</a:t>
            </a:r>
            <a:r>
              <a:rPr lang="zh-CN" altLang="en-US" dirty="0" smtClean="0">
                <a:latin typeface="+mn-ea"/>
              </a:rPr>
              <a:t>。</a:t>
            </a:r>
            <a:endParaRPr lang="en-US" altLang="zh-CN" dirty="0" smtClean="0"/>
          </a:p>
        </p:txBody>
      </p:sp>
    </p:spTree>
    <p:extLst>
      <p:ext uri="{BB962C8B-B14F-4D97-AF65-F5344CB8AC3E}">
        <p14:creationId xmlns:p14="http://schemas.microsoft.com/office/powerpoint/2010/main" val="125117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68112" y="21823"/>
            <a:ext cx="2520280" cy="647700"/>
          </a:xfrm>
        </p:spPr>
        <p:txBody>
          <a:bodyPr/>
          <a:lstStyle/>
          <a:p>
            <a:r>
              <a:rPr lang="zh-CN" altLang="en-US" dirty="0"/>
              <a:t>哨兵</a:t>
            </a:r>
          </a:p>
        </p:txBody>
      </p:sp>
      <p:sp>
        <p:nvSpPr>
          <p:cNvPr id="77" name="矩形 76"/>
          <p:cNvSpPr/>
          <p:nvPr/>
        </p:nvSpPr>
        <p:spPr>
          <a:xfrm>
            <a:off x="168112" y="527234"/>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配置文件</a:t>
            </a:r>
            <a:endParaRPr lang="en-US" altLang="zh-CN" sz="1400" b="1" dirty="0" smtClean="0">
              <a:latin typeface="微软雅黑" panose="020B0503020204020204" pitchFamily="34" charset="-122"/>
              <a:ea typeface="微软雅黑" panose="020B0503020204020204" pitchFamily="34" charset="-122"/>
            </a:endParaRPr>
          </a:p>
        </p:txBody>
      </p:sp>
      <p:graphicFrame>
        <p:nvGraphicFramePr>
          <p:cNvPr id="79" name="表格 78"/>
          <p:cNvGraphicFramePr>
            <a:graphicFrameLocks noGrp="1"/>
          </p:cNvGraphicFramePr>
          <p:nvPr>
            <p:extLst>
              <p:ext uri="{D42A27DB-BD31-4B8C-83A1-F6EECF244321}">
                <p14:modId xmlns:p14="http://schemas.microsoft.com/office/powerpoint/2010/main" val="1476036352"/>
              </p:ext>
            </p:extLst>
          </p:nvPr>
        </p:nvGraphicFramePr>
        <p:xfrm>
          <a:off x="432445" y="823006"/>
          <a:ext cx="10945216" cy="5616621"/>
        </p:xfrm>
        <a:graphic>
          <a:graphicData uri="http://schemas.openxmlformats.org/drawingml/2006/table">
            <a:tbl>
              <a:tblPr firstRow="1" bandRow="1">
                <a:tableStyleId>{073A0DAA-6AF3-43AB-8588-CEC1D06C72B9}</a:tableStyleId>
              </a:tblPr>
              <a:tblGrid>
                <a:gridCol w="4889463">
                  <a:extLst>
                    <a:ext uri="{9D8B030D-6E8A-4147-A177-3AD203B41FA5}">
                      <a16:colId xmlns:a16="http://schemas.microsoft.com/office/drawing/2014/main" val="2802523796"/>
                    </a:ext>
                  </a:extLst>
                </a:gridCol>
                <a:gridCol w="6055753">
                  <a:extLst>
                    <a:ext uri="{9D8B030D-6E8A-4147-A177-3AD203B41FA5}">
                      <a16:colId xmlns:a16="http://schemas.microsoft.com/office/drawing/2014/main" val="4074857827"/>
                    </a:ext>
                  </a:extLst>
                </a:gridCol>
              </a:tblGrid>
              <a:tr h="325986">
                <a:tc>
                  <a:txBody>
                    <a:bodyPr/>
                    <a:lstStyle/>
                    <a:p>
                      <a:r>
                        <a:rPr lang="zh-CN" altLang="en-US" sz="1400" dirty="0" smtClean="0">
                          <a:solidFill>
                            <a:schemeClr val="bg1"/>
                          </a:solidFill>
                        </a:rPr>
                        <a:t>字段名称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zh-CN" altLang="en-US" sz="1400" dirty="0" smtClean="0">
                          <a:solidFill>
                            <a:schemeClr val="bg1"/>
                          </a:solidFill>
                        </a:rPr>
                        <a:t>描述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195574570"/>
                  </a:ext>
                </a:extLst>
              </a:tr>
              <a:tr h="325986">
                <a:tc>
                  <a:txBody>
                    <a:bodyPr/>
                    <a:lstStyle/>
                    <a:p>
                      <a:r>
                        <a:rPr lang="en-US" altLang="zh-CN" sz="1400" dirty="0" smtClean="0"/>
                        <a:t>port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哨兵监听的端口号，默认为</a:t>
                      </a:r>
                      <a:r>
                        <a:rPr lang="en-US" altLang="zh-CN" sz="1400" dirty="0" smtClean="0"/>
                        <a:t>26379</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7594664"/>
                  </a:ext>
                </a:extLst>
              </a:tr>
              <a:tr h="325986">
                <a:tc>
                  <a:txBody>
                    <a:bodyPr/>
                    <a:lstStyle/>
                    <a:p>
                      <a:r>
                        <a:rPr lang="en-US" altLang="zh-CN" sz="1400" dirty="0" err="1" smtClean="0"/>
                        <a:t>daemonize</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是否后台运行</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8216563"/>
                  </a:ext>
                </a:extLst>
              </a:tr>
              <a:tr h="325986">
                <a:tc>
                  <a:txBody>
                    <a:bodyPr/>
                    <a:lstStyle/>
                    <a:p>
                      <a:r>
                        <a:rPr lang="en-US" altLang="zh-CN" sz="1400" dirty="0" err="1" smtClean="0"/>
                        <a:t>pidfile</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哨兵进程文件路径，后台模式使用</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412844"/>
                  </a:ext>
                </a:extLst>
              </a:tr>
              <a:tr h="330703">
                <a:tc>
                  <a:txBody>
                    <a:bodyPr/>
                    <a:lstStyle/>
                    <a:p>
                      <a:r>
                        <a:rPr lang="en-US" altLang="zh-CN" sz="1400" dirty="0" err="1" smtClean="0"/>
                        <a:t>logfile</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日志路径</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8494637"/>
                  </a:ext>
                </a:extLst>
              </a:tr>
              <a:tr h="330703">
                <a:tc>
                  <a:txBody>
                    <a:bodyPr/>
                    <a:lstStyle/>
                    <a:p>
                      <a:r>
                        <a:rPr lang="en-US" altLang="zh-CN" sz="1400" dirty="0" smtClean="0"/>
                        <a:t>sentinel announce-</a:t>
                      </a:r>
                      <a:r>
                        <a:rPr lang="en-US" altLang="zh-CN" sz="1400" dirty="0" err="1" smtClean="0"/>
                        <a:t>ip</a:t>
                      </a:r>
                      <a:r>
                        <a:rPr lang="en-US" altLang="zh-CN" sz="1400" dirty="0" smtClean="0"/>
                        <a:t>/announce-port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dirty="0" smtClean="0"/>
                        <a:t>NAT</a:t>
                      </a:r>
                      <a:r>
                        <a:rPr lang="zh-CN" altLang="en-US" sz="1400" dirty="0" smtClean="0"/>
                        <a:t>模式下使用，因为</a:t>
                      </a:r>
                      <a:r>
                        <a:rPr lang="en-US" altLang="zh-CN" sz="1400" dirty="0" smtClean="0"/>
                        <a:t>NAT</a:t>
                      </a:r>
                      <a:r>
                        <a:rPr lang="zh-CN" altLang="en-US" sz="1400" dirty="0" smtClean="0"/>
                        <a:t>模式客户端并不是直接连接</a:t>
                      </a:r>
                      <a:r>
                        <a:rPr lang="en-US" altLang="zh-CN" sz="1400" dirty="0" err="1" smtClean="0"/>
                        <a:t>redis</a:t>
                      </a:r>
                      <a:r>
                        <a:rPr lang="zh-CN" altLang="en-US" sz="1400" dirty="0" smtClean="0"/>
                        <a:t>实例的</a:t>
                      </a:r>
                      <a:r>
                        <a:rPr lang="en-US" altLang="zh-CN" sz="1400" dirty="0" smtClean="0"/>
                        <a:t>IP</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4179871"/>
                  </a:ext>
                </a:extLst>
              </a:tr>
              <a:tr h="331826">
                <a:tc>
                  <a:txBody>
                    <a:bodyPr/>
                    <a:lstStyle/>
                    <a:p>
                      <a:r>
                        <a:rPr lang="en-US" altLang="zh-CN" sz="1400" dirty="0" err="1" smtClean="0"/>
                        <a:t>dir</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文件目录</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4495285"/>
                  </a:ext>
                </a:extLst>
              </a:tr>
              <a:tr h="782367">
                <a:tc>
                  <a:txBody>
                    <a:bodyPr/>
                    <a:lstStyle/>
                    <a:p>
                      <a:r>
                        <a:rPr lang="en-US" altLang="zh-CN" sz="1400" dirty="0" smtClean="0"/>
                        <a:t>sentinel monitor &lt;master-name&gt; &lt;</a:t>
                      </a:r>
                      <a:r>
                        <a:rPr lang="en-US" altLang="zh-CN" sz="1400" dirty="0" err="1" smtClean="0"/>
                        <a:t>ip</a:t>
                      </a:r>
                      <a:r>
                        <a:rPr lang="en-US" altLang="zh-CN" sz="1400" dirty="0" smtClean="0"/>
                        <a:t>&gt; &lt;</a:t>
                      </a:r>
                      <a:r>
                        <a:rPr lang="en-US" altLang="zh-CN" sz="1400" dirty="0" err="1" smtClean="0"/>
                        <a:t>redis</a:t>
                      </a:r>
                      <a:r>
                        <a:rPr lang="en-US" altLang="zh-CN" sz="1400" dirty="0" smtClean="0"/>
                        <a:t>-port&gt; &lt;quorum&gt;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用于监控</a:t>
                      </a:r>
                      <a:r>
                        <a:rPr lang="en-US" altLang="zh-CN" sz="1400" dirty="0" smtClean="0"/>
                        <a:t>master</a:t>
                      </a:r>
                      <a:r>
                        <a:rPr lang="zh-CN" altLang="en-US" sz="1400" dirty="0" smtClean="0"/>
                        <a:t>，</a:t>
                      </a:r>
                      <a:r>
                        <a:rPr lang="en-US" altLang="zh-CN" sz="1400" dirty="0" smtClean="0"/>
                        <a:t>master-name</a:t>
                      </a:r>
                      <a:r>
                        <a:rPr lang="zh-CN" altLang="en-US" sz="1400" dirty="0" smtClean="0"/>
                        <a:t>：</a:t>
                      </a:r>
                      <a:r>
                        <a:rPr lang="en-US" altLang="zh-CN" sz="1400" dirty="0" smtClean="0"/>
                        <a:t>master</a:t>
                      </a:r>
                      <a:r>
                        <a:rPr lang="zh-CN" altLang="en-US" sz="1400" dirty="0" smtClean="0"/>
                        <a:t>名字，</a:t>
                      </a:r>
                      <a:r>
                        <a:rPr lang="en-US" altLang="zh-CN" sz="1400" dirty="0" err="1" smtClean="0"/>
                        <a:t>ip</a:t>
                      </a:r>
                      <a:r>
                        <a:rPr lang="zh-CN" altLang="en-US" sz="1400" dirty="0" smtClean="0"/>
                        <a:t>：</a:t>
                      </a:r>
                      <a:r>
                        <a:rPr lang="en-US" altLang="zh-CN" sz="1400" dirty="0" smtClean="0"/>
                        <a:t>master</a:t>
                      </a:r>
                      <a:r>
                        <a:rPr lang="zh-CN" altLang="en-US" sz="1400" dirty="0" smtClean="0"/>
                        <a:t>的</a:t>
                      </a:r>
                      <a:r>
                        <a:rPr lang="en-US" altLang="zh-CN" sz="1400" dirty="0" err="1" smtClean="0"/>
                        <a:t>ip</a:t>
                      </a:r>
                      <a:r>
                        <a:rPr lang="zh-CN" altLang="en-US" sz="1400" dirty="0" smtClean="0"/>
                        <a:t>；</a:t>
                      </a:r>
                      <a:r>
                        <a:rPr lang="en-US" altLang="zh-CN" sz="1400" dirty="0" err="1" smtClean="0"/>
                        <a:t>redis-por</a:t>
                      </a:r>
                      <a:r>
                        <a:rPr lang="zh-CN" altLang="en-US" sz="1400" dirty="0" smtClean="0"/>
                        <a:t>：</a:t>
                      </a:r>
                      <a:r>
                        <a:rPr lang="en-US" altLang="zh-CN" sz="1400" dirty="0" err="1" smtClean="0"/>
                        <a:t>redis</a:t>
                      </a:r>
                      <a:r>
                        <a:rPr lang="zh-CN" altLang="en-US" sz="1400" dirty="0" smtClean="0"/>
                        <a:t>端口号；</a:t>
                      </a:r>
                      <a:endParaRPr lang="en-US" altLang="zh-CN" sz="1400" dirty="0" smtClean="0"/>
                    </a:p>
                    <a:p>
                      <a:r>
                        <a:rPr lang="en-US" altLang="zh-CN" sz="1400" dirty="0" smtClean="0"/>
                        <a:t>quorum</a:t>
                      </a:r>
                      <a:r>
                        <a:rPr lang="zh-CN" altLang="en-US" sz="1400" dirty="0" smtClean="0"/>
                        <a:t>：用于可观宕机时，投票使用。</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4818471"/>
                  </a:ext>
                </a:extLst>
              </a:tr>
              <a:tr h="330703">
                <a:tc>
                  <a:txBody>
                    <a:bodyPr/>
                    <a:lstStyle/>
                    <a:p>
                      <a:r>
                        <a:rPr lang="en-US" altLang="zh-CN" sz="1400" dirty="0" smtClean="0"/>
                        <a:t>sentinel </a:t>
                      </a:r>
                      <a:r>
                        <a:rPr lang="en-US" altLang="zh-CN" sz="1400" dirty="0" err="1" smtClean="0"/>
                        <a:t>auth</a:t>
                      </a:r>
                      <a:r>
                        <a:rPr lang="en-US" altLang="zh-CN" sz="1400" dirty="0" smtClean="0"/>
                        <a:t>-pass &lt;master-name&gt; &lt;password&gt;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认证</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637038"/>
                  </a:ext>
                </a:extLst>
              </a:tr>
              <a:tr h="330703">
                <a:tc>
                  <a:txBody>
                    <a:bodyPr/>
                    <a:lstStyle/>
                    <a:p>
                      <a:r>
                        <a:rPr lang="en-US" altLang="zh-CN" sz="1400" dirty="0" smtClean="0"/>
                        <a:t>sentinel down-after-milliseconds &lt;master-name&gt; &lt;milliseconds&gt;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用于判断主观宕机，实例</a:t>
                      </a:r>
                      <a:r>
                        <a:rPr lang="en-US" altLang="zh-CN" sz="1400" dirty="0" smtClean="0"/>
                        <a:t>(</a:t>
                      </a:r>
                      <a:r>
                        <a:rPr lang="zh-CN" altLang="en-US" sz="1400" b="1" dirty="0" smtClean="0">
                          <a:solidFill>
                            <a:srgbClr val="FF0000"/>
                          </a:solidFill>
                        </a:rPr>
                        <a:t>所有类型</a:t>
                      </a:r>
                      <a:r>
                        <a:rPr lang="en-US" altLang="zh-CN" sz="1400" dirty="0" smtClean="0"/>
                        <a:t>)</a:t>
                      </a:r>
                      <a:r>
                        <a:rPr lang="zh-CN" altLang="en-US" sz="1400" dirty="0" smtClean="0"/>
                        <a:t>多久不可达，则认为主观宕机，默认</a:t>
                      </a:r>
                      <a:r>
                        <a:rPr lang="en-US" altLang="zh-CN" sz="1400" dirty="0" smtClean="0"/>
                        <a:t>30s</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1294376"/>
                  </a:ext>
                </a:extLst>
              </a:tr>
              <a:tr h="540123">
                <a:tc>
                  <a:txBody>
                    <a:bodyPr/>
                    <a:lstStyle/>
                    <a:p>
                      <a:r>
                        <a:rPr lang="en-US" altLang="zh-CN" sz="1400" dirty="0" smtClean="0"/>
                        <a:t>sentinel parallel-syncs &lt;master-name&gt; &lt;</a:t>
                      </a:r>
                      <a:r>
                        <a:rPr lang="en-US" altLang="zh-CN" sz="1400" dirty="0" err="1" smtClean="0"/>
                        <a:t>numreplicas</a:t>
                      </a:r>
                      <a:r>
                        <a:rPr lang="en-US" altLang="zh-CN" sz="1400" dirty="0" smtClean="0"/>
                        <a:t>&gt;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用来限制在一次故障转移后</a:t>
                      </a:r>
                      <a:r>
                        <a:rPr lang="en-US" altLang="zh-CN" sz="1400" dirty="0" smtClean="0"/>
                        <a:t>,</a:t>
                      </a:r>
                      <a:r>
                        <a:rPr lang="zh-CN" altLang="en-US" sz="1400" dirty="0" smtClean="0"/>
                        <a:t>每次向新</a:t>
                      </a:r>
                      <a:r>
                        <a:rPr lang="en-US" altLang="zh-CN" sz="1400" dirty="0" smtClean="0"/>
                        <a:t>master</a:t>
                      </a:r>
                      <a:r>
                        <a:rPr lang="zh-CN" altLang="en-US" sz="1400" dirty="0" smtClean="0"/>
                        <a:t>发起复制操作的</a:t>
                      </a:r>
                      <a:r>
                        <a:rPr lang="en-US" altLang="zh-CN" sz="1400" dirty="0" smtClean="0"/>
                        <a:t>slave</a:t>
                      </a:r>
                      <a:r>
                        <a:rPr lang="zh-CN" altLang="en-US" sz="1400" dirty="0" smtClean="0"/>
                        <a:t>个数</a:t>
                      </a:r>
                      <a:r>
                        <a:rPr lang="en-US" altLang="zh-CN" sz="1400" dirty="0" smtClean="0"/>
                        <a:t>(</a:t>
                      </a:r>
                      <a:r>
                        <a:rPr lang="zh-CN" altLang="en-US" sz="1400" dirty="0" smtClean="0"/>
                        <a:t>见</a:t>
                      </a:r>
                      <a:r>
                        <a:rPr lang="en-US" altLang="zh-CN" sz="1400" dirty="0" err="1" smtClean="0"/>
                        <a:t>sentinelFailoverReconfNextSlave</a:t>
                      </a:r>
                      <a:r>
                        <a:rPr lang="en-US" altLang="zh-CN" sz="1400" dirty="0" smtClean="0"/>
                        <a: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3771648"/>
                  </a:ext>
                </a:extLst>
              </a:tr>
              <a:tr h="330703">
                <a:tc>
                  <a:txBody>
                    <a:bodyPr/>
                    <a:lstStyle/>
                    <a:p>
                      <a:r>
                        <a:rPr lang="en-US" altLang="zh-CN" sz="1400" dirty="0" smtClean="0"/>
                        <a:t>sentinel failover-timeout &lt;master-name&gt; &lt;times&gt;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故障转移超时时间，默认</a:t>
                      </a:r>
                      <a:r>
                        <a:rPr lang="en-US" altLang="zh-CN" sz="1400" dirty="0" smtClean="0"/>
                        <a:t>3</a:t>
                      </a:r>
                      <a:r>
                        <a:rPr lang="zh-CN" altLang="en-US" sz="1400" dirty="0" smtClean="0"/>
                        <a:t>分钟</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350355"/>
                  </a:ext>
                </a:extLst>
              </a:tr>
              <a:tr h="450671">
                <a:tc>
                  <a:txBody>
                    <a:bodyPr/>
                    <a:lstStyle/>
                    <a:p>
                      <a:r>
                        <a:rPr lang="en-US" altLang="zh-CN" sz="1400" dirty="0" smtClean="0"/>
                        <a:t>sentinel notification-script &lt;master-name&gt; &lt;script-path&gt;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故障转移期间，某些警告级别的</a:t>
                      </a:r>
                      <a:r>
                        <a:rPr lang="en-US" altLang="zh-CN" sz="1400" dirty="0" smtClean="0"/>
                        <a:t>sentinel</a:t>
                      </a:r>
                      <a:r>
                        <a:rPr lang="zh-CN" altLang="en-US" sz="1400" dirty="0" smtClean="0"/>
                        <a:t>事件发生时，触发目录下的脚本</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9575746"/>
                  </a:ext>
                </a:extLst>
              </a:tr>
              <a:tr h="554175">
                <a:tc>
                  <a:txBody>
                    <a:bodyPr/>
                    <a:lstStyle/>
                    <a:p>
                      <a:r>
                        <a:rPr lang="en-US" altLang="zh-CN" sz="1400" dirty="0" smtClean="0"/>
                        <a:t>sentinel client-</a:t>
                      </a:r>
                      <a:r>
                        <a:rPr lang="en-US" altLang="zh-CN" sz="1400" dirty="0" err="1" smtClean="0"/>
                        <a:t>reconfig</a:t>
                      </a:r>
                      <a:r>
                        <a:rPr lang="en-US" altLang="zh-CN" sz="1400" dirty="0" smtClean="0"/>
                        <a:t>-script &lt;master-name&gt; &lt;script-path&gt;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在故障转移结束后，会触发对应路径下的脚本，并向脚本发送故障转移结果的相关参数。</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5875102"/>
                  </a:ext>
                </a:extLst>
              </a:tr>
            </a:tbl>
          </a:graphicData>
        </a:graphic>
      </p:graphicFrame>
    </p:spTree>
    <p:extLst>
      <p:ext uri="{BB962C8B-B14F-4D97-AF65-F5344CB8AC3E}">
        <p14:creationId xmlns:p14="http://schemas.microsoft.com/office/powerpoint/2010/main" val="149579887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7" name="矩形 76"/>
          <p:cNvSpPr/>
          <p:nvPr/>
        </p:nvSpPr>
        <p:spPr>
          <a:xfrm>
            <a:off x="183116" y="1151653"/>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启动流程</a:t>
            </a:r>
            <a:endParaRPr lang="en-US" altLang="zh-CN" sz="1400" b="1" dirty="0" smtClean="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2058599" y="456113"/>
            <a:ext cx="8289925" cy="5748253"/>
          </a:xfrm>
          <a:prstGeom prst="rect">
            <a:avLst/>
          </a:prstGeom>
        </p:spPr>
      </p:pic>
    </p:spTree>
    <p:extLst>
      <p:ext uri="{BB962C8B-B14F-4D97-AF65-F5344CB8AC3E}">
        <p14:creationId xmlns:p14="http://schemas.microsoft.com/office/powerpoint/2010/main" val="54316951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21830" y="613565"/>
            <a:ext cx="11351421" cy="5787919"/>
          </a:xfrm>
          <a:prstGeom prst="rect">
            <a:avLst/>
          </a:prstGeom>
        </p:spPr>
      </p:pic>
      <p:sp>
        <p:nvSpPr>
          <p:cNvPr id="4" name="文本占位符 12"/>
          <p:cNvSpPr>
            <a:spLocks noGrp="1"/>
          </p:cNvSpPr>
          <p:nvPr>
            <p:ph type="body" sz="quarter" idx="10"/>
          </p:nvPr>
        </p:nvSpPr>
        <p:spPr>
          <a:xfrm>
            <a:off x="125" y="29932"/>
            <a:ext cx="2520280" cy="647700"/>
          </a:xfrm>
        </p:spPr>
        <p:txBody>
          <a:bodyPr/>
          <a:lstStyle/>
          <a:p>
            <a:r>
              <a:rPr lang="zh-CN" altLang="en-US" dirty="0"/>
              <a:t>哨兵</a:t>
            </a:r>
          </a:p>
        </p:txBody>
      </p:sp>
      <p:sp>
        <p:nvSpPr>
          <p:cNvPr id="5" name="Freeform 222"/>
          <p:cNvSpPr>
            <a:spLocks noEditPoints="1"/>
          </p:cNvSpPr>
          <p:nvPr/>
        </p:nvSpPr>
        <p:spPr bwMode="auto">
          <a:xfrm>
            <a:off x="121831" y="66690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256285" y="613565"/>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7" name="矩形 76"/>
          <p:cNvSpPr/>
          <p:nvPr/>
        </p:nvSpPr>
        <p:spPr>
          <a:xfrm>
            <a:off x="1714927" y="209288"/>
            <a:ext cx="1480708" cy="307777"/>
          </a:xfrm>
          <a:prstGeom prst="rect">
            <a:avLst/>
          </a:prstGeom>
        </p:spPr>
        <p:txBody>
          <a:bodyPr wrap="square">
            <a:spAutoFit/>
          </a:bodyPr>
          <a:lstStyle/>
          <a:p>
            <a:pPr marL="285750" indent="-285750">
              <a:buFont typeface="Arial" panose="020B0604020202020204" pitchFamily="34" charset="0"/>
              <a:buChar char="•"/>
            </a:pPr>
            <a:r>
              <a:rPr lang="en-US" altLang="zh-CN" sz="1400" b="1" dirty="0" err="1" smtClean="0">
                <a:latin typeface="微软雅黑" panose="020B0503020204020204" pitchFamily="34" charset="-122"/>
                <a:ea typeface="微软雅黑" panose="020B0503020204020204" pitchFamily="34" charset="-122"/>
              </a:rPr>
              <a:t>serverCron</a:t>
            </a:r>
            <a:endParaRPr lang="en-US" altLang="zh-CN" sz="1400" b="1" dirty="0" smtClean="0">
              <a:latin typeface="微软雅黑" panose="020B0503020204020204" pitchFamily="34" charset="-122"/>
              <a:ea typeface="微软雅黑" panose="020B0503020204020204" pitchFamily="34" charset="-122"/>
            </a:endParaRPr>
          </a:p>
        </p:txBody>
      </p:sp>
      <p:sp>
        <p:nvSpPr>
          <p:cNvPr id="8" name="矩形 7"/>
          <p:cNvSpPr/>
          <p:nvPr/>
        </p:nvSpPr>
        <p:spPr>
          <a:xfrm>
            <a:off x="3672805" y="101566"/>
            <a:ext cx="7704856" cy="523220"/>
          </a:xfrm>
          <a:prstGeom prst="rect">
            <a:avLst/>
          </a:prstGeom>
        </p:spPr>
        <p:txBody>
          <a:bodyPr wrap="square">
            <a:spAutoFit/>
          </a:bodyPr>
          <a:lstStyle/>
          <a:p>
            <a:r>
              <a:rPr lang="zh-CN" altLang="en-US" sz="1400" dirty="0" smtClean="0"/>
              <a:t>在</a:t>
            </a:r>
            <a:r>
              <a:rPr lang="en-US" altLang="zh-CN" sz="1400" dirty="0" smtClean="0"/>
              <a:t>sentinel</a:t>
            </a:r>
            <a:r>
              <a:rPr lang="zh-CN" altLang="en-US" sz="1400" dirty="0" smtClean="0"/>
              <a:t>模式下，</a:t>
            </a:r>
            <a:r>
              <a:rPr lang="en-US" altLang="zh-CN" sz="1400" dirty="0" smtClean="0"/>
              <a:t>sentinel</a:t>
            </a:r>
            <a:r>
              <a:rPr lang="zh-CN" altLang="en-US" sz="1400" dirty="0"/>
              <a:t>为了自动</a:t>
            </a:r>
            <a:r>
              <a:rPr lang="zh-CN" altLang="en-US" sz="1400" dirty="0" smtClean="0"/>
              <a:t>管理</a:t>
            </a:r>
            <a:r>
              <a:rPr lang="en-US" altLang="zh-CN" sz="1400" dirty="0" err="1" smtClean="0"/>
              <a:t>redis</a:t>
            </a:r>
            <a:r>
              <a:rPr lang="zh-CN" altLang="en-US" sz="1400" dirty="0" smtClean="0"/>
              <a:t>服务器，将</a:t>
            </a:r>
            <a:r>
              <a:rPr lang="en-US" altLang="zh-CN" sz="1400" dirty="0" err="1" smtClean="0"/>
              <a:t>serverCron</a:t>
            </a:r>
            <a:r>
              <a:rPr lang="zh-CN" altLang="en-US" sz="1400" dirty="0" smtClean="0"/>
              <a:t>中执行</a:t>
            </a:r>
            <a:r>
              <a:rPr lang="en-US" altLang="zh-CN" sz="1400" dirty="0" err="1" smtClean="0"/>
              <a:t>sentinelTimer</a:t>
            </a:r>
            <a:r>
              <a:rPr lang="zh-CN" altLang="en-US" sz="1400" dirty="0" smtClean="0"/>
              <a:t>函数</a:t>
            </a:r>
            <a:r>
              <a:rPr lang="en-US" altLang="zh-CN" sz="1400" dirty="0" smtClean="0"/>
              <a:t>,100ms</a:t>
            </a:r>
            <a:r>
              <a:rPr lang="zh-CN" altLang="en-US" sz="1400" dirty="0" smtClean="0"/>
              <a:t>执行一次。</a:t>
            </a:r>
            <a:endParaRPr lang="en-US" altLang="zh-CN" sz="1400" dirty="0"/>
          </a:p>
        </p:txBody>
      </p:sp>
      <p:sp>
        <p:nvSpPr>
          <p:cNvPr id="15" name="矩形 14"/>
          <p:cNvSpPr/>
          <p:nvPr/>
        </p:nvSpPr>
        <p:spPr>
          <a:xfrm>
            <a:off x="577894" y="5400327"/>
            <a:ext cx="2617741" cy="584775"/>
          </a:xfrm>
          <a:prstGeom prst="rect">
            <a:avLst/>
          </a:prstGeom>
        </p:spPr>
        <p:txBody>
          <a:bodyPr wrap="square">
            <a:spAutoFit/>
          </a:bodyPr>
          <a:lstStyle/>
          <a:p>
            <a:r>
              <a:rPr lang="en-US" altLang="zh-CN" sz="1600" dirty="0" smtClean="0">
                <a:solidFill>
                  <a:srgbClr val="FF0000"/>
                </a:solidFill>
              </a:rPr>
              <a:t>1.Server.hz</a:t>
            </a:r>
            <a:r>
              <a:rPr lang="zh-CN" altLang="en-US" sz="1600" dirty="0" smtClean="0">
                <a:solidFill>
                  <a:srgbClr val="FF0000"/>
                </a:solidFill>
              </a:rPr>
              <a:t>值每次随机，是为防止脑裂。</a:t>
            </a:r>
            <a:endParaRPr lang="en-US" altLang="zh-CN" sz="1600" dirty="0" smtClean="0">
              <a:solidFill>
                <a:srgbClr val="FF0000"/>
              </a:solidFill>
            </a:endParaRPr>
          </a:p>
        </p:txBody>
      </p:sp>
      <p:pic>
        <p:nvPicPr>
          <p:cNvPr id="3" name="图片 2"/>
          <p:cNvPicPr>
            <a:picLocks noChangeAspect="1"/>
          </p:cNvPicPr>
          <p:nvPr/>
        </p:nvPicPr>
        <p:blipFill>
          <a:blip r:embed="rId4"/>
          <a:stretch>
            <a:fillRect/>
          </a:stretch>
        </p:blipFill>
        <p:spPr>
          <a:xfrm>
            <a:off x="6265093" y="4715479"/>
            <a:ext cx="4608512" cy="1679614"/>
          </a:xfrm>
          <a:prstGeom prst="rect">
            <a:avLst/>
          </a:prstGeom>
        </p:spPr>
      </p:pic>
      <p:sp>
        <p:nvSpPr>
          <p:cNvPr id="10" name="矩形 9"/>
          <p:cNvSpPr/>
          <p:nvPr/>
        </p:nvSpPr>
        <p:spPr>
          <a:xfrm>
            <a:off x="6121077" y="4188865"/>
            <a:ext cx="5051044" cy="584775"/>
          </a:xfrm>
          <a:prstGeom prst="rect">
            <a:avLst/>
          </a:prstGeom>
        </p:spPr>
        <p:txBody>
          <a:bodyPr wrap="square">
            <a:spAutoFit/>
          </a:bodyPr>
          <a:lstStyle/>
          <a:p>
            <a:r>
              <a:rPr lang="en-US" altLang="zh-CN" sz="1600" dirty="0" smtClean="0">
                <a:solidFill>
                  <a:srgbClr val="FF0000"/>
                </a:solidFill>
              </a:rPr>
              <a:t>2.sentinelHandleRedisInstance</a:t>
            </a:r>
            <a:r>
              <a:rPr lang="zh-CN" altLang="en-US" sz="1600" dirty="0" smtClean="0">
                <a:solidFill>
                  <a:srgbClr val="FF0000"/>
                </a:solidFill>
              </a:rPr>
              <a:t>处理对象可能是</a:t>
            </a:r>
            <a:r>
              <a:rPr lang="en-US" altLang="zh-CN" sz="1600" dirty="0" smtClean="0">
                <a:solidFill>
                  <a:srgbClr val="FF0000"/>
                </a:solidFill>
              </a:rPr>
              <a:t>Master</a:t>
            </a:r>
            <a:r>
              <a:rPr lang="zh-CN" altLang="en-US" sz="1600" dirty="0" smtClean="0">
                <a:solidFill>
                  <a:srgbClr val="FF0000"/>
                </a:solidFill>
              </a:rPr>
              <a:t>，可能是</a:t>
            </a:r>
            <a:r>
              <a:rPr lang="en-US" altLang="zh-CN" sz="1600" dirty="0" smtClean="0">
                <a:solidFill>
                  <a:srgbClr val="FF0000"/>
                </a:solidFill>
              </a:rPr>
              <a:t>Slave</a:t>
            </a:r>
            <a:r>
              <a:rPr lang="zh-CN" altLang="en-US" sz="1600" dirty="0" smtClean="0">
                <a:solidFill>
                  <a:srgbClr val="FF0000"/>
                </a:solidFill>
              </a:rPr>
              <a:t>，也有可能是其他</a:t>
            </a:r>
            <a:r>
              <a:rPr lang="en-US" altLang="zh-CN" sz="1600" dirty="0" smtClean="0">
                <a:solidFill>
                  <a:srgbClr val="FF0000"/>
                </a:solidFill>
              </a:rPr>
              <a:t>sentinel</a:t>
            </a:r>
            <a:r>
              <a:rPr lang="zh-CN" altLang="en-US" sz="1600" dirty="0" smtClean="0"/>
              <a:t>。</a:t>
            </a:r>
            <a:endParaRPr lang="en-US" altLang="zh-CN" sz="1600" dirty="0"/>
          </a:p>
        </p:txBody>
      </p:sp>
    </p:spTree>
    <p:extLst>
      <p:ext uri="{BB962C8B-B14F-4D97-AF65-F5344CB8AC3E}">
        <p14:creationId xmlns:p14="http://schemas.microsoft.com/office/powerpoint/2010/main" val="3636164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72200" y="11319"/>
            <a:ext cx="2520280" cy="647700"/>
          </a:xfrm>
        </p:spPr>
        <p:txBody>
          <a:bodyPr/>
          <a:lstStyle/>
          <a:p>
            <a:r>
              <a:rPr lang="zh-CN" altLang="en-US" dirty="0"/>
              <a:t>哨兵</a:t>
            </a:r>
          </a:p>
        </p:txBody>
      </p:sp>
      <p:sp>
        <p:nvSpPr>
          <p:cNvPr id="5" name="Freeform 222"/>
          <p:cNvSpPr>
            <a:spLocks noEditPoints="1"/>
          </p:cNvSpPr>
          <p:nvPr/>
        </p:nvSpPr>
        <p:spPr bwMode="auto">
          <a:xfrm>
            <a:off x="209896" y="608893"/>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80327" y="546718"/>
            <a:ext cx="1745403"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哨兵详解</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7" name="矩形 76"/>
          <p:cNvSpPr/>
          <p:nvPr/>
        </p:nvSpPr>
        <p:spPr>
          <a:xfrm>
            <a:off x="209896" y="1007017"/>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建立连接</a:t>
            </a:r>
            <a:endParaRPr lang="en-US" altLang="zh-CN" sz="1400" b="1" dirty="0" smtClean="0">
              <a:latin typeface="微软雅黑" panose="020B0503020204020204" pitchFamily="34" charset="-122"/>
              <a:ea typeface="微软雅黑" panose="020B0503020204020204" pitchFamily="34" charset="-122"/>
            </a:endParaRPr>
          </a:p>
        </p:txBody>
      </p:sp>
      <p:sp>
        <p:nvSpPr>
          <p:cNvPr id="7" name="矩形 6"/>
          <p:cNvSpPr/>
          <p:nvPr/>
        </p:nvSpPr>
        <p:spPr>
          <a:xfrm>
            <a:off x="344350" y="1476560"/>
            <a:ext cx="3450438" cy="4524315"/>
          </a:xfrm>
          <a:prstGeom prst="rect">
            <a:avLst/>
          </a:prstGeom>
        </p:spPr>
        <p:txBody>
          <a:bodyPr wrap="square">
            <a:spAutoFit/>
          </a:bodyPr>
          <a:lstStyle/>
          <a:p>
            <a:r>
              <a:rPr lang="en-US" altLang="zh-CN" sz="1600" dirty="0" smtClean="0"/>
              <a:t>1.</a:t>
            </a:r>
            <a:r>
              <a:rPr lang="zh-CN" altLang="en-US" sz="1600" dirty="0" smtClean="0">
                <a:solidFill>
                  <a:srgbClr val="FF0000"/>
                </a:solidFill>
              </a:rPr>
              <a:t>异步建立连接</a:t>
            </a:r>
            <a:r>
              <a:rPr lang="zh-CN" altLang="en-US" sz="1600" dirty="0" smtClean="0"/>
              <a:t>过程使用的函数是</a:t>
            </a:r>
            <a:r>
              <a:rPr lang="en-US" altLang="zh-CN" sz="1600" dirty="0" err="1" smtClean="0"/>
              <a:t>redis</a:t>
            </a:r>
            <a:r>
              <a:rPr lang="zh-CN" altLang="en-US" sz="1600" dirty="0" smtClean="0"/>
              <a:t>官方</a:t>
            </a:r>
            <a:r>
              <a:rPr lang="en-US" altLang="zh-CN" sz="1600" dirty="0" smtClean="0"/>
              <a:t>C</a:t>
            </a:r>
            <a:r>
              <a:rPr lang="zh-CN" altLang="en-US" sz="1600" dirty="0" smtClean="0"/>
              <a:t>客户端</a:t>
            </a:r>
            <a:r>
              <a:rPr lang="en-US" altLang="zh-CN" sz="1600" dirty="0" err="1" smtClean="0">
                <a:solidFill>
                  <a:srgbClr val="FF0000"/>
                </a:solidFill>
              </a:rPr>
              <a:t>hredis</a:t>
            </a:r>
            <a:r>
              <a:rPr lang="zh-CN" altLang="en-US" sz="1600" dirty="0" smtClean="0"/>
              <a:t>中的函数，</a:t>
            </a:r>
            <a:r>
              <a:rPr lang="en-US" altLang="zh-CN" sz="1600" dirty="0" err="1" smtClean="0"/>
              <a:t>hredis</a:t>
            </a:r>
            <a:r>
              <a:rPr lang="zh-CN" altLang="en-US" sz="1600" dirty="0"/>
              <a:t>支持多种多种</a:t>
            </a:r>
            <a:r>
              <a:rPr lang="zh-CN" altLang="en-US" sz="1600" dirty="0" smtClean="0"/>
              <a:t>适配器</a:t>
            </a:r>
            <a:r>
              <a:rPr lang="en-US" altLang="zh-CN" sz="1600" dirty="0" smtClean="0"/>
              <a:t>(ae</a:t>
            </a:r>
            <a:r>
              <a:rPr lang="zh-CN" altLang="en-US" sz="1600" dirty="0" smtClean="0"/>
              <a:t>、</a:t>
            </a:r>
            <a:r>
              <a:rPr lang="en-US" altLang="zh-CN" sz="1600" dirty="0" err="1" smtClean="0"/>
              <a:t>libev</a:t>
            </a:r>
            <a:r>
              <a:rPr lang="zh-CN" altLang="en-US" sz="1600" dirty="0" smtClean="0"/>
              <a:t>、</a:t>
            </a:r>
            <a:r>
              <a:rPr lang="en-US" altLang="zh-CN" sz="1600" dirty="0" err="1" smtClean="0"/>
              <a:t>libevent</a:t>
            </a:r>
            <a:r>
              <a:rPr lang="zh-CN" altLang="en-US" sz="1600" dirty="0" smtClean="0"/>
              <a:t>等</a:t>
            </a:r>
            <a:r>
              <a:rPr lang="en-US" altLang="zh-CN" sz="1600" dirty="0" smtClean="0"/>
              <a:t>)</a:t>
            </a:r>
            <a:r>
              <a:rPr lang="zh-CN" altLang="en-US" sz="1600" dirty="0" smtClean="0"/>
              <a:t>，使用</a:t>
            </a:r>
            <a:r>
              <a:rPr lang="en-US" altLang="zh-CN" sz="1600" dirty="0" err="1" smtClean="0"/>
              <a:t>redisAeAttach</a:t>
            </a:r>
            <a:r>
              <a:rPr lang="zh-CN" altLang="en-US" sz="1600" dirty="0" smtClean="0"/>
              <a:t>进行关联。</a:t>
            </a:r>
            <a:endParaRPr lang="en-US" altLang="zh-CN" sz="1600" dirty="0" smtClean="0"/>
          </a:p>
          <a:p>
            <a:r>
              <a:rPr lang="en-US" altLang="zh-CN" sz="1600" dirty="0" smtClean="0"/>
              <a:t>2.Redis</a:t>
            </a:r>
            <a:r>
              <a:rPr lang="zh-CN" altLang="en-US" sz="1600" dirty="0" smtClean="0"/>
              <a:t>分为</a:t>
            </a:r>
            <a:r>
              <a:rPr lang="zh-CN" altLang="en-US" sz="1600" dirty="0" smtClean="0">
                <a:solidFill>
                  <a:srgbClr val="FF0000"/>
                </a:solidFill>
              </a:rPr>
              <a:t>两类连接</a:t>
            </a:r>
            <a:r>
              <a:rPr lang="zh-CN" altLang="en-US" sz="1600" dirty="0" smtClean="0"/>
              <a:t>：命令连接和发布订阅连接。</a:t>
            </a:r>
            <a:endParaRPr lang="en-US" altLang="zh-CN" sz="1600" dirty="0" smtClean="0"/>
          </a:p>
          <a:p>
            <a:r>
              <a:rPr lang="zh-CN" altLang="en-US" sz="1600" dirty="0" smtClean="0"/>
              <a:t>命令连接：主要向所有类型的</a:t>
            </a:r>
            <a:r>
              <a:rPr lang="en-US" altLang="zh-CN" sz="1600" dirty="0" err="1" smtClean="0"/>
              <a:t>redis</a:t>
            </a:r>
            <a:r>
              <a:rPr lang="zh-CN" altLang="en-US" sz="1600" dirty="0" smtClean="0"/>
              <a:t>实例发送命令</a:t>
            </a:r>
            <a:endParaRPr lang="en-US" altLang="zh-CN" sz="1600" dirty="0" smtClean="0"/>
          </a:p>
          <a:p>
            <a:r>
              <a:rPr lang="zh-CN" altLang="en-US" sz="1600" dirty="0"/>
              <a:t>发布</a:t>
            </a:r>
            <a:r>
              <a:rPr lang="zh-CN" altLang="en-US" sz="1600" dirty="0" smtClean="0"/>
              <a:t>订阅连接：主要是订阅与主或从建立的</a:t>
            </a:r>
            <a:r>
              <a:rPr lang="en-US" altLang="zh-CN" sz="1600" dirty="0" smtClean="0"/>
              <a:t>HELLO</a:t>
            </a:r>
            <a:r>
              <a:rPr lang="zh-CN" altLang="en-US" sz="1600" dirty="0" smtClean="0"/>
              <a:t>频道，主要是为了让</a:t>
            </a:r>
            <a:r>
              <a:rPr lang="en-US" altLang="zh-CN" sz="1600" dirty="0" smtClean="0"/>
              <a:t>sentinel</a:t>
            </a:r>
            <a:r>
              <a:rPr lang="zh-CN" altLang="en-US" sz="1600" dirty="0" smtClean="0"/>
              <a:t>自动发现，更新当前集群的状态。因此，</a:t>
            </a:r>
            <a:r>
              <a:rPr lang="en-US" altLang="zh-CN" sz="1600" dirty="0" smtClean="0"/>
              <a:t>sentinel</a:t>
            </a:r>
            <a:r>
              <a:rPr lang="zh-CN" altLang="en-US" sz="1600" dirty="0" smtClean="0"/>
              <a:t>之间不需要创建发布订阅连接。</a:t>
            </a:r>
            <a:endParaRPr lang="en-US" altLang="zh-CN" sz="1600" dirty="0" smtClean="0"/>
          </a:p>
          <a:p>
            <a:r>
              <a:rPr lang="en-US" altLang="zh-CN" sz="1600" dirty="0" smtClean="0"/>
              <a:t>3.</a:t>
            </a:r>
            <a:r>
              <a:rPr lang="en-US" altLang="zh-CN" sz="1600" dirty="0" smtClean="0">
                <a:solidFill>
                  <a:srgbClr val="FF0000"/>
                </a:solidFill>
              </a:rPr>
              <a:t>sentinel</a:t>
            </a:r>
            <a:r>
              <a:rPr lang="zh-CN" altLang="en-US" sz="1600" dirty="0" smtClean="0">
                <a:solidFill>
                  <a:srgbClr val="FF0000"/>
                </a:solidFill>
              </a:rPr>
              <a:t>之间会共享连接</a:t>
            </a:r>
            <a:r>
              <a:rPr lang="zh-CN" altLang="en-US" sz="1600" dirty="0" smtClean="0"/>
              <a:t>，见</a:t>
            </a:r>
            <a:r>
              <a:rPr lang="en-US" altLang="zh-CN" sz="1600" dirty="0" err="1" smtClean="0"/>
              <a:t>sentinelTryConnectionSharing</a:t>
            </a:r>
            <a:r>
              <a:rPr lang="zh-CN" altLang="en-US" sz="1600" dirty="0" smtClean="0"/>
              <a:t>。他的共享是指：监控不同</a:t>
            </a:r>
            <a:r>
              <a:rPr lang="en-US" altLang="zh-CN" sz="1600" dirty="0" smtClean="0"/>
              <a:t>master</a:t>
            </a:r>
            <a:r>
              <a:rPr lang="zh-CN" altLang="en-US" sz="1600" dirty="0" smtClean="0"/>
              <a:t>之间的相同</a:t>
            </a:r>
            <a:r>
              <a:rPr lang="en-US" altLang="zh-CN" sz="1600" dirty="0" smtClean="0"/>
              <a:t>sentinel</a:t>
            </a:r>
            <a:r>
              <a:rPr lang="zh-CN" altLang="en-US" sz="1600" dirty="0" smtClean="0"/>
              <a:t>，共用同一个连接。</a:t>
            </a:r>
            <a:endParaRPr lang="en-US" altLang="zh-CN" sz="1600" dirty="0"/>
          </a:p>
        </p:txBody>
      </p:sp>
      <p:pic>
        <p:nvPicPr>
          <p:cNvPr id="3" name="图片 2"/>
          <p:cNvPicPr>
            <a:picLocks noChangeAspect="1"/>
          </p:cNvPicPr>
          <p:nvPr/>
        </p:nvPicPr>
        <p:blipFill>
          <a:blip r:embed="rId3"/>
          <a:stretch>
            <a:fillRect/>
          </a:stretch>
        </p:blipFill>
        <p:spPr>
          <a:xfrm>
            <a:off x="3983466" y="143743"/>
            <a:ext cx="7538609" cy="6169367"/>
          </a:xfrm>
          <a:prstGeom prst="rect">
            <a:avLst/>
          </a:prstGeom>
        </p:spPr>
      </p:pic>
    </p:spTree>
    <p:extLst>
      <p:ext uri="{BB962C8B-B14F-4D97-AF65-F5344CB8AC3E}">
        <p14:creationId xmlns:p14="http://schemas.microsoft.com/office/powerpoint/2010/main" val="326948353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37902" y="713777"/>
            <a:ext cx="10485016" cy="5680245"/>
          </a:xfrm>
          <a:prstGeom prst="rect">
            <a:avLst/>
          </a:prstGeom>
        </p:spPr>
      </p:pic>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7" name="矩形 76"/>
          <p:cNvSpPr/>
          <p:nvPr/>
        </p:nvSpPr>
        <p:spPr>
          <a:xfrm>
            <a:off x="183116" y="1151653"/>
            <a:ext cx="1550424"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发送监控命令</a:t>
            </a:r>
            <a:endParaRPr lang="en-US" altLang="zh-CN" sz="1400" b="1" dirty="0" smtClean="0">
              <a:latin typeface="微软雅黑" panose="020B0503020204020204" pitchFamily="34" charset="-122"/>
              <a:ea typeface="微软雅黑" panose="020B0503020204020204" pitchFamily="34" charset="-122"/>
            </a:endParaRPr>
          </a:p>
        </p:txBody>
      </p:sp>
      <p:sp>
        <p:nvSpPr>
          <p:cNvPr id="8" name="矩形 7"/>
          <p:cNvSpPr/>
          <p:nvPr/>
        </p:nvSpPr>
        <p:spPr>
          <a:xfrm>
            <a:off x="1717881" y="295629"/>
            <a:ext cx="9011708" cy="338554"/>
          </a:xfrm>
          <a:prstGeom prst="rect">
            <a:avLst/>
          </a:prstGeom>
        </p:spPr>
        <p:txBody>
          <a:bodyPr wrap="square">
            <a:spAutoFit/>
          </a:bodyPr>
          <a:lstStyle/>
          <a:p>
            <a:r>
              <a:rPr lang="en-US" altLang="zh-CN" sz="1600" dirty="0" err="1" smtClean="0"/>
              <a:t>Redis</a:t>
            </a:r>
            <a:r>
              <a:rPr lang="zh-CN" altLang="en-US" sz="1600" dirty="0" smtClean="0"/>
              <a:t>中主要包括三类定时命令</a:t>
            </a:r>
            <a:r>
              <a:rPr lang="en-US" altLang="zh-CN" sz="1600" dirty="0" smtClean="0"/>
              <a:t>info</a:t>
            </a:r>
            <a:r>
              <a:rPr lang="zh-CN" altLang="en-US" sz="1600" dirty="0" smtClean="0"/>
              <a:t>、</a:t>
            </a:r>
            <a:r>
              <a:rPr lang="en-US" altLang="zh-CN" sz="1600" dirty="0" smtClean="0"/>
              <a:t>hello</a:t>
            </a:r>
            <a:r>
              <a:rPr lang="zh-CN" altLang="en-US" sz="1600" dirty="0" smtClean="0"/>
              <a:t>和</a:t>
            </a:r>
            <a:r>
              <a:rPr lang="en-US" altLang="zh-CN" sz="1600" dirty="0" smtClean="0"/>
              <a:t>publish</a:t>
            </a:r>
            <a:r>
              <a:rPr lang="zh-CN" altLang="en-US" sz="1600" dirty="0" smtClean="0"/>
              <a:t>。主要是在</a:t>
            </a:r>
            <a:r>
              <a:rPr lang="en-US" altLang="zh-CN" sz="1600" dirty="0" err="1"/>
              <a:t>sentinelSendPeriodicCommands</a:t>
            </a:r>
            <a:endParaRPr lang="en-US" altLang="zh-CN" sz="1600" dirty="0"/>
          </a:p>
        </p:txBody>
      </p:sp>
      <p:sp>
        <p:nvSpPr>
          <p:cNvPr id="9" name="矩形 8"/>
          <p:cNvSpPr/>
          <p:nvPr/>
        </p:nvSpPr>
        <p:spPr>
          <a:xfrm>
            <a:off x="5274246" y="2159967"/>
            <a:ext cx="6048672" cy="584775"/>
          </a:xfrm>
          <a:prstGeom prst="rect">
            <a:avLst/>
          </a:prstGeom>
        </p:spPr>
        <p:txBody>
          <a:bodyPr wrap="square">
            <a:spAutoFit/>
          </a:bodyPr>
          <a:lstStyle/>
          <a:p>
            <a:r>
              <a:rPr lang="zh-CN" altLang="en-US" sz="1600" dirty="0" smtClean="0">
                <a:solidFill>
                  <a:srgbClr val="FF0000"/>
                </a:solidFill>
              </a:rPr>
              <a:t>对于</a:t>
            </a:r>
            <a:r>
              <a:rPr lang="en-US" altLang="zh-CN" sz="1600" dirty="0" smtClean="0">
                <a:solidFill>
                  <a:srgbClr val="FF0000"/>
                </a:solidFill>
              </a:rPr>
              <a:t>info</a:t>
            </a:r>
            <a:r>
              <a:rPr lang="zh-CN" altLang="en-US" sz="1600" dirty="0" smtClean="0">
                <a:solidFill>
                  <a:srgbClr val="FF0000"/>
                </a:solidFill>
              </a:rPr>
              <a:t>来说，当某个</a:t>
            </a:r>
            <a:r>
              <a:rPr lang="en-US" altLang="zh-CN" sz="1600" dirty="0" smtClean="0">
                <a:solidFill>
                  <a:srgbClr val="FF0000"/>
                </a:solidFill>
              </a:rPr>
              <a:t>slave</a:t>
            </a:r>
            <a:r>
              <a:rPr lang="zh-CN" altLang="en-US" sz="1600" dirty="0" smtClean="0">
                <a:solidFill>
                  <a:srgbClr val="FF0000"/>
                </a:solidFill>
              </a:rPr>
              <a:t>的主节点可观</a:t>
            </a:r>
            <a:r>
              <a:rPr lang="en-US" altLang="zh-CN" sz="1600" dirty="0" smtClean="0">
                <a:solidFill>
                  <a:srgbClr val="FF0000"/>
                </a:solidFill>
              </a:rPr>
              <a:t>down</a:t>
            </a:r>
            <a:r>
              <a:rPr lang="zh-CN" altLang="en-US" sz="1600" dirty="0" smtClean="0">
                <a:solidFill>
                  <a:srgbClr val="FF0000"/>
                </a:solidFill>
              </a:rPr>
              <a:t>，周期</a:t>
            </a:r>
            <a:r>
              <a:rPr lang="en-US" altLang="zh-CN" sz="1600" dirty="0" smtClean="0">
                <a:solidFill>
                  <a:srgbClr val="FF0000"/>
                </a:solidFill>
              </a:rPr>
              <a:t>10s</a:t>
            </a:r>
            <a:r>
              <a:rPr lang="zh-CN" altLang="en-US" sz="1600" dirty="0" smtClean="0">
                <a:solidFill>
                  <a:srgbClr val="FF0000"/>
                </a:solidFill>
              </a:rPr>
              <a:t>变为</a:t>
            </a:r>
            <a:r>
              <a:rPr lang="en-US" altLang="zh-CN" sz="1600" dirty="0" smtClean="0">
                <a:solidFill>
                  <a:srgbClr val="FF0000"/>
                </a:solidFill>
              </a:rPr>
              <a:t>1s</a:t>
            </a:r>
            <a:r>
              <a:rPr lang="zh-CN" altLang="en-US" sz="1600" dirty="0" smtClean="0">
                <a:solidFill>
                  <a:srgbClr val="FF0000"/>
                </a:solidFill>
              </a:rPr>
              <a:t>，</a:t>
            </a:r>
            <a:r>
              <a:rPr lang="zh-CN" altLang="en-US" sz="1600" dirty="0">
                <a:solidFill>
                  <a:srgbClr val="FF0000"/>
                </a:solidFill>
              </a:rPr>
              <a:t>因为他随时有可能成为</a:t>
            </a:r>
            <a:r>
              <a:rPr lang="en-US" altLang="zh-CN" sz="1600" dirty="0" smtClean="0">
                <a:solidFill>
                  <a:srgbClr val="FF0000"/>
                </a:solidFill>
              </a:rPr>
              <a:t>master</a:t>
            </a:r>
            <a:r>
              <a:rPr lang="zh-CN" altLang="en-US" sz="1600" dirty="0" smtClean="0">
                <a:solidFill>
                  <a:srgbClr val="FF0000"/>
                </a:solidFill>
              </a:rPr>
              <a:t>。</a:t>
            </a:r>
            <a:endParaRPr lang="en-US" altLang="zh-CN" sz="1600" dirty="0">
              <a:solidFill>
                <a:srgbClr val="FF0000"/>
              </a:solidFill>
            </a:endParaRPr>
          </a:p>
        </p:txBody>
      </p:sp>
      <p:sp>
        <p:nvSpPr>
          <p:cNvPr id="3" name="矩形 2"/>
          <p:cNvSpPr/>
          <p:nvPr/>
        </p:nvSpPr>
        <p:spPr>
          <a:xfrm>
            <a:off x="5274246" y="4200050"/>
            <a:ext cx="5741386" cy="738664"/>
          </a:xfrm>
          <a:prstGeom prst="rect">
            <a:avLst/>
          </a:prstGeom>
        </p:spPr>
        <p:txBody>
          <a:bodyPr wrap="square">
            <a:spAutoFit/>
          </a:bodyPr>
          <a:lstStyle/>
          <a:p>
            <a:r>
              <a:rPr lang="en-US" altLang="zh-CN" sz="1400" dirty="0" smtClean="0"/>
              <a:t>sentinel_ip,sentinel_port,sentinel_runid,current_epoch,master_name,master_ip,master_port,master_config_epoch</a:t>
            </a:r>
            <a:r>
              <a:rPr lang="zh-CN" altLang="en-US" sz="1400" dirty="0" smtClean="0"/>
              <a:t>（如果是从的话，那么获取该从的主节点）</a:t>
            </a:r>
            <a:endParaRPr lang="zh-CN" altLang="en-US" sz="1400" dirty="0"/>
          </a:p>
        </p:txBody>
      </p:sp>
    </p:spTree>
    <p:extLst>
      <p:ext uri="{BB962C8B-B14F-4D97-AF65-F5344CB8AC3E}">
        <p14:creationId xmlns:p14="http://schemas.microsoft.com/office/powerpoint/2010/main" val="76314945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7" name="矩形 76"/>
          <p:cNvSpPr/>
          <p:nvPr/>
        </p:nvSpPr>
        <p:spPr>
          <a:xfrm>
            <a:off x="183116" y="1151653"/>
            <a:ext cx="1909497"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节点主观下线判断</a:t>
            </a:r>
            <a:endParaRPr lang="en-US" altLang="zh-CN" sz="1400" b="1" dirty="0" smtClean="0">
              <a:latin typeface="微软雅黑" panose="020B0503020204020204" pitchFamily="34" charset="-122"/>
              <a:ea typeface="微软雅黑" panose="020B0503020204020204" pitchFamily="34" charset="-122"/>
            </a:endParaRPr>
          </a:p>
        </p:txBody>
      </p:sp>
      <p:sp>
        <p:nvSpPr>
          <p:cNvPr id="8" name="矩形 7"/>
          <p:cNvSpPr/>
          <p:nvPr/>
        </p:nvSpPr>
        <p:spPr>
          <a:xfrm>
            <a:off x="317570" y="2578367"/>
            <a:ext cx="3600400" cy="1323439"/>
          </a:xfrm>
          <a:prstGeom prst="rect">
            <a:avLst/>
          </a:prstGeom>
        </p:spPr>
        <p:txBody>
          <a:bodyPr wrap="square">
            <a:spAutoFit/>
          </a:bodyPr>
          <a:lstStyle/>
          <a:p>
            <a:r>
              <a:rPr lang="zh-CN" altLang="en-US" sz="1600" dirty="0"/>
              <a:t>在上一阶段中，</a:t>
            </a:r>
            <a:r>
              <a:rPr lang="en-US" altLang="zh-CN" sz="1600" dirty="0" err="1"/>
              <a:t>redis</a:t>
            </a:r>
            <a:r>
              <a:rPr lang="zh-CN" altLang="en-US" sz="1600" dirty="0"/>
              <a:t>实例存在三个定时任务，节点的主观下线是依赖</a:t>
            </a:r>
            <a:r>
              <a:rPr lang="en-US" altLang="zh-CN" sz="1600" dirty="0"/>
              <a:t>ping</a:t>
            </a:r>
            <a:r>
              <a:rPr lang="zh-CN" altLang="en-US" sz="1600" dirty="0"/>
              <a:t>命令，</a:t>
            </a:r>
            <a:r>
              <a:rPr lang="zh-CN" altLang="en-US" sz="1600" dirty="0">
                <a:solidFill>
                  <a:srgbClr val="FF0000"/>
                </a:solidFill>
              </a:rPr>
              <a:t>每秒</a:t>
            </a:r>
            <a:r>
              <a:rPr lang="en-US" altLang="zh-CN" sz="1600" dirty="0">
                <a:solidFill>
                  <a:srgbClr val="FF0000"/>
                </a:solidFill>
              </a:rPr>
              <a:t>sentinel</a:t>
            </a:r>
            <a:r>
              <a:rPr lang="zh-CN" altLang="en-US" sz="1600" dirty="0">
                <a:solidFill>
                  <a:srgbClr val="FF0000"/>
                </a:solidFill>
              </a:rPr>
              <a:t>会向所有类型的实例执行一次</a:t>
            </a:r>
            <a:r>
              <a:rPr lang="zh-CN" altLang="en-US" sz="1600" dirty="0"/>
              <a:t>。主观下线并不能证明该节点</a:t>
            </a:r>
            <a:r>
              <a:rPr lang="en-US" altLang="zh-CN" sz="1600" dirty="0"/>
              <a:t>down</a:t>
            </a:r>
            <a:r>
              <a:rPr lang="zh-CN" altLang="en-US" sz="1600" dirty="0"/>
              <a:t>机了，要</a:t>
            </a:r>
            <a:r>
              <a:rPr lang="zh-CN" altLang="en-US" sz="1600" dirty="0" smtClean="0"/>
              <a:t>进行客观</a:t>
            </a:r>
            <a:r>
              <a:rPr lang="zh-CN" altLang="en-US" sz="1600" dirty="0"/>
              <a:t>下线</a:t>
            </a:r>
            <a:r>
              <a:rPr lang="zh-CN" altLang="en-US" sz="1600" dirty="0" smtClean="0"/>
              <a:t>判断。</a:t>
            </a:r>
            <a:endParaRPr lang="en-US" altLang="zh-CN" sz="1600" dirty="0"/>
          </a:p>
        </p:txBody>
      </p:sp>
      <p:pic>
        <p:nvPicPr>
          <p:cNvPr id="10" name="图片 9"/>
          <p:cNvPicPr>
            <a:picLocks noChangeAspect="1"/>
          </p:cNvPicPr>
          <p:nvPr/>
        </p:nvPicPr>
        <p:blipFill>
          <a:blip r:embed="rId3"/>
          <a:stretch>
            <a:fillRect/>
          </a:stretch>
        </p:blipFill>
        <p:spPr>
          <a:xfrm>
            <a:off x="4320877" y="287759"/>
            <a:ext cx="7056784" cy="5929433"/>
          </a:xfrm>
          <a:prstGeom prst="rect">
            <a:avLst/>
          </a:prstGeom>
        </p:spPr>
      </p:pic>
    </p:spTree>
    <p:extLst>
      <p:ext uri="{BB962C8B-B14F-4D97-AF65-F5344CB8AC3E}">
        <p14:creationId xmlns:p14="http://schemas.microsoft.com/office/powerpoint/2010/main" val="393962076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矩形 15"/>
          <p:cNvSpPr/>
          <p:nvPr/>
        </p:nvSpPr>
        <p:spPr>
          <a:xfrm>
            <a:off x="183116" y="1151653"/>
            <a:ext cx="1909497"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节点客观下线判断</a:t>
            </a:r>
            <a:endParaRPr lang="en-US" altLang="zh-CN" sz="1400" b="1" dirty="0" smtClean="0">
              <a:latin typeface="微软雅黑" panose="020B0503020204020204" pitchFamily="34" charset="-122"/>
              <a:ea typeface="微软雅黑" panose="020B0503020204020204" pitchFamily="34" charset="-122"/>
            </a:endParaRPr>
          </a:p>
        </p:txBody>
      </p:sp>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8" name="矩形 7"/>
          <p:cNvSpPr/>
          <p:nvPr/>
        </p:nvSpPr>
        <p:spPr>
          <a:xfrm>
            <a:off x="445629" y="1459430"/>
            <a:ext cx="9362560" cy="584775"/>
          </a:xfrm>
          <a:prstGeom prst="rect">
            <a:avLst/>
          </a:prstGeom>
        </p:spPr>
        <p:txBody>
          <a:bodyPr wrap="square">
            <a:spAutoFit/>
          </a:bodyPr>
          <a:lstStyle/>
          <a:p>
            <a:r>
              <a:rPr lang="zh-CN" altLang="en-US" sz="1600" dirty="0" smtClean="0"/>
              <a:t>完成主观下线之后，会发送</a:t>
            </a:r>
            <a:r>
              <a:rPr lang="en-US" altLang="zh-CN" sz="1600" dirty="0" smtClean="0"/>
              <a:t>is-master-down-by-</a:t>
            </a:r>
            <a:r>
              <a:rPr lang="en-US" altLang="zh-CN" sz="1600" dirty="0" err="1" smtClean="0"/>
              <a:t>addr</a:t>
            </a:r>
            <a:r>
              <a:rPr lang="zh-CN" altLang="en-US" sz="1600" dirty="0" smtClean="0"/>
              <a:t>命令，来询问该</a:t>
            </a:r>
            <a:r>
              <a:rPr lang="en-US" altLang="zh-CN" sz="1600" dirty="0" smtClean="0"/>
              <a:t>master</a:t>
            </a:r>
            <a:r>
              <a:rPr lang="zh-CN" altLang="en-US" sz="1600" dirty="0" smtClean="0"/>
              <a:t>上的其他</a:t>
            </a:r>
            <a:r>
              <a:rPr lang="en-US" altLang="zh-CN" sz="1600" dirty="0" smtClean="0"/>
              <a:t>sentinel</a:t>
            </a:r>
            <a:r>
              <a:rPr lang="zh-CN" altLang="en-US" sz="1600" dirty="0" smtClean="0"/>
              <a:t>是否同意。当然主观下线仅针对</a:t>
            </a:r>
            <a:r>
              <a:rPr lang="en-US" altLang="zh-CN" sz="1600" dirty="0" smtClean="0"/>
              <a:t>master</a:t>
            </a:r>
            <a:r>
              <a:rPr lang="zh-CN" altLang="en-US" sz="1600" dirty="0" smtClean="0"/>
              <a:t>，不针对</a:t>
            </a:r>
            <a:r>
              <a:rPr lang="en-US" altLang="zh-CN" sz="1600" dirty="0" smtClean="0"/>
              <a:t>slave</a:t>
            </a:r>
            <a:r>
              <a:rPr lang="zh-CN" altLang="en-US" sz="1600" dirty="0" smtClean="0"/>
              <a:t>和</a:t>
            </a:r>
            <a:r>
              <a:rPr lang="en-US" altLang="zh-CN" sz="1600" dirty="0" smtClean="0"/>
              <a:t>sentinel</a:t>
            </a:r>
            <a:r>
              <a:rPr lang="zh-CN" altLang="en-US" sz="1600" dirty="0" smtClean="0"/>
              <a:t>。</a:t>
            </a:r>
            <a:endParaRPr lang="en-US" altLang="zh-CN" sz="1600" dirty="0"/>
          </a:p>
        </p:txBody>
      </p:sp>
      <p:sp>
        <p:nvSpPr>
          <p:cNvPr id="10" name="矩形 9"/>
          <p:cNvSpPr/>
          <p:nvPr/>
        </p:nvSpPr>
        <p:spPr>
          <a:xfrm>
            <a:off x="487653" y="2128490"/>
            <a:ext cx="9362560" cy="338554"/>
          </a:xfrm>
          <a:prstGeom prst="rect">
            <a:avLst/>
          </a:prstGeom>
        </p:spPr>
        <p:txBody>
          <a:bodyPr wrap="square">
            <a:spAutoFit/>
          </a:bodyPr>
          <a:lstStyle/>
          <a:p>
            <a:r>
              <a:rPr lang="zh-CN" altLang="en-US" sz="1600" dirty="0" smtClean="0"/>
              <a:t>需要注意的是：</a:t>
            </a:r>
            <a:r>
              <a:rPr lang="zh-CN" altLang="en-US" sz="1600" dirty="0"/>
              <a:t>客观下</a:t>
            </a:r>
            <a:r>
              <a:rPr lang="zh-CN" altLang="en-US" sz="1600" dirty="0" smtClean="0"/>
              <a:t>线的判断和故障转移融合在一起，导致可能会有一定的延迟。</a:t>
            </a:r>
            <a:endParaRPr lang="en-US" altLang="zh-CN" sz="1600" dirty="0" smtClean="0"/>
          </a:p>
        </p:txBody>
      </p:sp>
      <p:sp>
        <p:nvSpPr>
          <p:cNvPr id="11" name="矩形 10"/>
          <p:cNvSpPr/>
          <p:nvPr/>
        </p:nvSpPr>
        <p:spPr>
          <a:xfrm>
            <a:off x="560421" y="2445572"/>
            <a:ext cx="10759936" cy="584775"/>
          </a:xfrm>
          <a:prstGeom prst="rect">
            <a:avLst/>
          </a:prstGeom>
        </p:spPr>
        <p:txBody>
          <a:bodyPr wrap="square">
            <a:spAutoFit/>
          </a:bodyPr>
          <a:lstStyle/>
          <a:p>
            <a:r>
              <a:rPr lang="en-US" altLang="zh-CN" sz="1600" dirty="0"/>
              <a:t>1.</a:t>
            </a:r>
            <a:r>
              <a:rPr lang="zh-CN" altLang="en-US" sz="1600" dirty="0"/>
              <a:t>首先</a:t>
            </a:r>
            <a:r>
              <a:rPr lang="en-US" altLang="zh-CN" sz="1600" dirty="0"/>
              <a:t>sentinel</a:t>
            </a:r>
            <a:r>
              <a:rPr lang="zh-CN" altLang="en-US" sz="1600" dirty="0"/>
              <a:t>会向其他</a:t>
            </a:r>
            <a:r>
              <a:rPr lang="en-US" altLang="zh-CN" sz="1600" dirty="0"/>
              <a:t>sentinel</a:t>
            </a:r>
            <a:r>
              <a:rPr lang="zh-CN" altLang="en-US" sz="1600" dirty="0"/>
              <a:t>发送</a:t>
            </a:r>
            <a:r>
              <a:rPr lang="en-US" altLang="zh-CN" sz="1600" dirty="0"/>
              <a:t>is-master-down-by-</a:t>
            </a:r>
            <a:r>
              <a:rPr lang="en-US" altLang="zh-CN" sz="1600" dirty="0" err="1"/>
              <a:t>addr</a:t>
            </a:r>
            <a:r>
              <a:rPr lang="zh-CN" altLang="en-US" sz="1600" dirty="0"/>
              <a:t>命令进行询问</a:t>
            </a:r>
            <a:r>
              <a:rPr lang="zh-CN" altLang="en-US" sz="1600" dirty="0" smtClean="0"/>
              <a:t>。见</a:t>
            </a:r>
            <a:r>
              <a:rPr lang="en-US" altLang="zh-CN" sz="1600" dirty="0" err="1"/>
              <a:t>sentinelAskMasterStateToOtherSentinels</a:t>
            </a:r>
            <a:endParaRPr lang="en-US" altLang="zh-CN" sz="1600" dirty="0"/>
          </a:p>
          <a:p>
            <a:r>
              <a:rPr lang="zh-CN" altLang="en-US" sz="1600" dirty="0"/>
              <a:t>格式为：</a:t>
            </a:r>
            <a:r>
              <a:rPr lang="en-US" altLang="zh-CN" sz="1600" dirty="0"/>
              <a:t> SENTINEL is-master-down-by-</a:t>
            </a:r>
            <a:r>
              <a:rPr lang="en-US" altLang="zh-CN" sz="1600" dirty="0" err="1"/>
              <a:t>addr</a:t>
            </a:r>
            <a:r>
              <a:rPr lang="en-US" altLang="zh-CN" sz="1600" dirty="0"/>
              <a:t> </a:t>
            </a:r>
            <a:r>
              <a:rPr lang="en-US" altLang="zh-CN" sz="1600" dirty="0" err="1"/>
              <a:t>ip</a:t>
            </a:r>
            <a:r>
              <a:rPr lang="en-US" altLang="zh-CN" sz="1600" dirty="0"/>
              <a:t> port </a:t>
            </a:r>
            <a:r>
              <a:rPr lang="en-US" altLang="zh-CN" sz="1600" dirty="0" err="1"/>
              <a:t>current_epoch</a:t>
            </a:r>
            <a:r>
              <a:rPr lang="en-US" altLang="zh-CN" sz="1600" dirty="0"/>
              <a:t> </a:t>
            </a:r>
            <a:r>
              <a:rPr lang="en-US" altLang="zh-CN" sz="1600" dirty="0" err="1"/>
              <a:t>runid</a:t>
            </a:r>
            <a:endParaRPr lang="en-US" altLang="zh-CN" sz="1600" dirty="0"/>
          </a:p>
        </p:txBody>
      </p:sp>
      <p:graphicFrame>
        <p:nvGraphicFramePr>
          <p:cNvPr id="3" name="表格 2"/>
          <p:cNvGraphicFramePr>
            <a:graphicFrameLocks noGrp="1"/>
          </p:cNvGraphicFramePr>
          <p:nvPr>
            <p:extLst>
              <p:ext uri="{D42A27DB-BD31-4B8C-83A1-F6EECF244321}">
                <p14:modId xmlns:p14="http://schemas.microsoft.com/office/powerpoint/2010/main" val="2194793775"/>
              </p:ext>
            </p:extLst>
          </p:nvPr>
        </p:nvGraphicFramePr>
        <p:xfrm>
          <a:off x="633189" y="3030347"/>
          <a:ext cx="9217024" cy="1483360"/>
        </p:xfrm>
        <a:graphic>
          <a:graphicData uri="http://schemas.openxmlformats.org/drawingml/2006/table">
            <a:tbl>
              <a:tblPr firstRow="1" bandRow="1">
                <a:tableStyleId>{5C22544A-7EE6-4342-B048-85BDC9FD1C3A}</a:tableStyleId>
              </a:tblPr>
              <a:tblGrid>
                <a:gridCol w="4608512">
                  <a:extLst>
                    <a:ext uri="{9D8B030D-6E8A-4147-A177-3AD203B41FA5}">
                      <a16:colId xmlns:a16="http://schemas.microsoft.com/office/drawing/2014/main" val="922467130"/>
                    </a:ext>
                  </a:extLst>
                </a:gridCol>
                <a:gridCol w="4608512">
                  <a:extLst>
                    <a:ext uri="{9D8B030D-6E8A-4147-A177-3AD203B41FA5}">
                      <a16:colId xmlns:a16="http://schemas.microsoft.com/office/drawing/2014/main" val="1024989207"/>
                    </a:ext>
                  </a:extLst>
                </a:gridCol>
              </a:tblGrid>
              <a:tr h="370840">
                <a:tc>
                  <a:txBody>
                    <a:bodyPr/>
                    <a:lstStyle/>
                    <a:p>
                      <a:pPr marL="0" algn="l" defTabSz="1028065" rtl="0" eaLnBrk="1" latinLnBrk="0" hangingPunct="1"/>
                      <a:r>
                        <a:rPr lang="zh-CN" altLang="en-US" sz="1400" kern="1200" dirty="0" smtClean="0">
                          <a:solidFill>
                            <a:schemeClr val="dk1"/>
                          </a:solidFill>
                          <a:latin typeface="+mn-lt"/>
                          <a:ea typeface="+mn-ea"/>
                          <a:cs typeface="+mn-cs"/>
                        </a:rPr>
                        <a:t>类型</a:t>
                      </a:r>
                      <a:endParaRPr lang="zh-CN" altLang="en-US" sz="1400" kern="1200" dirty="0">
                        <a:solidFill>
                          <a:schemeClr val="dk1"/>
                        </a:solidFill>
                        <a:latin typeface="+mn-lt"/>
                        <a:ea typeface="+mn-ea"/>
                        <a:cs typeface="+mn-cs"/>
                      </a:endParaRPr>
                    </a:p>
                  </a:txBody>
                  <a:tcPr anchor="ctr" anchorCtr="1"/>
                </a:tc>
                <a:tc>
                  <a:txBody>
                    <a:bodyPr/>
                    <a:lstStyle/>
                    <a:p>
                      <a:pPr marL="0" algn="l" defTabSz="1028065" rtl="0" eaLnBrk="1" latinLnBrk="0" hangingPunct="1"/>
                      <a:r>
                        <a:rPr lang="zh-CN" altLang="en-US" sz="1400" kern="1200" dirty="0" smtClean="0">
                          <a:solidFill>
                            <a:schemeClr val="dk1"/>
                          </a:solidFill>
                          <a:latin typeface="+mn-lt"/>
                          <a:ea typeface="+mn-ea"/>
                          <a:cs typeface="+mn-cs"/>
                        </a:rPr>
                        <a:t>描述</a:t>
                      </a:r>
                      <a:endParaRPr lang="zh-CN" altLang="en-US" sz="1400" kern="1200" dirty="0">
                        <a:solidFill>
                          <a:schemeClr val="dk1"/>
                        </a:solidFill>
                        <a:latin typeface="+mn-lt"/>
                        <a:ea typeface="+mn-ea"/>
                        <a:cs typeface="+mn-cs"/>
                      </a:endParaRPr>
                    </a:p>
                  </a:txBody>
                  <a:tcPr anchor="ctr" anchorCtr="1"/>
                </a:tc>
                <a:extLst>
                  <a:ext uri="{0D108BD9-81ED-4DB2-BD59-A6C34878D82A}">
                    <a16:rowId xmlns:a16="http://schemas.microsoft.com/office/drawing/2014/main" val="2562689286"/>
                  </a:ext>
                </a:extLst>
              </a:tr>
              <a:tr h="370840">
                <a:tc>
                  <a:txBody>
                    <a:bodyPr/>
                    <a:lstStyle/>
                    <a:p>
                      <a:pPr marL="0" algn="l" defTabSz="1028065" rtl="0" eaLnBrk="1" latinLnBrk="0" hangingPunct="1"/>
                      <a:r>
                        <a:rPr lang="en-US" altLang="zh-CN" sz="1400" kern="1200" dirty="0" err="1" smtClean="0">
                          <a:solidFill>
                            <a:schemeClr val="dk1"/>
                          </a:solidFill>
                          <a:latin typeface="+mn-lt"/>
                          <a:ea typeface="+mn-ea"/>
                          <a:cs typeface="+mn-cs"/>
                        </a:rPr>
                        <a:t>ip</a:t>
                      </a:r>
                      <a:r>
                        <a:rPr lang="zh-CN" altLang="en-US" sz="1400" kern="1200" dirty="0" smtClean="0">
                          <a:solidFill>
                            <a:schemeClr val="dk1"/>
                          </a:solidFill>
                          <a:latin typeface="+mn-lt"/>
                          <a:ea typeface="+mn-ea"/>
                          <a:cs typeface="+mn-cs"/>
                        </a:rPr>
                        <a:t>和</a:t>
                      </a:r>
                      <a:r>
                        <a:rPr lang="en-US" altLang="zh-CN" sz="1400" kern="1200" dirty="0" smtClean="0">
                          <a:solidFill>
                            <a:schemeClr val="dk1"/>
                          </a:solidFill>
                          <a:latin typeface="+mn-lt"/>
                          <a:ea typeface="+mn-ea"/>
                          <a:cs typeface="+mn-cs"/>
                        </a:rPr>
                        <a:t>port</a:t>
                      </a:r>
                      <a:endParaRPr lang="zh-CN" altLang="en-US" sz="1400" kern="1200" dirty="0">
                        <a:solidFill>
                          <a:schemeClr val="dk1"/>
                        </a:solidFill>
                        <a:latin typeface="+mn-lt"/>
                        <a:ea typeface="+mn-ea"/>
                        <a:cs typeface="+mn-cs"/>
                      </a:endParaRPr>
                    </a:p>
                  </a:txBody>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要下线的</a:t>
                      </a:r>
                      <a:r>
                        <a:rPr lang="en-US" altLang="zh-CN" sz="1400" kern="1200" dirty="0" smtClean="0">
                          <a:solidFill>
                            <a:schemeClr val="dk1"/>
                          </a:solidFill>
                          <a:latin typeface="+mn-lt"/>
                          <a:ea typeface="+mn-ea"/>
                          <a:cs typeface="+mn-cs"/>
                        </a:rPr>
                        <a:t>master</a:t>
                      </a:r>
                      <a:r>
                        <a:rPr lang="zh-CN" altLang="en-US" sz="1400" kern="1200" dirty="0" smtClean="0">
                          <a:solidFill>
                            <a:schemeClr val="dk1"/>
                          </a:solidFill>
                          <a:latin typeface="+mn-lt"/>
                          <a:ea typeface="+mn-ea"/>
                          <a:cs typeface="+mn-cs"/>
                        </a:rPr>
                        <a:t>的</a:t>
                      </a:r>
                      <a:r>
                        <a:rPr lang="en-US" altLang="zh-CN" sz="1400" kern="1200" dirty="0" err="1" smtClean="0">
                          <a:solidFill>
                            <a:schemeClr val="dk1"/>
                          </a:solidFill>
                          <a:latin typeface="+mn-lt"/>
                          <a:ea typeface="+mn-ea"/>
                          <a:cs typeface="+mn-cs"/>
                        </a:rPr>
                        <a:t>ip</a:t>
                      </a:r>
                      <a:r>
                        <a:rPr lang="zh-CN" altLang="en-US" sz="1400" kern="1200" dirty="0" smtClean="0">
                          <a:solidFill>
                            <a:schemeClr val="dk1"/>
                          </a:solidFill>
                          <a:latin typeface="+mn-lt"/>
                          <a:ea typeface="+mn-ea"/>
                          <a:cs typeface="+mn-cs"/>
                        </a:rPr>
                        <a:t>和</a:t>
                      </a:r>
                      <a:r>
                        <a:rPr lang="en-US" altLang="zh-CN" sz="1400" kern="1200" dirty="0" smtClean="0">
                          <a:solidFill>
                            <a:schemeClr val="dk1"/>
                          </a:solidFill>
                          <a:latin typeface="+mn-lt"/>
                          <a:ea typeface="+mn-ea"/>
                          <a:cs typeface="+mn-cs"/>
                        </a:rPr>
                        <a:t>port</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1649136101"/>
                  </a:ext>
                </a:extLst>
              </a:tr>
              <a:tr h="370840">
                <a:tc>
                  <a:txBody>
                    <a:bodyPr/>
                    <a:lstStyle/>
                    <a:p>
                      <a:pPr marL="0" algn="l" defTabSz="1028065" rtl="0" eaLnBrk="1" latinLnBrk="0" hangingPunct="1"/>
                      <a:r>
                        <a:rPr lang="en-US" altLang="zh-CN" sz="1400" kern="1200" dirty="0" err="1" smtClean="0">
                          <a:solidFill>
                            <a:schemeClr val="dk1"/>
                          </a:solidFill>
                          <a:latin typeface="+mn-lt"/>
                          <a:ea typeface="+mn-ea"/>
                          <a:cs typeface="+mn-cs"/>
                        </a:rPr>
                        <a:t>current_poch</a:t>
                      </a:r>
                      <a:endParaRPr lang="zh-CN" altLang="en-US" sz="1400" kern="1200" dirty="0">
                        <a:solidFill>
                          <a:schemeClr val="dk1"/>
                        </a:solidFill>
                        <a:latin typeface="+mn-lt"/>
                        <a:ea typeface="+mn-ea"/>
                        <a:cs typeface="+mn-cs"/>
                      </a:endParaRPr>
                    </a:p>
                  </a:txBody>
                  <a:tcPr/>
                </a:tc>
                <a:tc>
                  <a:txBody>
                    <a:bodyPr/>
                    <a:lstStyle/>
                    <a:p>
                      <a:pPr marL="0" algn="l" defTabSz="1028065" rtl="0" eaLnBrk="1" latinLnBrk="0" hangingPunct="1"/>
                      <a:r>
                        <a:rPr lang="en-US" altLang="zh-CN" sz="1400" kern="1200" dirty="0" smtClean="0">
                          <a:solidFill>
                            <a:schemeClr val="dk1"/>
                          </a:solidFill>
                          <a:latin typeface="+mn-lt"/>
                          <a:ea typeface="+mn-ea"/>
                          <a:cs typeface="+mn-cs"/>
                        </a:rPr>
                        <a:t>Sentinel</a:t>
                      </a:r>
                      <a:r>
                        <a:rPr lang="zh-CN" altLang="en-US" sz="1400" kern="1200" dirty="0" smtClean="0">
                          <a:solidFill>
                            <a:schemeClr val="dk1"/>
                          </a:solidFill>
                          <a:latin typeface="+mn-lt"/>
                          <a:ea typeface="+mn-ea"/>
                          <a:cs typeface="+mn-cs"/>
                        </a:rPr>
                        <a:t>当前纪元，用于选举领头</a:t>
                      </a:r>
                      <a:r>
                        <a:rPr lang="en-US" altLang="zh-CN" sz="1400" kern="1200" dirty="0" smtClean="0">
                          <a:solidFill>
                            <a:schemeClr val="dk1"/>
                          </a:solidFill>
                          <a:latin typeface="+mn-lt"/>
                          <a:ea typeface="+mn-ea"/>
                          <a:cs typeface="+mn-cs"/>
                        </a:rPr>
                        <a:t>sentinel</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3602284507"/>
                  </a:ext>
                </a:extLst>
              </a:tr>
              <a:tr h="370840">
                <a:tc>
                  <a:txBody>
                    <a:bodyPr/>
                    <a:lstStyle/>
                    <a:p>
                      <a:pPr marL="0" algn="l" defTabSz="1028065" rtl="0" eaLnBrk="1" latinLnBrk="0" hangingPunct="1"/>
                      <a:r>
                        <a:rPr lang="en-US" altLang="zh-CN" sz="1400" kern="1200" dirty="0" err="1" smtClean="0">
                          <a:solidFill>
                            <a:schemeClr val="dk1"/>
                          </a:solidFill>
                          <a:latin typeface="+mn-lt"/>
                          <a:ea typeface="+mn-ea"/>
                          <a:cs typeface="+mn-cs"/>
                        </a:rPr>
                        <a:t>runid</a:t>
                      </a:r>
                      <a:endParaRPr lang="zh-CN" altLang="en-US" sz="1400" kern="1200" dirty="0">
                        <a:solidFill>
                          <a:schemeClr val="dk1"/>
                        </a:solidFill>
                        <a:latin typeface="+mn-lt"/>
                        <a:ea typeface="+mn-ea"/>
                        <a:cs typeface="+mn-cs"/>
                      </a:endParaRPr>
                    </a:p>
                  </a:txBody>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*：表示仅用于可观判断；否则用于选举领头</a:t>
                      </a:r>
                      <a:r>
                        <a:rPr lang="en-US" altLang="zh-CN" sz="1400" kern="1200" dirty="0" smtClean="0">
                          <a:solidFill>
                            <a:schemeClr val="dk1"/>
                          </a:solidFill>
                          <a:latin typeface="+mn-lt"/>
                          <a:ea typeface="+mn-ea"/>
                          <a:cs typeface="+mn-cs"/>
                        </a:rPr>
                        <a:t>sentinel</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1486849503"/>
                  </a:ext>
                </a:extLst>
              </a:tr>
            </a:tbl>
          </a:graphicData>
        </a:graphic>
      </p:graphicFrame>
      <p:sp>
        <p:nvSpPr>
          <p:cNvPr id="13" name="矩形 12"/>
          <p:cNvSpPr/>
          <p:nvPr/>
        </p:nvSpPr>
        <p:spPr>
          <a:xfrm>
            <a:off x="487653" y="4642709"/>
            <a:ext cx="10759936" cy="584775"/>
          </a:xfrm>
          <a:prstGeom prst="rect">
            <a:avLst/>
          </a:prstGeom>
        </p:spPr>
        <p:txBody>
          <a:bodyPr wrap="square">
            <a:spAutoFit/>
          </a:bodyPr>
          <a:lstStyle/>
          <a:p>
            <a:r>
              <a:rPr lang="en-US" altLang="zh-CN" sz="1600" dirty="0" smtClean="0"/>
              <a:t>2.</a:t>
            </a:r>
            <a:r>
              <a:rPr lang="zh-CN" altLang="en-US" sz="1600" dirty="0" smtClean="0"/>
              <a:t>目标</a:t>
            </a:r>
            <a:r>
              <a:rPr lang="en-US" altLang="zh-CN" sz="1600" dirty="0" smtClean="0"/>
              <a:t>sentinel</a:t>
            </a:r>
            <a:r>
              <a:rPr lang="zh-CN" altLang="en-US" sz="1600" dirty="0" smtClean="0"/>
              <a:t>收到</a:t>
            </a:r>
            <a:r>
              <a:rPr lang="en-US" altLang="zh-CN" sz="1600" dirty="0" smtClean="0"/>
              <a:t>is-master-down-by-</a:t>
            </a:r>
            <a:r>
              <a:rPr lang="en-US" altLang="zh-CN" sz="1600" dirty="0" err="1" smtClean="0"/>
              <a:t>addr</a:t>
            </a:r>
            <a:r>
              <a:rPr lang="zh-CN" altLang="en-US" sz="1600" dirty="0" smtClean="0"/>
              <a:t>命令之后，会回复给源节点，该</a:t>
            </a:r>
            <a:r>
              <a:rPr lang="en-US" altLang="zh-CN" sz="1600" dirty="0" smtClean="0"/>
              <a:t>master</a:t>
            </a:r>
            <a:r>
              <a:rPr lang="zh-CN" altLang="en-US" sz="1600" dirty="0" smtClean="0"/>
              <a:t>状态。见</a:t>
            </a:r>
            <a:r>
              <a:rPr lang="en-US" altLang="zh-CN" sz="1600" dirty="0" err="1" smtClean="0"/>
              <a:t>sentinelCommand</a:t>
            </a:r>
            <a:endParaRPr lang="en-US" altLang="zh-CN" sz="1600" dirty="0" smtClean="0"/>
          </a:p>
          <a:p>
            <a:r>
              <a:rPr lang="zh-CN" altLang="en-US" sz="1600" dirty="0" smtClean="0"/>
              <a:t>格式为</a:t>
            </a:r>
            <a:r>
              <a:rPr lang="en-US" altLang="zh-CN" sz="1600" dirty="0" smtClean="0"/>
              <a:t>&lt;</a:t>
            </a:r>
            <a:r>
              <a:rPr lang="en-US" altLang="zh-CN" sz="1600" dirty="0" err="1" smtClean="0"/>
              <a:t>down_state</a:t>
            </a:r>
            <a:r>
              <a:rPr lang="en-US" altLang="zh-CN" sz="1600" dirty="0" smtClean="0"/>
              <a:t>&gt; &lt;</a:t>
            </a:r>
            <a:r>
              <a:rPr lang="en-US" altLang="zh-CN" sz="1600" dirty="0" err="1" smtClean="0"/>
              <a:t>leader_runid</a:t>
            </a:r>
            <a:r>
              <a:rPr lang="en-US" altLang="zh-CN" sz="1600" dirty="0" smtClean="0"/>
              <a:t>&gt;&lt;</a:t>
            </a:r>
            <a:r>
              <a:rPr lang="en-US" altLang="zh-CN" sz="1600" dirty="0" err="1" smtClean="0"/>
              <a:t>leader_epoch</a:t>
            </a:r>
            <a:r>
              <a:rPr lang="en-US" altLang="zh-CN" sz="1600" dirty="0" smtClean="0"/>
              <a:t>&gt;</a:t>
            </a:r>
            <a:endParaRPr lang="en-US" altLang="zh-CN" sz="1600" dirty="0"/>
          </a:p>
        </p:txBody>
      </p:sp>
      <p:sp>
        <p:nvSpPr>
          <p:cNvPr id="14" name="矩形 13"/>
          <p:cNvSpPr/>
          <p:nvPr/>
        </p:nvSpPr>
        <p:spPr>
          <a:xfrm>
            <a:off x="632410" y="5239810"/>
            <a:ext cx="10759936" cy="338554"/>
          </a:xfrm>
          <a:prstGeom prst="rect">
            <a:avLst/>
          </a:prstGeom>
        </p:spPr>
        <p:txBody>
          <a:bodyPr wrap="square">
            <a:spAutoFit/>
          </a:bodyPr>
          <a:lstStyle/>
          <a:p>
            <a:r>
              <a:rPr lang="zh-CN" altLang="en-US" sz="1600" dirty="0"/>
              <a:t>在</a:t>
            </a:r>
            <a:r>
              <a:rPr lang="zh-CN" altLang="en-US" sz="1600" dirty="0" smtClean="0"/>
              <a:t>这里因为不是为了选举领头</a:t>
            </a:r>
            <a:r>
              <a:rPr lang="en-US" altLang="zh-CN" sz="1600" dirty="0" smtClean="0"/>
              <a:t>sentinel</a:t>
            </a:r>
            <a:r>
              <a:rPr lang="zh-CN" altLang="en-US" sz="1600" dirty="0" smtClean="0"/>
              <a:t>，所以</a:t>
            </a:r>
            <a:r>
              <a:rPr lang="en-US" altLang="zh-CN" sz="1600" dirty="0" err="1" smtClean="0"/>
              <a:t>leader_runid</a:t>
            </a:r>
            <a:r>
              <a:rPr lang="zh-CN" altLang="en-US" sz="1600" dirty="0" smtClean="0"/>
              <a:t>为*，</a:t>
            </a:r>
            <a:r>
              <a:rPr lang="en-US" altLang="zh-CN" sz="1600" dirty="0" err="1" smtClean="0"/>
              <a:t>leader_epoch</a:t>
            </a:r>
            <a:r>
              <a:rPr lang="zh-CN" altLang="en-US" sz="1600" dirty="0" smtClean="0"/>
              <a:t>为</a:t>
            </a:r>
            <a:r>
              <a:rPr lang="en-US" altLang="zh-CN" sz="1600" dirty="0" smtClean="0"/>
              <a:t>0</a:t>
            </a:r>
            <a:endParaRPr lang="en-US" altLang="zh-CN" sz="1600" dirty="0"/>
          </a:p>
        </p:txBody>
      </p:sp>
      <p:sp>
        <p:nvSpPr>
          <p:cNvPr id="15" name="矩形 14"/>
          <p:cNvSpPr/>
          <p:nvPr/>
        </p:nvSpPr>
        <p:spPr>
          <a:xfrm>
            <a:off x="487653" y="5760367"/>
            <a:ext cx="10759936" cy="584775"/>
          </a:xfrm>
          <a:prstGeom prst="rect">
            <a:avLst/>
          </a:prstGeom>
        </p:spPr>
        <p:txBody>
          <a:bodyPr wrap="square">
            <a:spAutoFit/>
          </a:bodyPr>
          <a:lstStyle/>
          <a:p>
            <a:r>
              <a:rPr lang="en-US" altLang="zh-CN" sz="1600" dirty="0"/>
              <a:t>3</a:t>
            </a:r>
            <a:r>
              <a:rPr lang="en-US" altLang="zh-CN" sz="1600" dirty="0" smtClean="0"/>
              <a:t>.</a:t>
            </a:r>
            <a:r>
              <a:rPr lang="zh-CN" altLang="en-US" sz="1600" dirty="0" smtClean="0"/>
              <a:t>源</a:t>
            </a:r>
            <a:r>
              <a:rPr lang="en-US" altLang="zh-CN" sz="1600" dirty="0" smtClean="0"/>
              <a:t>sentinel</a:t>
            </a:r>
            <a:r>
              <a:rPr lang="zh-CN" altLang="en-US" sz="1600" dirty="0" smtClean="0"/>
              <a:t>收到回复</a:t>
            </a:r>
            <a:r>
              <a:rPr lang="en-US" altLang="zh-CN" sz="1600" dirty="0" smtClean="0"/>
              <a:t>(</a:t>
            </a:r>
            <a:r>
              <a:rPr lang="zh-CN" altLang="en-US" sz="1600" dirty="0" smtClean="0"/>
              <a:t>见</a:t>
            </a:r>
            <a:r>
              <a:rPr lang="en-US" altLang="zh-CN" sz="1600" dirty="0" err="1"/>
              <a:t>sentinelReceiveIsMasterDownReply</a:t>
            </a:r>
            <a:r>
              <a:rPr lang="en-US" altLang="zh-CN" sz="1600" dirty="0" smtClean="0"/>
              <a:t>)</a:t>
            </a:r>
            <a:r>
              <a:rPr lang="zh-CN" altLang="en-US" sz="1600" dirty="0" smtClean="0"/>
              <a:t>解析并更新</a:t>
            </a:r>
            <a:r>
              <a:rPr lang="en-US" altLang="zh-CN" sz="1600" dirty="0" smtClean="0"/>
              <a:t>master</a:t>
            </a:r>
            <a:r>
              <a:rPr lang="zh-CN" altLang="en-US" sz="1600" dirty="0" smtClean="0"/>
              <a:t>状态，在</a:t>
            </a:r>
            <a:r>
              <a:rPr lang="en-US" altLang="zh-CN" sz="1600" dirty="0" err="1" smtClean="0"/>
              <a:t>sentinelCheckObjectivelyDown</a:t>
            </a:r>
            <a:r>
              <a:rPr lang="zh-CN" altLang="en-US" sz="1600" dirty="0" smtClean="0"/>
              <a:t>中统计票数，判断是否可以进行客观宕机，。</a:t>
            </a:r>
            <a:endParaRPr lang="en-US" altLang="zh-CN" sz="1600" dirty="0"/>
          </a:p>
        </p:txBody>
      </p:sp>
    </p:spTree>
    <p:extLst>
      <p:ext uri="{BB962C8B-B14F-4D97-AF65-F5344CB8AC3E}">
        <p14:creationId xmlns:p14="http://schemas.microsoft.com/office/powerpoint/2010/main" val="84516221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20730" y="1152212"/>
            <a:ext cx="10912229" cy="5291884"/>
          </a:xfrm>
          <a:prstGeom prst="rect">
            <a:avLst/>
          </a:prstGeom>
        </p:spPr>
      </p:pic>
      <p:sp>
        <p:nvSpPr>
          <p:cNvPr id="4" name="文本占位符 12"/>
          <p:cNvSpPr>
            <a:spLocks noGrp="1"/>
          </p:cNvSpPr>
          <p:nvPr>
            <p:ph type="body" sz="quarter" idx="10"/>
          </p:nvPr>
        </p:nvSpPr>
        <p:spPr>
          <a:xfrm>
            <a:off x="0" y="19159"/>
            <a:ext cx="2520280" cy="647700"/>
          </a:xfrm>
        </p:spPr>
        <p:txBody>
          <a:bodyPr/>
          <a:lstStyle/>
          <a:p>
            <a:r>
              <a:rPr lang="zh-CN" altLang="en-US" dirty="0"/>
              <a:t>哨兵</a:t>
            </a:r>
          </a:p>
        </p:txBody>
      </p:sp>
      <p:sp>
        <p:nvSpPr>
          <p:cNvPr id="5" name="Freeform 222"/>
          <p:cNvSpPr>
            <a:spLocks noEditPoints="1"/>
          </p:cNvSpPr>
          <p:nvPr/>
        </p:nvSpPr>
        <p:spPr bwMode="auto">
          <a:xfrm>
            <a:off x="150778" y="576646"/>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21209" y="514471"/>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8" name="矩形 7"/>
          <p:cNvSpPr/>
          <p:nvPr/>
        </p:nvSpPr>
        <p:spPr>
          <a:xfrm>
            <a:off x="435618" y="1133376"/>
            <a:ext cx="10211952" cy="584775"/>
          </a:xfrm>
          <a:prstGeom prst="rect">
            <a:avLst/>
          </a:prstGeom>
        </p:spPr>
        <p:txBody>
          <a:bodyPr wrap="square">
            <a:spAutoFit/>
          </a:bodyPr>
          <a:lstStyle/>
          <a:p>
            <a:r>
              <a:rPr lang="zh-CN" altLang="en-US" sz="1600" dirty="0" smtClean="0"/>
              <a:t>在确定</a:t>
            </a:r>
            <a:r>
              <a:rPr lang="en-US" altLang="zh-CN" sz="1600" dirty="0" smtClean="0"/>
              <a:t>master</a:t>
            </a:r>
            <a:r>
              <a:rPr lang="zh-CN" altLang="en-US" sz="1600" dirty="0" smtClean="0"/>
              <a:t>客观宕机后，就会进行故障转移阶段，选举算法采用</a:t>
            </a:r>
            <a:r>
              <a:rPr lang="en-US" altLang="zh-CN" sz="1600" dirty="0" smtClean="0"/>
              <a:t>raft</a:t>
            </a:r>
            <a:r>
              <a:rPr lang="zh-CN" altLang="en-US" sz="1600" dirty="0" smtClean="0"/>
              <a:t>，核心是状态机的维护，</a:t>
            </a:r>
            <a:r>
              <a:rPr lang="zh-CN" altLang="en-US" sz="1600" dirty="0"/>
              <a:t>其中</a:t>
            </a:r>
            <a:r>
              <a:rPr lang="en-US" altLang="zh-CN" sz="1600" dirty="0" err="1" smtClean="0"/>
              <a:t>sentinelStartFailOver</a:t>
            </a:r>
            <a:r>
              <a:rPr lang="zh-CN" altLang="en-US" sz="1600" dirty="0" smtClean="0"/>
              <a:t>是状态机的开始。</a:t>
            </a:r>
            <a:endParaRPr lang="en-US" altLang="zh-CN" sz="1600" dirty="0"/>
          </a:p>
        </p:txBody>
      </p:sp>
      <p:sp>
        <p:nvSpPr>
          <p:cNvPr id="16" name="矩形 15"/>
          <p:cNvSpPr/>
          <p:nvPr/>
        </p:nvSpPr>
        <p:spPr>
          <a:xfrm>
            <a:off x="150778" y="874082"/>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故障转移</a:t>
            </a:r>
            <a:endParaRPr lang="en-US" altLang="zh-CN" sz="1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33198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30815" y="-52975"/>
            <a:ext cx="2520280" cy="647700"/>
          </a:xfrm>
        </p:spPr>
        <p:txBody>
          <a:bodyPr/>
          <a:lstStyle/>
          <a:p>
            <a:r>
              <a:rPr lang="zh-CN" altLang="en-US" dirty="0"/>
              <a:t>哨兵</a:t>
            </a:r>
          </a:p>
        </p:txBody>
      </p:sp>
      <p:sp>
        <p:nvSpPr>
          <p:cNvPr id="5" name="Freeform 222"/>
          <p:cNvSpPr>
            <a:spLocks noEditPoints="1"/>
          </p:cNvSpPr>
          <p:nvPr/>
        </p:nvSpPr>
        <p:spPr bwMode="auto">
          <a:xfrm>
            <a:off x="181593" y="504512"/>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2024" y="442337"/>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8" name="矩形 7"/>
          <p:cNvSpPr/>
          <p:nvPr/>
        </p:nvSpPr>
        <p:spPr>
          <a:xfrm>
            <a:off x="441393" y="1040255"/>
            <a:ext cx="10211952" cy="584775"/>
          </a:xfrm>
          <a:prstGeom prst="rect">
            <a:avLst/>
          </a:prstGeom>
        </p:spPr>
        <p:txBody>
          <a:bodyPr wrap="square">
            <a:spAutoFit/>
          </a:bodyPr>
          <a:lstStyle/>
          <a:p>
            <a:r>
              <a:rPr lang="zh-CN" altLang="en-US" sz="1600" dirty="0" smtClean="0"/>
              <a:t>当一个</a:t>
            </a:r>
            <a:r>
              <a:rPr lang="en-US" altLang="zh-CN" sz="1600" dirty="0" smtClean="0"/>
              <a:t>master</a:t>
            </a:r>
            <a:r>
              <a:rPr lang="zh-CN" altLang="en-US" sz="1600" dirty="0" smtClean="0"/>
              <a:t>被判断为客观下线后，第一：</a:t>
            </a:r>
            <a:r>
              <a:rPr lang="en-US" altLang="zh-CN" sz="1600" dirty="0" smtClean="0"/>
              <a:t>sentinel</a:t>
            </a:r>
            <a:r>
              <a:rPr lang="zh-CN" altLang="en-US" sz="1600" dirty="0" smtClean="0"/>
              <a:t>向该</a:t>
            </a:r>
            <a:r>
              <a:rPr lang="en-US" altLang="zh-CN" sz="1600" dirty="0" smtClean="0"/>
              <a:t>master</a:t>
            </a:r>
            <a:r>
              <a:rPr lang="zh-CN" altLang="en-US" sz="1600" dirty="0" smtClean="0"/>
              <a:t>下的所有</a:t>
            </a:r>
            <a:r>
              <a:rPr lang="en-US" altLang="zh-CN" sz="1600" dirty="0" smtClean="0"/>
              <a:t>slave</a:t>
            </a:r>
            <a:r>
              <a:rPr lang="zh-CN" altLang="en-US" sz="1600" dirty="0" smtClean="0"/>
              <a:t>的</a:t>
            </a:r>
            <a:r>
              <a:rPr lang="en-US" altLang="zh-CN" sz="1600" dirty="0" smtClean="0"/>
              <a:t>info</a:t>
            </a:r>
            <a:r>
              <a:rPr lang="zh-CN" altLang="en-US" sz="1600" dirty="0" smtClean="0"/>
              <a:t>频率变为</a:t>
            </a:r>
            <a:r>
              <a:rPr lang="en-US" altLang="zh-CN" sz="1600" dirty="0" smtClean="0"/>
              <a:t>1s</a:t>
            </a:r>
            <a:r>
              <a:rPr lang="zh-CN" altLang="en-US" sz="1600" dirty="0" smtClean="0"/>
              <a:t>，见前面；第二：由于可能存在多个哨兵对某一个</a:t>
            </a:r>
            <a:r>
              <a:rPr lang="en-US" altLang="zh-CN" sz="1600" dirty="0" smtClean="0"/>
              <a:t>master</a:t>
            </a:r>
            <a:r>
              <a:rPr lang="zh-CN" altLang="en-US" sz="1600" dirty="0" smtClean="0"/>
              <a:t>认定为客观宕机，要对其下线，那么到底哪个</a:t>
            </a:r>
            <a:r>
              <a:rPr lang="en-US" altLang="zh-CN" sz="1600" dirty="0" smtClean="0"/>
              <a:t>sentinel</a:t>
            </a:r>
            <a:r>
              <a:rPr lang="zh-CN" altLang="en-US" sz="1600" dirty="0" smtClean="0"/>
              <a:t>来操作呢？</a:t>
            </a:r>
            <a:endParaRPr lang="en-US" altLang="zh-CN" sz="1600" dirty="0"/>
          </a:p>
        </p:txBody>
      </p:sp>
      <p:sp>
        <p:nvSpPr>
          <p:cNvPr id="16" name="矩形 15"/>
          <p:cNvSpPr/>
          <p:nvPr/>
        </p:nvSpPr>
        <p:spPr>
          <a:xfrm>
            <a:off x="181593" y="801948"/>
            <a:ext cx="2828018"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状态机</a:t>
            </a:r>
            <a:r>
              <a:rPr lang="en-US" altLang="zh-CN" sz="1400" b="1" dirty="0" smtClean="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选举领头</a:t>
            </a:r>
            <a:r>
              <a:rPr lang="en-US" altLang="zh-CN" sz="1400" b="1" dirty="0" smtClean="0">
                <a:latin typeface="微软雅黑" panose="020B0503020204020204" pitchFamily="34" charset="-122"/>
                <a:ea typeface="微软雅黑" panose="020B0503020204020204" pitchFamily="34" charset="-122"/>
              </a:rPr>
              <a:t>sentinel</a:t>
            </a:r>
          </a:p>
        </p:txBody>
      </p:sp>
      <p:sp>
        <p:nvSpPr>
          <p:cNvPr id="17" name="矩形 16"/>
          <p:cNvSpPr/>
          <p:nvPr/>
        </p:nvSpPr>
        <p:spPr>
          <a:xfrm>
            <a:off x="441393" y="1699315"/>
            <a:ext cx="10211952" cy="584775"/>
          </a:xfrm>
          <a:prstGeom prst="rect">
            <a:avLst/>
          </a:prstGeom>
        </p:spPr>
        <p:txBody>
          <a:bodyPr wrap="square">
            <a:spAutoFit/>
          </a:bodyPr>
          <a:lstStyle/>
          <a:p>
            <a:r>
              <a:rPr lang="zh-CN" altLang="en-US" sz="1600" dirty="0" smtClean="0"/>
              <a:t>为了确定对下线机器的处理，会先进行一轮的</a:t>
            </a:r>
            <a:r>
              <a:rPr lang="en-US" altLang="zh-CN" sz="1600" dirty="0" smtClean="0"/>
              <a:t>sentinel Leader</a:t>
            </a:r>
            <a:r>
              <a:rPr lang="zh-CN" altLang="en-US" sz="1600" dirty="0" smtClean="0"/>
              <a:t>选举，使用的命令为</a:t>
            </a:r>
            <a:r>
              <a:rPr lang="en-US" altLang="zh-CN" sz="1600" dirty="0" smtClean="0"/>
              <a:t>is-master-down-by-</a:t>
            </a:r>
            <a:r>
              <a:rPr lang="en-US" altLang="zh-CN" sz="1600" dirty="0" err="1" smtClean="0"/>
              <a:t>addr</a:t>
            </a:r>
            <a:r>
              <a:rPr lang="zh-CN" altLang="en-US" sz="1600" dirty="0" smtClean="0"/>
              <a:t>，此时</a:t>
            </a:r>
            <a:r>
              <a:rPr lang="en-US" altLang="zh-CN" sz="1600" dirty="0" err="1" smtClean="0"/>
              <a:t>runid</a:t>
            </a:r>
            <a:r>
              <a:rPr lang="zh-CN" altLang="en-US" sz="1600" dirty="0" smtClean="0"/>
              <a:t>不再是*，而是当前</a:t>
            </a:r>
            <a:r>
              <a:rPr lang="en-US" altLang="zh-CN" sz="1600" dirty="0" smtClean="0"/>
              <a:t>sentinel</a:t>
            </a:r>
            <a:r>
              <a:rPr lang="zh-CN" altLang="en-US" sz="1600" dirty="0" smtClean="0"/>
              <a:t>自己的</a:t>
            </a:r>
            <a:r>
              <a:rPr lang="en-US" altLang="zh-CN" sz="1600" dirty="0" err="1" smtClean="0"/>
              <a:t>runid</a:t>
            </a:r>
            <a:endParaRPr lang="en-US" altLang="zh-CN" sz="1600" dirty="0"/>
          </a:p>
        </p:txBody>
      </p:sp>
      <p:pic>
        <p:nvPicPr>
          <p:cNvPr id="2" name="图片 1"/>
          <p:cNvPicPr>
            <a:picLocks noChangeAspect="1"/>
          </p:cNvPicPr>
          <p:nvPr/>
        </p:nvPicPr>
        <p:blipFill>
          <a:blip r:embed="rId3"/>
          <a:stretch>
            <a:fillRect/>
          </a:stretch>
        </p:blipFill>
        <p:spPr>
          <a:xfrm>
            <a:off x="864493" y="2231975"/>
            <a:ext cx="8496944" cy="4153269"/>
          </a:xfrm>
          <a:prstGeom prst="rect">
            <a:avLst/>
          </a:prstGeom>
        </p:spPr>
      </p:pic>
    </p:spTree>
    <p:extLst>
      <p:ext uri="{BB962C8B-B14F-4D97-AF65-F5344CB8AC3E}">
        <p14:creationId xmlns:p14="http://schemas.microsoft.com/office/powerpoint/2010/main" val="322035705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3663" y="1223863"/>
            <a:ext cx="11290077" cy="4918157"/>
          </a:xfrm>
          <a:prstGeom prst="rect">
            <a:avLst/>
          </a:prstGeom>
        </p:spPr>
      </p:pic>
      <p:sp>
        <p:nvSpPr>
          <p:cNvPr id="4" name="文本占位符 12"/>
          <p:cNvSpPr>
            <a:spLocks noGrp="1"/>
          </p:cNvSpPr>
          <p:nvPr>
            <p:ph type="body" sz="quarter" idx="10"/>
          </p:nvPr>
        </p:nvSpPr>
        <p:spPr>
          <a:xfrm>
            <a:off x="30815" y="-52975"/>
            <a:ext cx="2520280" cy="647700"/>
          </a:xfrm>
        </p:spPr>
        <p:txBody>
          <a:bodyPr/>
          <a:lstStyle/>
          <a:p>
            <a:r>
              <a:rPr lang="zh-CN" altLang="en-US" dirty="0"/>
              <a:t>哨兵</a:t>
            </a:r>
          </a:p>
        </p:txBody>
      </p:sp>
      <p:sp>
        <p:nvSpPr>
          <p:cNvPr id="5" name="Freeform 222"/>
          <p:cNvSpPr>
            <a:spLocks noEditPoints="1"/>
          </p:cNvSpPr>
          <p:nvPr/>
        </p:nvSpPr>
        <p:spPr bwMode="auto">
          <a:xfrm>
            <a:off x="181593" y="504512"/>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2024" y="442337"/>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6" name="矩形 15"/>
          <p:cNvSpPr/>
          <p:nvPr/>
        </p:nvSpPr>
        <p:spPr>
          <a:xfrm>
            <a:off x="181593" y="801948"/>
            <a:ext cx="2117887"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状态机</a:t>
            </a:r>
            <a:r>
              <a:rPr lang="en-US" altLang="zh-CN" sz="1400" b="1" dirty="0" smtClean="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剩下操作</a:t>
            </a:r>
            <a:endParaRPr lang="en-US" altLang="zh-CN" sz="1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12855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字典</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4" y="1534217"/>
            <a:ext cx="2751015" cy="400110"/>
          </a:xfrm>
          <a:prstGeom prst="rect">
            <a:avLst/>
          </a:prstGeom>
        </p:spPr>
        <p:txBody>
          <a:bodyPr wrap="squar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a:t>
            </a:r>
            <a:r>
              <a:rPr lang="en-US" altLang="zh-CN" sz="1600" b="1" dirty="0" smtClean="0">
                <a:latin typeface="微软雅黑" panose="020B0503020204020204" pitchFamily="34" charset="-122"/>
                <a:ea typeface="微软雅黑" panose="020B0503020204020204" pitchFamily="34" charset="-122"/>
              </a:rPr>
              <a:t>-</a:t>
            </a:r>
            <a:r>
              <a:rPr lang="en-US" altLang="zh-CN" dirty="0" err="1" smtClean="0"/>
              <a:t>dictIterator</a:t>
            </a:r>
            <a:endParaRPr lang="en-US" altLang="zh-CN" dirty="0"/>
          </a:p>
        </p:txBody>
      </p:sp>
      <p:grpSp>
        <p:nvGrpSpPr>
          <p:cNvPr id="7" name="组合 6"/>
          <p:cNvGrpSpPr/>
          <p:nvPr/>
        </p:nvGrpSpPr>
        <p:grpSpPr>
          <a:xfrm>
            <a:off x="478142" y="2372682"/>
            <a:ext cx="1980188" cy="3600400"/>
            <a:chOff x="1512565" y="2447999"/>
            <a:chExt cx="1980188" cy="3600400"/>
          </a:xfrm>
        </p:grpSpPr>
        <p:sp>
          <p:nvSpPr>
            <p:cNvPr id="19" name="矩形 18"/>
            <p:cNvSpPr/>
            <p:nvPr/>
          </p:nvSpPr>
          <p:spPr>
            <a:xfrm>
              <a:off x="1556696" y="2549391"/>
              <a:ext cx="187220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a:t>
              </a:r>
              <a:r>
                <a:rPr lang="zh-CN" altLang="en-US" dirty="0" smtClean="0"/>
                <a:t>*</a:t>
              </a:r>
              <a:r>
                <a:rPr lang="en-US" altLang="zh-CN" dirty="0" smtClean="0"/>
                <a:t>:d</a:t>
              </a:r>
              <a:endParaRPr lang="en-US" altLang="zh-CN" dirty="0"/>
            </a:p>
          </p:txBody>
        </p:sp>
        <p:sp>
          <p:nvSpPr>
            <p:cNvPr id="21" name="矩形 20"/>
            <p:cNvSpPr/>
            <p:nvPr/>
          </p:nvSpPr>
          <p:spPr>
            <a:xfrm>
              <a:off x="1554606" y="2981439"/>
              <a:ext cx="187429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long:index</a:t>
              </a:r>
              <a:endParaRPr lang="zh-CN" altLang="en-US" dirty="0"/>
            </a:p>
          </p:txBody>
        </p:sp>
        <p:sp>
          <p:nvSpPr>
            <p:cNvPr id="33" name="矩形 32"/>
            <p:cNvSpPr/>
            <p:nvPr/>
          </p:nvSpPr>
          <p:spPr>
            <a:xfrm>
              <a:off x="1556696" y="4277583"/>
              <a:ext cx="187220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dictEntry</a:t>
              </a:r>
              <a:r>
                <a:rPr lang="en-US" altLang="zh-CN" dirty="0" smtClean="0"/>
                <a:t>*:entry</a:t>
              </a:r>
              <a:endParaRPr lang="zh-CN" altLang="en-US" dirty="0"/>
            </a:p>
          </p:txBody>
        </p:sp>
        <p:sp>
          <p:nvSpPr>
            <p:cNvPr id="48" name="矩形 47"/>
            <p:cNvSpPr/>
            <p:nvPr/>
          </p:nvSpPr>
          <p:spPr>
            <a:xfrm>
              <a:off x="1554606" y="3413487"/>
              <a:ext cx="187429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int:table</a:t>
              </a:r>
              <a:endParaRPr lang="zh-CN" altLang="en-US" dirty="0"/>
            </a:p>
          </p:txBody>
        </p:sp>
        <p:sp>
          <p:nvSpPr>
            <p:cNvPr id="49" name="矩形 48"/>
            <p:cNvSpPr/>
            <p:nvPr/>
          </p:nvSpPr>
          <p:spPr>
            <a:xfrm>
              <a:off x="1554606" y="3845535"/>
              <a:ext cx="187429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int:safe</a:t>
              </a:r>
              <a:endParaRPr lang="en-US" altLang="zh-CN" dirty="0"/>
            </a:p>
          </p:txBody>
        </p:sp>
        <p:sp>
          <p:nvSpPr>
            <p:cNvPr id="189" name="矩形 188"/>
            <p:cNvSpPr/>
            <p:nvPr/>
          </p:nvSpPr>
          <p:spPr>
            <a:xfrm>
              <a:off x="1512565" y="2447999"/>
              <a:ext cx="1980188" cy="360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1552786" y="4709631"/>
              <a:ext cx="1872208" cy="61868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dictEntry</a:t>
              </a:r>
              <a:r>
                <a:rPr lang="en-US" altLang="zh-CN" dirty="0" smtClean="0"/>
                <a:t>*:</a:t>
              </a:r>
              <a:r>
                <a:rPr lang="en-US" altLang="zh-CN" dirty="0" err="1" smtClean="0"/>
                <a:t>nextEntry</a:t>
              </a:r>
              <a:endParaRPr lang="zh-CN" altLang="en-US" dirty="0"/>
            </a:p>
          </p:txBody>
        </p:sp>
        <p:sp>
          <p:nvSpPr>
            <p:cNvPr id="89" name="矩形 88"/>
            <p:cNvSpPr/>
            <p:nvPr/>
          </p:nvSpPr>
          <p:spPr>
            <a:xfrm>
              <a:off x="1552786" y="5328319"/>
              <a:ext cx="1872208" cy="61868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llong:fingerprint</a:t>
              </a:r>
              <a:endParaRPr lang="zh-CN" altLang="en-US" dirty="0"/>
            </a:p>
          </p:txBody>
        </p:sp>
      </p:grpSp>
      <p:sp>
        <p:nvSpPr>
          <p:cNvPr id="3" name="矩形 2"/>
          <p:cNvSpPr/>
          <p:nvPr/>
        </p:nvSpPr>
        <p:spPr>
          <a:xfrm>
            <a:off x="2736701" y="2372682"/>
            <a:ext cx="5040560" cy="3607105"/>
          </a:xfrm>
          <a:prstGeom prst="rect">
            <a:avLst/>
          </a:prstGeom>
          <a:noFill/>
        </p:spPr>
        <p:txBody>
          <a:bodyPr wrap="square" lIns="219419" tIns="109710" rIns="219419" bIns="109710" rtlCol="0">
            <a:spAutoFit/>
          </a:bodyPr>
          <a:lstStyle/>
          <a:p>
            <a:r>
              <a:rPr lang="en-US" altLang="zh-CN" dirty="0" err="1">
                <a:latin typeface="+mn-ea"/>
              </a:rPr>
              <a:t>dict</a:t>
            </a:r>
            <a:r>
              <a:rPr lang="en-US" altLang="zh-CN" dirty="0">
                <a:latin typeface="+mn-ea"/>
              </a:rPr>
              <a:t> *d; // </a:t>
            </a:r>
            <a:r>
              <a:rPr lang="zh-CN" altLang="en-US" dirty="0">
                <a:latin typeface="+mn-ea"/>
              </a:rPr>
              <a:t>目标字典对象</a:t>
            </a:r>
          </a:p>
          <a:p>
            <a:r>
              <a:rPr lang="zh-CN" altLang="en-US" dirty="0">
                <a:latin typeface="+mn-ea"/>
              </a:rPr>
              <a:t> </a:t>
            </a:r>
            <a:r>
              <a:rPr lang="en-US" altLang="zh-CN" dirty="0">
                <a:latin typeface="+mn-ea"/>
              </a:rPr>
              <a:t>long index; // </a:t>
            </a:r>
            <a:r>
              <a:rPr lang="zh-CN" altLang="en-US" dirty="0">
                <a:latin typeface="+mn-ea"/>
              </a:rPr>
              <a:t>当前遍历的槽位置，初始化为</a:t>
            </a:r>
            <a:r>
              <a:rPr lang="en-US" altLang="zh-CN" dirty="0">
                <a:latin typeface="+mn-ea"/>
              </a:rPr>
              <a:t>-1</a:t>
            </a:r>
          </a:p>
          <a:p>
            <a:r>
              <a:rPr lang="en-US" altLang="zh-CN" dirty="0">
                <a:latin typeface="+mn-ea"/>
              </a:rPr>
              <a:t> </a:t>
            </a:r>
            <a:r>
              <a:rPr lang="en-US" altLang="zh-CN" dirty="0" err="1">
                <a:latin typeface="+mn-ea"/>
              </a:rPr>
              <a:t>int</a:t>
            </a:r>
            <a:r>
              <a:rPr lang="en-US" altLang="zh-CN" dirty="0">
                <a:latin typeface="+mn-ea"/>
              </a:rPr>
              <a:t> table; // </a:t>
            </a:r>
            <a:r>
              <a:rPr lang="en-US" altLang="zh-CN" dirty="0" err="1">
                <a:latin typeface="+mn-ea"/>
              </a:rPr>
              <a:t>ht</a:t>
            </a:r>
            <a:r>
              <a:rPr lang="en-US" altLang="zh-CN" dirty="0">
                <a:latin typeface="+mn-ea"/>
              </a:rPr>
              <a:t>[0] or </a:t>
            </a:r>
            <a:r>
              <a:rPr lang="en-US" altLang="zh-CN" dirty="0" err="1">
                <a:latin typeface="+mn-ea"/>
              </a:rPr>
              <a:t>ht</a:t>
            </a:r>
            <a:r>
              <a:rPr lang="en-US" altLang="zh-CN" dirty="0">
                <a:latin typeface="+mn-ea"/>
              </a:rPr>
              <a:t>[1]</a:t>
            </a:r>
          </a:p>
          <a:p>
            <a:r>
              <a:rPr lang="en-US" altLang="zh-CN" dirty="0">
                <a:latin typeface="+mn-ea"/>
              </a:rPr>
              <a:t> </a:t>
            </a:r>
            <a:r>
              <a:rPr lang="en-US" altLang="zh-CN" dirty="0" err="1">
                <a:latin typeface="+mn-ea"/>
              </a:rPr>
              <a:t>int</a:t>
            </a:r>
            <a:r>
              <a:rPr lang="en-US" altLang="zh-CN" dirty="0">
                <a:latin typeface="+mn-ea"/>
              </a:rPr>
              <a:t> safe; // </a:t>
            </a:r>
            <a:r>
              <a:rPr lang="zh-CN" altLang="en-US" dirty="0">
                <a:latin typeface="+mn-ea"/>
              </a:rPr>
              <a:t>表示迭代器是否安全</a:t>
            </a:r>
          </a:p>
          <a:p>
            <a:r>
              <a:rPr lang="zh-CN" altLang="en-US" dirty="0">
                <a:latin typeface="+mn-ea"/>
              </a:rPr>
              <a:t> </a:t>
            </a:r>
            <a:r>
              <a:rPr lang="en-US" altLang="zh-CN" dirty="0" err="1">
                <a:latin typeface="+mn-ea"/>
              </a:rPr>
              <a:t>dictEntry</a:t>
            </a:r>
            <a:r>
              <a:rPr lang="en-US" altLang="zh-CN" dirty="0">
                <a:latin typeface="+mn-ea"/>
              </a:rPr>
              <a:t> *entry; // </a:t>
            </a:r>
            <a:r>
              <a:rPr lang="zh-CN" altLang="en-US" dirty="0">
                <a:latin typeface="+mn-ea"/>
              </a:rPr>
              <a:t>迭代器当前指向的对象</a:t>
            </a:r>
          </a:p>
          <a:p>
            <a:r>
              <a:rPr lang="zh-CN" altLang="en-US" dirty="0">
                <a:latin typeface="+mn-ea"/>
              </a:rPr>
              <a:t> </a:t>
            </a:r>
            <a:r>
              <a:rPr lang="en-US" altLang="zh-CN" dirty="0" err="1">
                <a:latin typeface="+mn-ea"/>
              </a:rPr>
              <a:t>dictEntry</a:t>
            </a:r>
            <a:r>
              <a:rPr lang="en-US" altLang="zh-CN" dirty="0">
                <a:latin typeface="+mn-ea"/>
              </a:rPr>
              <a:t> *</a:t>
            </a:r>
            <a:r>
              <a:rPr lang="en-US" altLang="zh-CN" dirty="0" err="1">
                <a:latin typeface="+mn-ea"/>
              </a:rPr>
              <a:t>nextEntry</a:t>
            </a:r>
            <a:r>
              <a:rPr lang="en-US" altLang="zh-CN" dirty="0">
                <a:latin typeface="+mn-ea"/>
              </a:rPr>
              <a:t>; // </a:t>
            </a:r>
            <a:r>
              <a:rPr lang="zh-CN" altLang="en-US" dirty="0">
                <a:latin typeface="+mn-ea"/>
              </a:rPr>
              <a:t>迭代器下一个指向的对象</a:t>
            </a:r>
          </a:p>
          <a:p>
            <a:r>
              <a:rPr lang="zh-CN" altLang="en-US" dirty="0">
                <a:latin typeface="+mn-ea"/>
              </a:rPr>
              <a:t>  </a:t>
            </a:r>
            <a:r>
              <a:rPr lang="en-US" altLang="zh-CN" dirty="0">
                <a:latin typeface="+mn-ea"/>
              </a:rPr>
              <a:t>long </a:t>
            </a:r>
            <a:r>
              <a:rPr lang="en-US" altLang="zh-CN" dirty="0" err="1">
                <a:latin typeface="+mn-ea"/>
              </a:rPr>
              <a:t>long</a:t>
            </a:r>
            <a:r>
              <a:rPr lang="en-US" altLang="zh-CN" dirty="0">
                <a:latin typeface="+mn-ea"/>
              </a:rPr>
              <a:t> fingerprint; // </a:t>
            </a:r>
            <a:r>
              <a:rPr lang="zh-CN" altLang="en-US" dirty="0">
                <a:latin typeface="+mn-ea"/>
              </a:rPr>
              <a:t>迭代器指纹，放置迭代过程中字典被修改</a:t>
            </a:r>
          </a:p>
        </p:txBody>
      </p:sp>
      <p:pic>
        <p:nvPicPr>
          <p:cNvPr id="3075" name="Picture 3" descr="https://timgsa.baidu.com/timg?image&amp;quality=80&amp;size=b9999_10000&amp;sec=1556612766449&amp;di=9193a613cac93666ec28f689cd2dda44&amp;imgtype=0&amp;src=http%3A%2F%2Fpic.90sjimg.com%2Fdesign%2F01%2F42%2F67%2F84%2F58eca3307eac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69719">
            <a:off x="9531348" y="3580196"/>
            <a:ext cx="1296144" cy="1676189"/>
          </a:xfrm>
          <a:prstGeom prst="rect">
            <a:avLst/>
          </a:prstGeom>
          <a:noFill/>
          <a:extLst>
            <a:ext uri="{909E8E84-426E-40DD-AFC4-6F175D3DCCD1}">
              <a14:hiddenFill xmlns:a14="http://schemas.microsoft.com/office/drawing/2010/main">
                <a:solidFill>
                  <a:srgbClr val="FFFFFF"/>
                </a:solidFill>
              </a14:hiddenFill>
            </a:ext>
          </a:extLst>
        </p:spPr>
      </p:pic>
      <p:sp>
        <p:nvSpPr>
          <p:cNvPr id="94" name="矩形 93"/>
          <p:cNvSpPr/>
          <p:nvPr/>
        </p:nvSpPr>
        <p:spPr>
          <a:xfrm>
            <a:off x="8297102" y="2886084"/>
            <a:ext cx="4392488" cy="400110"/>
          </a:xfrm>
          <a:prstGeom prst="rect">
            <a:avLst/>
          </a:prstGeom>
        </p:spPr>
        <p:txBody>
          <a:bodyPr wrap="square">
            <a:spAutoFit/>
          </a:bodyPr>
          <a:lstStyle/>
          <a:p>
            <a:r>
              <a:rPr lang="en-US" altLang="zh-CN" dirty="0" smtClean="0"/>
              <a:t>1.rehash</a:t>
            </a:r>
            <a:r>
              <a:rPr lang="zh-CN" altLang="en-US" dirty="0" smtClean="0"/>
              <a:t>过程重复遍历？</a:t>
            </a:r>
            <a:endParaRPr lang="zh-CN" altLang="en-US" dirty="0"/>
          </a:p>
        </p:txBody>
      </p:sp>
      <p:sp>
        <p:nvSpPr>
          <p:cNvPr id="95" name="矩形 94"/>
          <p:cNvSpPr/>
          <p:nvPr/>
        </p:nvSpPr>
        <p:spPr>
          <a:xfrm>
            <a:off x="8353325" y="3972827"/>
            <a:ext cx="4392488" cy="400110"/>
          </a:xfrm>
          <a:prstGeom prst="rect">
            <a:avLst/>
          </a:prstGeom>
        </p:spPr>
        <p:txBody>
          <a:bodyPr wrap="square">
            <a:spAutoFit/>
          </a:bodyPr>
          <a:lstStyle/>
          <a:p>
            <a:r>
              <a:rPr lang="en-US" altLang="zh-CN" dirty="0" smtClean="0"/>
              <a:t>2.</a:t>
            </a:r>
            <a:r>
              <a:rPr lang="zh-CN" altLang="en-US" dirty="0" smtClean="0"/>
              <a:t>边遍历边修改？</a:t>
            </a:r>
            <a:endParaRPr lang="zh-CN" altLang="en-US" dirty="0"/>
          </a:p>
        </p:txBody>
      </p:sp>
    </p:spTree>
    <p:extLst>
      <p:ext uri="{BB962C8B-B14F-4D97-AF65-F5344CB8AC3E}">
        <p14:creationId xmlns:p14="http://schemas.microsoft.com/office/powerpoint/2010/main" val="382149185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30815" y="-52975"/>
            <a:ext cx="2520280" cy="647700"/>
          </a:xfrm>
        </p:spPr>
        <p:txBody>
          <a:bodyPr/>
          <a:lstStyle/>
          <a:p>
            <a:r>
              <a:rPr lang="zh-CN" altLang="en-US" dirty="0"/>
              <a:t>哨兵</a:t>
            </a:r>
          </a:p>
        </p:txBody>
      </p:sp>
      <p:sp>
        <p:nvSpPr>
          <p:cNvPr id="5" name="Freeform 222"/>
          <p:cNvSpPr>
            <a:spLocks noEditPoints="1"/>
          </p:cNvSpPr>
          <p:nvPr/>
        </p:nvSpPr>
        <p:spPr bwMode="auto">
          <a:xfrm>
            <a:off x="181593" y="504512"/>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2024" y="442337"/>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6" name="矩形 15"/>
          <p:cNvSpPr/>
          <p:nvPr/>
        </p:nvSpPr>
        <p:spPr>
          <a:xfrm>
            <a:off x="181593" y="801948"/>
            <a:ext cx="2117887"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状态机</a:t>
            </a:r>
            <a:r>
              <a:rPr lang="en-US" altLang="zh-CN" sz="1400" b="1" dirty="0" smtClean="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主从切换</a:t>
            </a:r>
            <a:endParaRPr lang="en-US" altLang="zh-CN" sz="1400" b="1" dirty="0" smtClean="0">
              <a:latin typeface="微软雅黑" panose="020B0503020204020204" pitchFamily="34" charset="-122"/>
              <a:ea typeface="微软雅黑" panose="020B0503020204020204" pitchFamily="34" charset="-122"/>
            </a:endParaRPr>
          </a:p>
        </p:txBody>
      </p:sp>
      <p:sp>
        <p:nvSpPr>
          <p:cNvPr id="8" name="矩形 7"/>
          <p:cNvSpPr/>
          <p:nvPr/>
        </p:nvSpPr>
        <p:spPr>
          <a:xfrm>
            <a:off x="450501" y="1152212"/>
            <a:ext cx="10211952" cy="584775"/>
          </a:xfrm>
          <a:prstGeom prst="rect">
            <a:avLst/>
          </a:prstGeom>
        </p:spPr>
        <p:txBody>
          <a:bodyPr wrap="square">
            <a:spAutoFit/>
          </a:bodyPr>
          <a:lstStyle/>
          <a:p>
            <a:r>
              <a:rPr lang="zh-CN" altLang="en-US" sz="1600" dirty="0" smtClean="0"/>
              <a:t>在状态机结束时，会设置最终状态。如果本次故障转移成功，那么将会进行复制集群的主从切换。其他从节点都将变成所选节点的从实例，包括原先主节点。</a:t>
            </a:r>
            <a:endParaRPr lang="en-US" altLang="zh-CN" sz="1600" dirty="0"/>
          </a:p>
        </p:txBody>
      </p:sp>
      <p:pic>
        <p:nvPicPr>
          <p:cNvPr id="2" name="图片 1"/>
          <p:cNvPicPr>
            <a:picLocks noChangeAspect="1"/>
          </p:cNvPicPr>
          <p:nvPr/>
        </p:nvPicPr>
        <p:blipFill>
          <a:blip r:embed="rId3"/>
          <a:stretch>
            <a:fillRect/>
          </a:stretch>
        </p:blipFill>
        <p:spPr>
          <a:xfrm>
            <a:off x="1008509" y="2015951"/>
            <a:ext cx="9217024" cy="4084512"/>
          </a:xfrm>
          <a:prstGeom prst="rect">
            <a:avLst/>
          </a:prstGeom>
        </p:spPr>
      </p:pic>
    </p:spTree>
    <p:extLst>
      <p:ext uri="{BB962C8B-B14F-4D97-AF65-F5344CB8AC3E}">
        <p14:creationId xmlns:p14="http://schemas.microsoft.com/office/powerpoint/2010/main" val="350817398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哨兵</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哨兵</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648469" y="1391401"/>
            <a:ext cx="9505056" cy="4851456"/>
          </a:xfrm>
          <a:prstGeom prst="rect">
            <a:avLst/>
          </a:prstGeom>
        </p:spPr>
        <p:txBody>
          <a:bodyPr wrap="square">
            <a:spAutoFit/>
          </a:bodyPr>
          <a:lstStyle/>
          <a:p>
            <a:pPr>
              <a:lnSpc>
                <a:spcPct val="150000"/>
              </a:lnSpc>
            </a:pPr>
            <a:r>
              <a:rPr lang="en-US" altLang="zh-CN" sz="1600" dirty="0" smtClean="0"/>
              <a:t>info sentinel</a:t>
            </a:r>
            <a:r>
              <a:rPr lang="zh-CN" altLang="en-US" sz="1600" dirty="0" smtClean="0"/>
              <a:t>：观察</a:t>
            </a:r>
            <a:r>
              <a:rPr lang="en-US" altLang="zh-CN" sz="1600" dirty="0" smtClean="0"/>
              <a:t>sentinel</a:t>
            </a:r>
            <a:r>
              <a:rPr lang="zh-CN" altLang="en-US" sz="1600" dirty="0" smtClean="0"/>
              <a:t>信息</a:t>
            </a:r>
            <a:endParaRPr lang="en-US" altLang="zh-CN" sz="1600" dirty="0" smtClean="0"/>
          </a:p>
          <a:p>
            <a:pPr>
              <a:lnSpc>
                <a:spcPct val="150000"/>
              </a:lnSpc>
            </a:pPr>
            <a:r>
              <a:rPr lang="en-US" altLang="zh-CN" sz="1600" dirty="0"/>
              <a:t>PING </a:t>
            </a:r>
            <a:r>
              <a:rPr lang="zh-CN" altLang="en-US" sz="1600" dirty="0"/>
              <a:t>：返回 </a:t>
            </a:r>
            <a:r>
              <a:rPr lang="en-US" altLang="zh-CN" sz="1600" dirty="0"/>
              <a:t>PONG </a:t>
            </a:r>
            <a:r>
              <a:rPr lang="zh-CN" altLang="en-US" sz="1600" dirty="0"/>
              <a:t>。</a:t>
            </a:r>
          </a:p>
          <a:p>
            <a:pPr>
              <a:lnSpc>
                <a:spcPct val="150000"/>
              </a:lnSpc>
            </a:pPr>
            <a:r>
              <a:rPr lang="en-US" altLang="zh-CN" sz="1600" dirty="0"/>
              <a:t>SENTINEL masters </a:t>
            </a:r>
            <a:r>
              <a:rPr lang="zh-CN" altLang="en-US" sz="1600" dirty="0"/>
              <a:t>：列出所有被监视的主服务器，以及这些主服务器的当前状态。</a:t>
            </a:r>
          </a:p>
          <a:p>
            <a:pPr>
              <a:lnSpc>
                <a:spcPct val="150000"/>
              </a:lnSpc>
            </a:pPr>
            <a:r>
              <a:rPr lang="en-US" altLang="zh-CN" sz="1600" dirty="0"/>
              <a:t>SENTINEL slaves </a:t>
            </a:r>
            <a:r>
              <a:rPr lang="zh-CN" altLang="en-US" sz="1600" dirty="0"/>
              <a:t>：列出给定主服务器的所有从服务器，以及这些从服务器的当前状态。</a:t>
            </a:r>
          </a:p>
          <a:p>
            <a:pPr>
              <a:lnSpc>
                <a:spcPct val="150000"/>
              </a:lnSpc>
            </a:pPr>
            <a:r>
              <a:rPr lang="en-US" altLang="zh-CN" sz="1600" dirty="0"/>
              <a:t>SENTINEL get-master-</a:t>
            </a:r>
            <a:r>
              <a:rPr lang="en-US" altLang="zh-CN" sz="1600" dirty="0" err="1"/>
              <a:t>addr</a:t>
            </a:r>
            <a:r>
              <a:rPr lang="en-US" altLang="zh-CN" sz="1600" dirty="0"/>
              <a:t>-by-name </a:t>
            </a:r>
            <a:r>
              <a:rPr lang="zh-CN" altLang="en-US" sz="1600" dirty="0"/>
              <a:t>： 返回给定名字的主服务器的 </a:t>
            </a:r>
            <a:r>
              <a:rPr lang="en-US" altLang="zh-CN" sz="1600" dirty="0"/>
              <a:t>IP </a:t>
            </a:r>
            <a:r>
              <a:rPr lang="zh-CN" altLang="en-US" sz="1600" dirty="0"/>
              <a:t>地址和端口号。 如果这个主服务器正在执行故障转移操作， 或者针对这个主服务器的故障转移操作已经完成， 那么这个命令返回新的主服务器的 </a:t>
            </a:r>
            <a:r>
              <a:rPr lang="en-US" altLang="zh-CN" sz="1600" dirty="0"/>
              <a:t>IP </a:t>
            </a:r>
            <a:r>
              <a:rPr lang="zh-CN" altLang="en-US" sz="1600" dirty="0"/>
              <a:t>地址和端口号。</a:t>
            </a:r>
          </a:p>
          <a:p>
            <a:pPr>
              <a:lnSpc>
                <a:spcPct val="150000"/>
              </a:lnSpc>
            </a:pPr>
            <a:r>
              <a:rPr lang="en-US" altLang="zh-CN" sz="1600" dirty="0"/>
              <a:t>SENTINEL reset </a:t>
            </a:r>
            <a:r>
              <a:rPr lang="zh-CN" altLang="en-US" sz="1600" dirty="0"/>
              <a:t>： 重置所有名字和给定模式 </a:t>
            </a:r>
            <a:r>
              <a:rPr lang="en-US" altLang="zh-CN" sz="1600" dirty="0"/>
              <a:t>pattern </a:t>
            </a:r>
            <a:r>
              <a:rPr lang="zh-CN" altLang="en-US" sz="1600" dirty="0"/>
              <a:t>相匹配的主服务器。 </a:t>
            </a:r>
            <a:r>
              <a:rPr lang="en-US" altLang="zh-CN" sz="1600" dirty="0"/>
              <a:t>pattern </a:t>
            </a:r>
            <a:r>
              <a:rPr lang="zh-CN" altLang="en-US" sz="1600" dirty="0"/>
              <a:t>参数是一个 </a:t>
            </a:r>
            <a:r>
              <a:rPr lang="en-US" altLang="zh-CN" sz="1600" dirty="0"/>
              <a:t>Glob </a:t>
            </a:r>
            <a:r>
              <a:rPr lang="zh-CN" altLang="en-US" sz="1600" dirty="0"/>
              <a:t>风格的模式。 重置操作清楚主服务器目前的所有状态， 包括正在执行中的故障转移， 并移除目前已经发现和关联的， 主服务器的所有从服务器和 </a:t>
            </a:r>
            <a:r>
              <a:rPr lang="en-US" altLang="zh-CN" sz="1600" dirty="0"/>
              <a:t>Sentinel </a:t>
            </a:r>
            <a:r>
              <a:rPr lang="zh-CN" altLang="en-US" sz="1600" dirty="0"/>
              <a:t>。</a:t>
            </a:r>
          </a:p>
          <a:p>
            <a:pPr>
              <a:lnSpc>
                <a:spcPct val="150000"/>
              </a:lnSpc>
            </a:pPr>
            <a:r>
              <a:rPr lang="en-US" altLang="zh-CN" sz="1600" dirty="0"/>
              <a:t>SENTINEL failover </a:t>
            </a:r>
            <a:r>
              <a:rPr lang="zh-CN" altLang="en-US" sz="1600" dirty="0"/>
              <a:t>： 当主服务器失效时， 在不询问其他 </a:t>
            </a:r>
            <a:r>
              <a:rPr lang="en-US" altLang="zh-CN" sz="1600" dirty="0"/>
              <a:t>Sentinel </a:t>
            </a:r>
            <a:r>
              <a:rPr lang="zh-CN" altLang="en-US" sz="1600" dirty="0"/>
              <a:t>意见的情况下， 强制开始一次自动故障迁移 （不过发起故障转移的 </a:t>
            </a:r>
            <a:r>
              <a:rPr lang="en-US" altLang="zh-CN" sz="1600" dirty="0"/>
              <a:t>Sentinel </a:t>
            </a:r>
            <a:r>
              <a:rPr lang="zh-CN" altLang="en-US" sz="1600" dirty="0"/>
              <a:t>会向其他 </a:t>
            </a:r>
            <a:r>
              <a:rPr lang="en-US" altLang="zh-CN" sz="1600" dirty="0"/>
              <a:t>Sentinel </a:t>
            </a:r>
            <a:r>
              <a:rPr lang="zh-CN" altLang="en-US" sz="1600" dirty="0"/>
              <a:t>发送一个新的配置，其他 </a:t>
            </a:r>
            <a:r>
              <a:rPr lang="en-US" altLang="zh-CN" sz="1600" dirty="0"/>
              <a:t>Sentinel </a:t>
            </a:r>
            <a:r>
              <a:rPr lang="zh-CN" altLang="en-US" sz="1600" dirty="0"/>
              <a:t>会根据这个配置进行相应的更新</a:t>
            </a:r>
            <a:r>
              <a:rPr lang="zh-CN" altLang="en-US" sz="1600" dirty="0" smtClean="0"/>
              <a:t>）</a:t>
            </a:r>
            <a:endParaRPr lang="en-US" altLang="zh-CN" sz="1600" dirty="0"/>
          </a:p>
        </p:txBody>
      </p:sp>
      <p:sp>
        <p:nvSpPr>
          <p:cNvPr id="19" name="矩形 18"/>
          <p:cNvSpPr/>
          <p:nvPr/>
        </p:nvSpPr>
        <p:spPr>
          <a:xfrm>
            <a:off x="52793" y="1132876"/>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常见命令</a:t>
            </a:r>
            <a:endParaRPr lang="en-US" altLang="zh-CN" sz="1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23389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187832"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基础</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576461" y="1046666"/>
            <a:ext cx="9505056" cy="584775"/>
          </a:xfrm>
          <a:prstGeom prst="rect">
            <a:avLst/>
          </a:prstGeom>
        </p:spPr>
        <p:txBody>
          <a:bodyPr wrap="square">
            <a:spAutoFit/>
          </a:bodyPr>
          <a:lstStyle/>
          <a:p>
            <a:r>
              <a:rPr lang="en-US" altLang="zh-CN" sz="1600" dirty="0" err="1" smtClean="0"/>
              <a:t>Redis</a:t>
            </a:r>
            <a:r>
              <a:rPr lang="zh-CN" altLang="en-US" sz="1600" dirty="0" smtClean="0"/>
              <a:t>集群是</a:t>
            </a:r>
            <a:r>
              <a:rPr lang="en-US" altLang="zh-CN" sz="1600" dirty="0" err="1" smtClean="0"/>
              <a:t>redis</a:t>
            </a:r>
            <a:r>
              <a:rPr lang="zh-CN" altLang="en-US" sz="1600" dirty="0" smtClean="0"/>
              <a:t>提供的分布式数据库方案，集群通过分片来进行数据共享，并保证高可用，支持复制和故障转移。</a:t>
            </a:r>
            <a:endParaRPr lang="en-US" altLang="zh-CN" sz="1600" dirty="0"/>
          </a:p>
        </p:txBody>
      </p:sp>
      <p:sp>
        <p:nvSpPr>
          <p:cNvPr id="23" name="矩形 22"/>
          <p:cNvSpPr/>
          <p:nvPr/>
        </p:nvSpPr>
        <p:spPr>
          <a:xfrm>
            <a:off x="30697" y="1565998"/>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数据分区</a:t>
            </a:r>
            <a:endParaRPr lang="en-US" altLang="zh-CN" sz="1400" b="1" dirty="0" smtClean="0">
              <a:latin typeface="微软雅黑" panose="020B0503020204020204" pitchFamily="34" charset="-122"/>
              <a:ea typeface="微软雅黑" panose="020B0503020204020204" pitchFamily="34" charset="-122"/>
            </a:endParaRPr>
          </a:p>
        </p:txBody>
      </p:sp>
      <p:sp>
        <p:nvSpPr>
          <p:cNvPr id="26" name="矩形 25"/>
          <p:cNvSpPr/>
          <p:nvPr/>
        </p:nvSpPr>
        <p:spPr>
          <a:xfrm>
            <a:off x="576461" y="1828813"/>
            <a:ext cx="10729192" cy="830997"/>
          </a:xfrm>
          <a:prstGeom prst="rect">
            <a:avLst/>
          </a:prstGeom>
        </p:spPr>
        <p:txBody>
          <a:bodyPr wrap="square">
            <a:spAutoFit/>
          </a:bodyPr>
          <a:lstStyle/>
          <a:p>
            <a:r>
              <a:rPr lang="zh-CN" altLang="en-US" sz="1600" dirty="0"/>
              <a:t>分布式数据库首先要解决把整个数据集按照分区规则映射到多个节点</a:t>
            </a:r>
            <a:r>
              <a:rPr lang="zh-CN" altLang="en-US" sz="1600" dirty="0" smtClean="0"/>
              <a:t>的问题</a:t>
            </a:r>
            <a:r>
              <a:rPr lang="zh-CN" altLang="en-US" sz="1600" dirty="0"/>
              <a:t>，即把数据集划分到多个节点上，每个节点负责整体数据的一个子集。常见的分区规则有哈希分区和顺序分区。</a:t>
            </a:r>
            <a:r>
              <a:rPr lang="en-US" altLang="zh-CN" sz="1600" dirty="0" err="1"/>
              <a:t>Redis</a:t>
            </a:r>
            <a:r>
              <a:rPr lang="en-US" altLang="zh-CN" sz="1600" dirty="0"/>
              <a:t> Cluster</a:t>
            </a:r>
            <a:r>
              <a:rPr lang="zh-CN" altLang="en-US" sz="1600" dirty="0"/>
              <a:t>采用哈希分区规则，因此接下来会讨论哈希分区规则。常见的哈希分区有以下</a:t>
            </a:r>
            <a:r>
              <a:rPr lang="zh-CN" altLang="en-US" sz="1600" dirty="0" smtClean="0"/>
              <a:t>几种：</a:t>
            </a:r>
            <a:endParaRPr lang="en-US" altLang="zh-CN" sz="1600" dirty="0"/>
          </a:p>
        </p:txBody>
      </p:sp>
      <p:sp>
        <p:nvSpPr>
          <p:cNvPr id="8" name="矩形 7"/>
          <p:cNvSpPr/>
          <p:nvPr/>
        </p:nvSpPr>
        <p:spPr>
          <a:xfrm>
            <a:off x="452024" y="2885759"/>
            <a:ext cx="10729192" cy="3293209"/>
          </a:xfrm>
          <a:prstGeom prst="rect">
            <a:avLst/>
          </a:prstGeom>
          <a:solidFill>
            <a:schemeClr val="bg1"/>
          </a:solidFill>
          <a:ln w="19050">
            <a:solidFill>
              <a:schemeClr val="accent1"/>
            </a:solidFill>
          </a:ln>
        </p:spPr>
        <p:txBody>
          <a:bodyPr wrap="square">
            <a:spAutoFit/>
          </a:bodyPr>
          <a:lstStyle/>
          <a:p>
            <a:r>
              <a:rPr lang="zh-CN" altLang="en-US" sz="1600" b="1" dirty="0">
                <a:solidFill>
                  <a:srgbClr val="00B050"/>
                </a:solidFill>
              </a:rPr>
              <a:t>节点取余分区</a:t>
            </a:r>
            <a:endParaRPr lang="en-US" altLang="zh-CN" sz="1600" b="1" dirty="0">
              <a:solidFill>
                <a:srgbClr val="00B050"/>
              </a:solidFill>
            </a:endParaRPr>
          </a:p>
          <a:p>
            <a:r>
              <a:rPr lang="en-US" altLang="zh-CN" sz="1600" dirty="0">
                <a:latin typeface="仿宋" panose="02010609060101010101" pitchFamily="49" charset="-122"/>
                <a:ea typeface="仿宋" panose="02010609060101010101" pitchFamily="49" charset="-122"/>
              </a:rPr>
              <a:t>hash</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key</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%N</a:t>
            </a:r>
            <a:r>
              <a:rPr lang="zh-CN" altLang="en-US" sz="1600" dirty="0"/>
              <a:t>计算出哈希</a:t>
            </a:r>
            <a:r>
              <a:rPr lang="zh-CN" altLang="en-US" sz="1600" dirty="0" smtClean="0"/>
              <a:t>值，用来决定数据映射到哪个</a:t>
            </a:r>
            <a:r>
              <a:rPr lang="zh-CN" altLang="en-US" sz="1600" dirty="0"/>
              <a:t>节点。常用于</a:t>
            </a:r>
            <a:r>
              <a:rPr lang="zh-CN" altLang="en-US" sz="1600" dirty="0">
                <a:solidFill>
                  <a:srgbClr val="00B0F0"/>
                </a:solidFill>
              </a:rPr>
              <a:t>数据库的分库分表</a:t>
            </a:r>
            <a:r>
              <a:rPr lang="zh-CN" altLang="en-US" sz="1600" dirty="0"/>
              <a:t>规则，一般采</a:t>
            </a:r>
          </a:p>
          <a:p>
            <a:r>
              <a:rPr lang="zh-CN" altLang="en-US" sz="1600" dirty="0"/>
              <a:t>用预分区的方式，提前根据数据量规划好分区数</a:t>
            </a:r>
            <a:r>
              <a:rPr lang="zh-CN" altLang="en-US" sz="1600" dirty="0" smtClean="0"/>
              <a:t>，如</a:t>
            </a:r>
            <a:r>
              <a:rPr lang="zh-CN" altLang="en-US" sz="1600" dirty="0"/>
              <a:t>划分为</a:t>
            </a:r>
            <a:r>
              <a:rPr lang="en-US" altLang="zh-CN" sz="1600" dirty="0"/>
              <a:t>512</a:t>
            </a:r>
            <a:r>
              <a:rPr lang="zh-CN" altLang="en-US" sz="1600" dirty="0"/>
              <a:t>或</a:t>
            </a:r>
            <a:r>
              <a:rPr lang="en-US" altLang="zh-CN" sz="1600" dirty="0"/>
              <a:t>1024</a:t>
            </a:r>
            <a:r>
              <a:rPr lang="zh-CN" altLang="en-US" sz="1600" dirty="0" smtClean="0"/>
              <a:t>张表</a:t>
            </a:r>
            <a:r>
              <a:rPr lang="zh-CN" altLang="en-US" sz="1600" dirty="0"/>
              <a:t>，保证可支撑未来一段时间的数据量，再根据负载情况将表迁移到其他</a:t>
            </a:r>
            <a:r>
              <a:rPr lang="zh-CN" altLang="en-US" sz="1600" dirty="0" smtClean="0"/>
              <a:t>数据库</a:t>
            </a:r>
            <a:r>
              <a:rPr lang="zh-CN" altLang="en-US" sz="1600" dirty="0"/>
              <a:t>中。扩容时通常采用翻倍扩容，避免数据映射全部被打乱导致全量</a:t>
            </a:r>
            <a:r>
              <a:rPr lang="zh-CN" altLang="en-US" sz="1600" dirty="0" smtClean="0"/>
              <a:t>迁移的情况。</a:t>
            </a:r>
            <a:endParaRPr lang="zh-CN" altLang="en-US" sz="1600" dirty="0"/>
          </a:p>
          <a:p>
            <a:r>
              <a:rPr lang="zh-CN" altLang="en-US" sz="1600" b="1" dirty="0">
                <a:solidFill>
                  <a:srgbClr val="00B050"/>
                </a:solidFill>
              </a:rPr>
              <a:t>一致性哈希分区</a:t>
            </a:r>
            <a:endParaRPr lang="en-US" altLang="zh-CN" sz="1600" b="1" dirty="0">
              <a:solidFill>
                <a:srgbClr val="00B050"/>
              </a:solidFill>
            </a:endParaRPr>
          </a:p>
          <a:p>
            <a:r>
              <a:rPr lang="zh-CN" altLang="en-US" sz="1600" dirty="0"/>
              <a:t>一致性哈希分区（</a:t>
            </a:r>
            <a:r>
              <a:rPr lang="en-US" altLang="zh-CN" sz="1600" dirty="0"/>
              <a:t>Distributed Hash Table</a:t>
            </a:r>
            <a:r>
              <a:rPr lang="zh-CN" altLang="en-US" sz="1600" dirty="0"/>
              <a:t>）实现思路是为系统中每个</a:t>
            </a:r>
            <a:r>
              <a:rPr lang="zh-CN" altLang="en-US" sz="1600" dirty="0" smtClean="0"/>
              <a:t>节点</a:t>
            </a:r>
            <a:r>
              <a:rPr lang="zh-CN" altLang="en-US" sz="1600" dirty="0"/>
              <a:t>分配一个</a:t>
            </a:r>
            <a:r>
              <a:rPr lang="en-US" altLang="zh-CN" sz="1600" dirty="0"/>
              <a:t>token</a:t>
            </a:r>
            <a:r>
              <a:rPr lang="zh-CN" altLang="en-US" sz="1600" dirty="0"/>
              <a:t>，范围一般在</a:t>
            </a:r>
            <a:r>
              <a:rPr lang="en-US" altLang="zh-CN" sz="1600" dirty="0" smtClean="0"/>
              <a:t>0~2^32</a:t>
            </a:r>
            <a:r>
              <a:rPr lang="zh-CN" altLang="en-US" sz="1600" dirty="0" smtClean="0"/>
              <a:t>，</a:t>
            </a:r>
            <a:r>
              <a:rPr lang="zh-CN" altLang="en-US" sz="1600" dirty="0"/>
              <a:t>这些</a:t>
            </a:r>
            <a:r>
              <a:rPr lang="en-US" altLang="zh-CN" sz="1600" dirty="0"/>
              <a:t>token</a:t>
            </a:r>
            <a:r>
              <a:rPr lang="zh-CN" altLang="en-US" sz="1600" dirty="0"/>
              <a:t>构成一个哈希环。数据</a:t>
            </a:r>
            <a:r>
              <a:rPr lang="zh-CN" altLang="en-US" sz="1600" dirty="0" smtClean="0"/>
              <a:t>读写、查找</a:t>
            </a:r>
            <a:r>
              <a:rPr lang="zh-CN" altLang="en-US" sz="1600" dirty="0"/>
              <a:t>操作时，先根据</a:t>
            </a:r>
            <a:r>
              <a:rPr lang="en-US" altLang="zh-CN" sz="1600" dirty="0"/>
              <a:t>key</a:t>
            </a:r>
            <a:r>
              <a:rPr lang="zh-CN" altLang="en-US" sz="1600" dirty="0"/>
              <a:t>计算</a:t>
            </a:r>
            <a:r>
              <a:rPr lang="en-US" altLang="zh-CN" sz="1600" dirty="0"/>
              <a:t>hash</a:t>
            </a:r>
            <a:r>
              <a:rPr lang="zh-CN" altLang="en-US" sz="1600" dirty="0"/>
              <a:t>值，然后顺时针找到第一个</a:t>
            </a:r>
            <a:r>
              <a:rPr lang="zh-CN" altLang="en-US" sz="1600" dirty="0" smtClean="0"/>
              <a:t>大于等于</a:t>
            </a:r>
            <a:r>
              <a:rPr lang="zh-CN" altLang="en-US" sz="1600" dirty="0"/>
              <a:t>该哈希值的</a:t>
            </a:r>
            <a:r>
              <a:rPr lang="en-US" altLang="zh-CN" sz="1600" dirty="0"/>
              <a:t>token</a:t>
            </a:r>
            <a:r>
              <a:rPr lang="zh-CN" altLang="en-US" sz="1600" dirty="0"/>
              <a:t>节点</a:t>
            </a:r>
            <a:r>
              <a:rPr lang="zh-CN" altLang="en-US" sz="1600" dirty="0" smtClean="0"/>
              <a:t>。缺点是：加</a:t>
            </a:r>
            <a:r>
              <a:rPr lang="zh-CN" altLang="en-US" sz="1600" dirty="0"/>
              <a:t>减节点会造成哈希环中部分数据无法命中，需要手动处理或者</a:t>
            </a:r>
            <a:r>
              <a:rPr lang="zh-CN" altLang="en-US" sz="1600" dirty="0" smtClean="0"/>
              <a:t>忽略这</a:t>
            </a:r>
            <a:r>
              <a:rPr lang="zh-CN" altLang="en-US" sz="1600" dirty="0"/>
              <a:t>部分数据，因此一致性哈希常用于</a:t>
            </a:r>
            <a:r>
              <a:rPr lang="zh-CN" altLang="en-US" sz="1600" dirty="0">
                <a:solidFill>
                  <a:srgbClr val="00B0F0"/>
                </a:solidFill>
              </a:rPr>
              <a:t>缓存场景</a:t>
            </a:r>
            <a:r>
              <a:rPr lang="zh-CN" altLang="en-US" sz="1600" dirty="0" smtClean="0"/>
              <a:t>。当</a:t>
            </a:r>
            <a:r>
              <a:rPr lang="zh-CN" altLang="en-US" sz="1600" dirty="0"/>
              <a:t>使用少量节点时，节点变化将大范围影响哈希环中数据映射，</a:t>
            </a:r>
            <a:r>
              <a:rPr lang="zh-CN" altLang="en-US" sz="1600" dirty="0" smtClean="0"/>
              <a:t>因此这种</a:t>
            </a:r>
            <a:r>
              <a:rPr lang="zh-CN" altLang="en-US" sz="1600" dirty="0"/>
              <a:t>方式不适合少量数据节点的分布式方案。</a:t>
            </a:r>
          </a:p>
          <a:p>
            <a:r>
              <a:rPr lang="zh-CN" altLang="en-US" sz="1600" b="1" dirty="0" smtClean="0">
                <a:solidFill>
                  <a:srgbClr val="00B050"/>
                </a:solidFill>
              </a:rPr>
              <a:t>虚拟槽分区</a:t>
            </a:r>
            <a:endParaRPr lang="en-US" altLang="zh-CN" sz="1600" b="1" dirty="0" smtClean="0">
              <a:solidFill>
                <a:srgbClr val="00B050"/>
              </a:solidFill>
            </a:endParaRPr>
          </a:p>
          <a:p>
            <a:r>
              <a:rPr lang="zh-CN" altLang="en-US" sz="1600" dirty="0" smtClean="0"/>
              <a:t>使用分散度良好的哈希函数把所有数据映射到一个固定范围的整数集合中，整数定义为槽（</a:t>
            </a:r>
            <a:r>
              <a:rPr lang="en-US" altLang="zh-CN" sz="1600" dirty="0" smtClean="0"/>
              <a:t>slot</a:t>
            </a:r>
            <a:r>
              <a:rPr lang="zh-CN" altLang="en-US" sz="1600" dirty="0" smtClean="0"/>
              <a:t>）。槽是集群内数据管理和迁移的基本单位。采用大范围槽的主要目的是为了方便数据拆分和集群扩展。每个节点会负责一定数量的槽，</a:t>
            </a:r>
            <a:endParaRPr lang="zh-CN" altLang="en-US" sz="1600" dirty="0"/>
          </a:p>
        </p:txBody>
      </p:sp>
    </p:spTree>
    <p:extLst>
      <p:ext uri="{BB962C8B-B14F-4D97-AF65-F5344CB8AC3E}">
        <p14:creationId xmlns:p14="http://schemas.microsoft.com/office/powerpoint/2010/main" val="120933909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187832" cy="677072"/>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a:latin typeface="微软雅黑" panose="020B0503020204020204" pitchFamily="34" charset="-122"/>
                <a:ea typeface="微软雅黑" pitchFamily="34" charset="-122"/>
                <a:cs typeface="Aparajita" panose="020B0604020202020204" pitchFamily="34" charset="0"/>
              </a:rPr>
              <a:t>——</a:t>
            </a:r>
            <a:r>
              <a:rPr lang="zh-CN" altLang="en-US" sz="1600" b="1" dirty="0">
                <a:latin typeface="微软雅黑" panose="020B0503020204020204" pitchFamily="34" charset="-122"/>
                <a:ea typeface="微软雅黑" pitchFamily="34" charset="-122"/>
                <a:cs typeface="Aparajita" panose="020B0604020202020204" pitchFamily="34" charset="0"/>
              </a:rPr>
              <a:t>基础</a:t>
            </a:r>
            <a:endParaRPr lang="id-ID" altLang="zh-CN" sz="1600" b="1" dirty="0">
              <a:latin typeface="微软雅黑" panose="020B0503020204020204" pitchFamily="34" charset="-122"/>
              <a:ea typeface="微软雅黑" pitchFamily="34" charset="-122"/>
              <a:cs typeface="Aparajita" panose="020B0604020202020204" pitchFamily="34" charset="0"/>
            </a:endParaRPr>
          </a:p>
          <a:p>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83116" y="1066068"/>
            <a:ext cx="1629677"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err="1" smtClean="0">
                <a:latin typeface="微软雅黑" panose="020B0503020204020204" pitchFamily="34" charset="-122"/>
                <a:ea typeface="微软雅黑" panose="020B0503020204020204" pitchFamily="34" charset="-122"/>
              </a:rPr>
              <a:t>redis</a:t>
            </a:r>
            <a:r>
              <a:rPr lang="zh-CN" altLang="en-US" sz="1400" b="1" dirty="0" smtClean="0">
                <a:latin typeface="微软雅黑" panose="020B0503020204020204" pitchFamily="34" charset="-122"/>
                <a:ea typeface="微软雅黑" panose="020B0503020204020204" pitchFamily="34" charset="-122"/>
              </a:rPr>
              <a:t>数据分区</a:t>
            </a:r>
            <a:endParaRPr lang="en-US" altLang="zh-CN" sz="1400" b="1" dirty="0" smtClean="0">
              <a:latin typeface="微软雅黑" panose="020B0503020204020204" pitchFamily="34" charset="-122"/>
              <a:ea typeface="微软雅黑" panose="020B0503020204020204" pitchFamily="34" charset="-122"/>
            </a:endParaRPr>
          </a:p>
        </p:txBody>
      </p:sp>
      <p:sp>
        <p:nvSpPr>
          <p:cNvPr id="26" name="矩形 25"/>
          <p:cNvSpPr/>
          <p:nvPr/>
        </p:nvSpPr>
        <p:spPr>
          <a:xfrm>
            <a:off x="576461" y="1416291"/>
            <a:ext cx="10729192" cy="338554"/>
          </a:xfrm>
          <a:prstGeom prst="rect">
            <a:avLst/>
          </a:prstGeom>
        </p:spPr>
        <p:txBody>
          <a:bodyPr wrap="square">
            <a:spAutoFit/>
          </a:bodyPr>
          <a:lstStyle/>
          <a:p>
            <a:r>
              <a:rPr lang="en-US" altLang="zh-CN" sz="1600" dirty="0" err="1" smtClean="0"/>
              <a:t>Redis</a:t>
            </a:r>
            <a:r>
              <a:rPr lang="zh-CN" altLang="en-US" sz="1600" dirty="0" smtClean="0"/>
              <a:t>数据分区采用的是虚拟槽技术，总共</a:t>
            </a:r>
            <a:r>
              <a:rPr lang="en-US" altLang="zh-CN" sz="1600" dirty="0"/>
              <a:t>16384</a:t>
            </a:r>
            <a:r>
              <a:rPr lang="zh-CN" altLang="en-US" sz="1600" dirty="0" smtClean="0"/>
              <a:t>，计算方式为</a:t>
            </a:r>
            <a:r>
              <a:rPr lang="en-US" altLang="zh-CN" sz="1600" dirty="0"/>
              <a:t>CRC16(key)&amp;16383</a:t>
            </a:r>
          </a:p>
        </p:txBody>
      </p:sp>
      <p:sp>
        <p:nvSpPr>
          <p:cNvPr id="11" name="矩形 10"/>
          <p:cNvSpPr/>
          <p:nvPr/>
        </p:nvSpPr>
        <p:spPr>
          <a:xfrm>
            <a:off x="145305" y="1840584"/>
            <a:ext cx="1550424"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集群配置文件</a:t>
            </a:r>
            <a:endParaRPr lang="en-US" altLang="zh-CN" sz="1400" b="1" dirty="0" smtClean="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117545789"/>
              </p:ext>
            </p:extLst>
          </p:nvPr>
        </p:nvGraphicFramePr>
        <p:xfrm>
          <a:off x="350203" y="2646189"/>
          <a:ext cx="10945216" cy="2560320"/>
        </p:xfrm>
        <a:graphic>
          <a:graphicData uri="http://schemas.openxmlformats.org/drawingml/2006/table">
            <a:tbl>
              <a:tblPr firstRow="1" bandRow="1">
                <a:tableStyleId>{073A0DAA-6AF3-43AB-8588-CEC1D06C72B9}</a:tableStyleId>
              </a:tblPr>
              <a:tblGrid>
                <a:gridCol w="4320480">
                  <a:extLst>
                    <a:ext uri="{9D8B030D-6E8A-4147-A177-3AD203B41FA5}">
                      <a16:colId xmlns:a16="http://schemas.microsoft.com/office/drawing/2014/main" val="2802523796"/>
                    </a:ext>
                  </a:extLst>
                </a:gridCol>
                <a:gridCol w="6624736">
                  <a:extLst>
                    <a:ext uri="{9D8B030D-6E8A-4147-A177-3AD203B41FA5}">
                      <a16:colId xmlns:a16="http://schemas.microsoft.com/office/drawing/2014/main" val="4074857827"/>
                    </a:ext>
                  </a:extLst>
                </a:gridCol>
              </a:tblGrid>
              <a:tr h="210345">
                <a:tc>
                  <a:txBody>
                    <a:bodyPr/>
                    <a:lstStyle/>
                    <a:p>
                      <a:r>
                        <a:rPr lang="zh-CN" altLang="en-US" sz="1400" dirty="0" smtClean="0">
                          <a:solidFill>
                            <a:schemeClr val="bg1"/>
                          </a:solidFill>
                        </a:rPr>
                        <a:t>字段名称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zh-CN" altLang="en-US" sz="1400" dirty="0" smtClean="0">
                          <a:solidFill>
                            <a:schemeClr val="bg1"/>
                          </a:solidFill>
                        </a:rPr>
                        <a:t>描述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195574570"/>
                  </a:ext>
                </a:extLst>
              </a:tr>
              <a:tr h="210345">
                <a:tc>
                  <a:txBody>
                    <a:bodyPr/>
                    <a:lstStyle/>
                    <a:p>
                      <a:r>
                        <a:rPr lang="en-US" altLang="zh-CN" sz="1400" dirty="0" smtClean="0"/>
                        <a:t>cluster-enabled</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是否启用集群，不启用默认为单机版</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7594664"/>
                  </a:ext>
                </a:extLst>
              </a:tr>
              <a:tr h="210345">
                <a:tc>
                  <a:txBody>
                    <a:bodyPr/>
                    <a:lstStyle/>
                    <a:p>
                      <a:r>
                        <a:rPr lang="en-US" altLang="zh-CN" sz="1400" dirty="0" smtClean="0"/>
                        <a:t>cluster-</a:t>
                      </a:r>
                      <a:r>
                        <a:rPr lang="en-US" altLang="zh-CN" sz="1400" dirty="0" err="1" smtClean="0"/>
                        <a:t>config</a:t>
                      </a:r>
                      <a:r>
                        <a:rPr lang="en-US" altLang="zh-CN" sz="1400" dirty="0" smtClean="0"/>
                        <a:t>-file</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每个节点都会存一份集群配置文件，他是自动生成的，主要用于记录节点状态。重启后加载</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8216563"/>
                  </a:ext>
                </a:extLst>
              </a:tr>
              <a:tr h="210345">
                <a:tc>
                  <a:txBody>
                    <a:bodyPr/>
                    <a:lstStyle/>
                    <a:p>
                      <a:r>
                        <a:rPr lang="en-US" altLang="zh-CN" sz="1400" dirty="0" smtClean="0"/>
                        <a:t>cluster-node-timeout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集群节点超时时间，超过该时间表示失败状态。默认</a:t>
                      </a:r>
                      <a:r>
                        <a:rPr lang="en-US" altLang="zh-CN" sz="1400" dirty="0" smtClean="0"/>
                        <a:t>15000</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412844"/>
                  </a:ext>
                </a:extLst>
              </a:tr>
              <a:tr h="213388">
                <a:tc>
                  <a:txBody>
                    <a:bodyPr/>
                    <a:lstStyle/>
                    <a:p>
                      <a:r>
                        <a:rPr lang="en-US" altLang="zh-CN" sz="1400" dirty="0" smtClean="0"/>
                        <a:t>cluster-replica-validity-factor</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400" dirty="0" smtClean="0"/>
                        <a:t>从节点超时多久不能参与选主</a:t>
                      </a:r>
                      <a:r>
                        <a:rPr lang="en-US" altLang="zh-CN" sz="1400" dirty="0" smtClean="0"/>
                        <a:t>(cluster-replica-validity-factor*cluster-node-timeout)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8494637"/>
                  </a:ext>
                </a:extLst>
              </a:tr>
              <a:tr h="213388">
                <a:tc>
                  <a:txBody>
                    <a:bodyPr/>
                    <a:lstStyle/>
                    <a:p>
                      <a:r>
                        <a:rPr lang="en-US" altLang="zh-CN" sz="1400" dirty="0" smtClean="0"/>
                        <a:t>cluster-migration-barrier </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触发主节点迁移槽的最小从节点数</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4179871"/>
                  </a:ext>
                </a:extLst>
              </a:tr>
              <a:tr h="214113">
                <a:tc>
                  <a:txBody>
                    <a:bodyPr/>
                    <a:lstStyle/>
                    <a:p>
                      <a:r>
                        <a:rPr lang="en-US" altLang="zh-CN" sz="1400" dirty="0" smtClean="0"/>
                        <a:t>cluster-require-full-coverage</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当部分</a:t>
                      </a:r>
                      <a:r>
                        <a:rPr lang="en-US" altLang="zh-CN" sz="1400" dirty="0" smtClean="0"/>
                        <a:t>key</a:t>
                      </a:r>
                      <a:r>
                        <a:rPr lang="zh-CN" altLang="en-US" sz="1400" dirty="0" smtClean="0"/>
                        <a:t>所在的节点不可用时，</a:t>
                      </a:r>
                      <a:r>
                        <a:rPr lang="en-US" altLang="zh-CN" sz="1400" dirty="0" smtClean="0"/>
                        <a:t>yes</a:t>
                      </a:r>
                      <a:r>
                        <a:rPr lang="zh-CN" altLang="en-US" sz="1400" dirty="0" smtClean="0"/>
                        <a:t>表示集群停止服务，弄表示依然为可达节点的</a:t>
                      </a:r>
                      <a:r>
                        <a:rPr lang="en-US" altLang="zh-CN" sz="1400" dirty="0" smtClean="0"/>
                        <a:t>key</a:t>
                      </a:r>
                      <a:r>
                        <a:rPr lang="zh-CN" altLang="en-US" sz="1400" dirty="0" smtClean="0"/>
                        <a:t>提供读操作。默认为</a:t>
                      </a:r>
                      <a:r>
                        <a:rPr lang="en-US" altLang="zh-CN" sz="1400" dirty="0" smtClean="0"/>
                        <a:t>yes</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4495285"/>
                  </a:ext>
                </a:extLst>
              </a:tr>
            </a:tbl>
          </a:graphicData>
        </a:graphic>
      </p:graphicFrame>
      <p:sp>
        <p:nvSpPr>
          <p:cNvPr id="13" name="矩形 12"/>
          <p:cNvSpPr/>
          <p:nvPr/>
        </p:nvSpPr>
        <p:spPr>
          <a:xfrm>
            <a:off x="541691" y="2252673"/>
            <a:ext cx="10729192" cy="338554"/>
          </a:xfrm>
          <a:prstGeom prst="rect">
            <a:avLst/>
          </a:prstGeom>
        </p:spPr>
        <p:txBody>
          <a:bodyPr wrap="square">
            <a:spAutoFit/>
          </a:bodyPr>
          <a:lstStyle/>
          <a:p>
            <a:r>
              <a:rPr lang="en-US" altLang="zh-CN" sz="1600" dirty="0" err="1" smtClean="0"/>
              <a:t>Redis</a:t>
            </a:r>
            <a:r>
              <a:rPr lang="zh-CN" altLang="en-US" sz="1600" dirty="0" smtClean="0"/>
              <a:t>集群是在单机</a:t>
            </a:r>
            <a:r>
              <a:rPr lang="en-US" altLang="zh-CN" sz="1600" dirty="0" smtClean="0"/>
              <a:t>server</a:t>
            </a:r>
            <a:r>
              <a:rPr lang="zh-CN" altLang="en-US" sz="1600" dirty="0" smtClean="0"/>
              <a:t>上基础上构建的，因此配置文件修改</a:t>
            </a:r>
            <a:r>
              <a:rPr lang="en-US" altLang="zh-CN" sz="1600" dirty="0" err="1" smtClean="0"/>
              <a:t>redis.conf</a:t>
            </a:r>
            <a:r>
              <a:rPr lang="zh-CN" altLang="en-US" sz="1600" dirty="0" smtClean="0"/>
              <a:t>即可</a:t>
            </a:r>
            <a:endParaRPr lang="en-US" altLang="zh-CN" sz="1600" dirty="0"/>
          </a:p>
        </p:txBody>
      </p:sp>
      <p:sp>
        <p:nvSpPr>
          <p:cNvPr id="2" name="矩形 1"/>
          <p:cNvSpPr/>
          <p:nvPr/>
        </p:nvSpPr>
        <p:spPr>
          <a:xfrm>
            <a:off x="317570" y="5472335"/>
            <a:ext cx="10484027" cy="707886"/>
          </a:xfrm>
          <a:prstGeom prst="rect">
            <a:avLst/>
          </a:prstGeom>
        </p:spPr>
        <p:txBody>
          <a:bodyPr wrap="square">
            <a:spAutoFit/>
          </a:bodyPr>
          <a:lstStyle/>
          <a:p>
            <a:r>
              <a:rPr lang="zh-CN" altLang="en-US" dirty="0" smtClean="0">
                <a:latin typeface="Times New Roman" panose="02020603050405020304" pitchFamily="18" charset="0"/>
                <a:ea typeface="宋体" panose="02010600030101010101" pitchFamily="2" charset="-122"/>
              </a:rPr>
              <a:t>集群构建</a:t>
            </a:r>
            <a:r>
              <a:rPr lang="en-US" altLang="zh-CN" dirty="0" smtClean="0">
                <a:latin typeface="Times New Roman" panose="02020603050405020304" pitchFamily="18" charset="0"/>
                <a:ea typeface="宋体" panose="02010600030101010101" pitchFamily="2" charset="-122"/>
              </a:rPr>
              <a:t>(</a:t>
            </a:r>
            <a:r>
              <a:rPr lang="zh-CN" altLang="en-US" dirty="0" smtClean="0">
                <a:latin typeface="Times New Roman" panose="02020603050405020304" pitchFamily="18" charset="0"/>
                <a:ea typeface="宋体" panose="02010600030101010101" pitchFamily="2" charset="-122"/>
              </a:rPr>
              <a:t>官网给出的</a:t>
            </a:r>
            <a:r>
              <a:rPr lang="en-US" altLang="zh-CN" dirty="0" smtClean="0">
                <a:latin typeface="Times New Roman" panose="02020603050405020304" pitchFamily="18" charset="0"/>
                <a:ea typeface="宋体" panose="02010600030101010101" pitchFamily="2" charset="-122"/>
              </a:rPr>
              <a:t>3</a:t>
            </a:r>
            <a:r>
              <a:rPr lang="zh-CN" altLang="en-US" dirty="0" smtClean="0">
                <a:latin typeface="Times New Roman" panose="02020603050405020304" pitchFamily="18" charset="0"/>
                <a:ea typeface="宋体" panose="02010600030101010101" pitchFamily="2" charset="-122"/>
              </a:rPr>
              <a:t>主</a:t>
            </a:r>
            <a:r>
              <a:rPr lang="en-US" altLang="zh-CN" dirty="0" smtClean="0">
                <a:latin typeface="Times New Roman" panose="02020603050405020304" pitchFamily="18" charset="0"/>
                <a:ea typeface="宋体" panose="02010600030101010101" pitchFamily="2" charset="-122"/>
              </a:rPr>
              <a:t>3</a:t>
            </a:r>
            <a:r>
              <a:rPr lang="zh-CN" altLang="en-US" dirty="0" smtClean="0">
                <a:latin typeface="Times New Roman" panose="02020603050405020304" pitchFamily="18" charset="0"/>
                <a:ea typeface="宋体" panose="02010600030101010101" pitchFamily="2" charset="-122"/>
              </a:rPr>
              <a:t>从</a:t>
            </a:r>
            <a:r>
              <a:rPr lang="en-US" altLang="zh-CN" dirty="0" smtClean="0">
                <a:latin typeface="Times New Roman" panose="02020603050405020304" pitchFamily="18" charset="0"/>
                <a:ea typeface="宋体" panose="02010600030101010101" pitchFamily="2" charset="-122"/>
              </a:rPr>
              <a:t>)</a:t>
            </a:r>
            <a:r>
              <a:rPr lang="zh-CN" altLang="en-US" dirty="0" smtClean="0">
                <a:latin typeface="Times New Roman" panose="02020603050405020304" pitchFamily="18" charset="0"/>
                <a:ea typeface="宋体" panose="02010600030101010101" pitchFamily="2" charset="-122"/>
              </a:rPr>
              <a:t>：</a:t>
            </a:r>
            <a:r>
              <a:rPr lang="en-US" altLang="zh-CN" dirty="0" err="1" smtClean="0">
                <a:latin typeface="Times New Roman" panose="02020603050405020304" pitchFamily="18" charset="0"/>
                <a:ea typeface="宋体" panose="02010600030101010101" pitchFamily="2" charset="-122"/>
              </a:rPr>
              <a:t>redis</a:t>
            </a:r>
            <a:r>
              <a:rPr lang="en-US" altLang="zh-CN" dirty="0" smtClean="0">
                <a:latin typeface="Times New Roman" panose="02020603050405020304" pitchFamily="18" charset="0"/>
                <a:ea typeface="宋体" panose="02010600030101010101" pitchFamily="2" charset="-122"/>
              </a:rPr>
              <a:t>-cli </a:t>
            </a:r>
            <a:r>
              <a:rPr lang="en-US" altLang="zh-CN" dirty="0">
                <a:latin typeface="Times New Roman" panose="02020603050405020304" pitchFamily="18" charset="0"/>
                <a:ea typeface="宋体" panose="02010600030101010101" pitchFamily="2" charset="-122"/>
              </a:rPr>
              <a:t>--cluster create 127.0.0.1:7000 127.0.0.1:7001 127.0.0.1:7002 127.0.0.1:7003 127.0.0.1:7004 127.0.0.1:7005 --cluster-replicas 1</a:t>
            </a:r>
            <a:endParaRPr lang="zh-CN" altLang="en-US"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84199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2405" y="12567"/>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233103" y="557968"/>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503534" y="495793"/>
            <a:ext cx="2187832"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运行</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 name="矩形 1"/>
          <p:cNvSpPr/>
          <p:nvPr/>
        </p:nvSpPr>
        <p:spPr>
          <a:xfrm>
            <a:off x="5624233" y="2870196"/>
            <a:ext cx="242374" cy="400110"/>
          </a:xfrm>
          <a:prstGeom prst="rect">
            <a:avLst/>
          </a:prstGeom>
        </p:spPr>
        <p:txBody>
          <a:bodyPr wrap="none">
            <a:spAutoFit/>
          </a:bodyPr>
          <a:lstStyle/>
          <a:p>
            <a:r>
              <a:rPr lang="zh-CN" altLang="en-US" dirty="0"/>
              <a:t> </a:t>
            </a:r>
          </a:p>
        </p:txBody>
      </p:sp>
      <p:sp>
        <p:nvSpPr>
          <p:cNvPr id="14" name="矩形 13"/>
          <p:cNvSpPr/>
          <p:nvPr/>
        </p:nvSpPr>
        <p:spPr>
          <a:xfrm>
            <a:off x="207064" y="886287"/>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启动流程</a:t>
            </a:r>
            <a:endParaRPr lang="en-US" altLang="zh-CN" sz="1400" b="1" dirty="0" smtClean="0">
              <a:latin typeface="微软雅黑" panose="020B0503020204020204" pitchFamily="34" charset="-122"/>
              <a:ea typeface="微软雅黑" panose="020B0503020204020204" pitchFamily="34" charset="-122"/>
            </a:endParaRPr>
          </a:p>
        </p:txBody>
      </p:sp>
      <p:sp>
        <p:nvSpPr>
          <p:cNvPr id="15" name="矩形 14"/>
          <p:cNvSpPr/>
          <p:nvPr/>
        </p:nvSpPr>
        <p:spPr>
          <a:xfrm>
            <a:off x="502011" y="1161868"/>
            <a:ext cx="10729192" cy="584775"/>
          </a:xfrm>
          <a:prstGeom prst="rect">
            <a:avLst/>
          </a:prstGeom>
        </p:spPr>
        <p:txBody>
          <a:bodyPr wrap="square">
            <a:spAutoFit/>
          </a:bodyPr>
          <a:lstStyle/>
          <a:p>
            <a:r>
              <a:rPr lang="zh-CN" altLang="en-US" sz="1600" dirty="0" smtClean="0"/>
              <a:t>启动过程见单机版，需要注意的是，在启动过程中会加载</a:t>
            </a:r>
            <a:r>
              <a:rPr lang="en-US" altLang="zh-CN" sz="1600" dirty="0" smtClean="0"/>
              <a:t>cluster</a:t>
            </a:r>
            <a:r>
              <a:rPr lang="zh-CN" altLang="en-US" sz="1600" dirty="0" smtClean="0"/>
              <a:t>相关的配置文件，而且会以自身为主导，创建一个集群结构，并生成一个集群特有的配置文件。需要说明的是：在</a:t>
            </a:r>
            <a:r>
              <a:rPr lang="en-US" altLang="zh-CN" sz="1600" dirty="0" err="1" smtClean="0"/>
              <a:t>clusterinit</a:t>
            </a:r>
            <a:r>
              <a:rPr lang="zh-CN" altLang="en-US" sz="1600" dirty="0" smtClean="0"/>
              <a:t>中会创建用于集群内部通信的监听套接字</a:t>
            </a:r>
            <a:r>
              <a:rPr lang="en-US" altLang="zh-CN" sz="1600" dirty="0" smtClean="0"/>
              <a:t>(10000+)</a:t>
            </a:r>
            <a:endParaRPr lang="en-US" altLang="zh-CN" sz="1600" dirty="0"/>
          </a:p>
        </p:txBody>
      </p:sp>
      <p:sp>
        <p:nvSpPr>
          <p:cNvPr id="16" name="矩形 15"/>
          <p:cNvSpPr/>
          <p:nvPr/>
        </p:nvSpPr>
        <p:spPr>
          <a:xfrm>
            <a:off x="207064" y="1730698"/>
            <a:ext cx="1438214"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Gossip</a:t>
            </a:r>
            <a:r>
              <a:rPr lang="zh-CN" altLang="en-US" sz="1400" b="1" dirty="0" smtClean="0">
                <a:latin typeface="微软雅黑" panose="020B0503020204020204" pitchFamily="34" charset="-122"/>
                <a:ea typeface="微软雅黑" panose="020B0503020204020204" pitchFamily="34" charset="-122"/>
              </a:rPr>
              <a:t>协议</a:t>
            </a:r>
            <a:endParaRPr lang="en-US" altLang="zh-CN" sz="1400" b="1" dirty="0" smtClean="0">
              <a:latin typeface="微软雅黑" panose="020B0503020204020204" pitchFamily="34" charset="-122"/>
              <a:ea typeface="微软雅黑" panose="020B0503020204020204" pitchFamily="34" charset="-122"/>
            </a:endParaRPr>
          </a:p>
        </p:txBody>
      </p:sp>
      <p:sp>
        <p:nvSpPr>
          <p:cNvPr id="17" name="矩形 16"/>
          <p:cNvSpPr/>
          <p:nvPr/>
        </p:nvSpPr>
        <p:spPr>
          <a:xfrm>
            <a:off x="502011" y="1936227"/>
            <a:ext cx="10729192" cy="1077218"/>
          </a:xfrm>
          <a:prstGeom prst="rect">
            <a:avLst/>
          </a:prstGeom>
        </p:spPr>
        <p:txBody>
          <a:bodyPr wrap="square">
            <a:spAutoFit/>
          </a:bodyPr>
          <a:lstStyle/>
          <a:p>
            <a:r>
              <a:rPr lang="en-US" altLang="zh-CN" sz="1600" dirty="0" smtClean="0"/>
              <a:t>Gossip</a:t>
            </a:r>
            <a:r>
              <a:rPr lang="zh-CN" altLang="en-US" sz="1600" dirty="0" smtClean="0"/>
              <a:t>过程</a:t>
            </a:r>
            <a:r>
              <a:rPr lang="zh-CN" altLang="en-US" sz="1600" dirty="0"/>
              <a:t>是由</a:t>
            </a:r>
            <a:r>
              <a:rPr lang="zh-CN" altLang="en-US" sz="1600" dirty="0" smtClean="0"/>
              <a:t>种子节点</a:t>
            </a:r>
            <a:r>
              <a:rPr lang="zh-CN" altLang="en-US" sz="1600" dirty="0" smtClean="0">
                <a:solidFill>
                  <a:srgbClr val="FF0000"/>
                </a:solidFill>
              </a:rPr>
              <a:t>周期性</a:t>
            </a:r>
            <a:r>
              <a:rPr lang="zh-CN" altLang="en-US" sz="1600" dirty="0" smtClean="0"/>
              <a:t>发起</a:t>
            </a:r>
            <a:r>
              <a:rPr lang="zh-CN" altLang="en-US" sz="1600" dirty="0"/>
              <a:t>，当一个种子节点有状态需要更新到网络中的其他节点时，它会</a:t>
            </a:r>
            <a:r>
              <a:rPr lang="zh-CN" altLang="en-US" sz="1600" dirty="0" smtClean="0">
                <a:solidFill>
                  <a:srgbClr val="FF0000"/>
                </a:solidFill>
              </a:rPr>
              <a:t>随机选择</a:t>
            </a:r>
            <a:r>
              <a:rPr lang="zh-CN" altLang="en-US" sz="1600" dirty="0"/>
              <a:t>周围</a:t>
            </a:r>
            <a:r>
              <a:rPr lang="zh-CN" altLang="en-US" sz="1600" dirty="0">
                <a:solidFill>
                  <a:srgbClr val="FF0000"/>
                </a:solidFill>
              </a:rPr>
              <a:t>几个节点</a:t>
            </a:r>
            <a:r>
              <a:rPr lang="zh-CN" altLang="en-US" sz="1600" dirty="0"/>
              <a:t>散播消息，收到消息的节点也会重复该过程，直至最终网络中所有的节点都收到了消息。这个过程可能需要一定的时间，由于不能保证某个时刻所有节点都收到消息，但是理论上最终所有节点都会收到消息，因此</a:t>
            </a:r>
            <a:r>
              <a:rPr lang="zh-CN" altLang="en-US" sz="1600" dirty="0" smtClean="0"/>
              <a:t>它保证的是最终</a:t>
            </a:r>
            <a:r>
              <a:rPr lang="zh-CN" altLang="en-US" sz="1600" dirty="0"/>
              <a:t>一致性</a:t>
            </a:r>
            <a:r>
              <a:rPr lang="zh-CN" altLang="en-US" sz="1600" dirty="0" smtClean="0"/>
              <a:t>协议。</a:t>
            </a:r>
            <a:endParaRPr lang="en-US" altLang="zh-CN" sz="1600" dirty="0" smtClean="0"/>
          </a:p>
        </p:txBody>
      </p:sp>
      <p:sp>
        <p:nvSpPr>
          <p:cNvPr id="19" name="矩形 18"/>
          <p:cNvSpPr/>
          <p:nvPr/>
        </p:nvSpPr>
        <p:spPr>
          <a:xfrm>
            <a:off x="502011" y="2910641"/>
            <a:ext cx="10729192" cy="584775"/>
          </a:xfrm>
          <a:prstGeom prst="rect">
            <a:avLst/>
          </a:prstGeom>
        </p:spPr>
        <p:txBody>
          <a:bodyPr wrap="square">
            <a:spAutoFit/>
          </a:bodyPr>
          <a:lstStyle/>
          <a:p>
            <a:r>
              <a:rPr lang="en-US" altLang="zh-CN" sz="1600" dirty="0" err="1">
                <a:solidFill>
                  <a:srgbClr val="00B0F0"/>
                </a:solidFill>
              </a:rPr>
              <a:t>Redis</a:t>
            </a:r>
            <a:r>
              <a:rPr lang="zh-CN" altLang="en-US" sz="1600" dirty="0">
                <a:solidFill>
                  <a:srgbClr val="00B0F0"/>
                </a:solidFill>
              </a:rPr>
              <a:t>节点</a:t>
            </a:r>
            <a:r>
              <a:rPr lang="zh-CN" altLang="en-US" sz="1600" dirty="0" smtClean="0">
                <a:solidFill>
                  <a:srgbClr val="00B0F0"/>
                </a:solidFill>
              </a:rPr>
              <a:t>间</a:t>
            </a:r>
            <a:r>
              <a:rPr lang="zh-CN" altLang="en-US" sz="1600" dirty="0">
                <a:solidFill>
                  <a:srgbClr val="00B0F0"/>
                </a:solidFill>
              </a:rPr>
              <a:t>也是</a:t>
            </a:r>
            <a:r>
              <a:rPr lang="zh-CN" altLang="en-US" sz="1600" dirty="0" smtClean="0">
                <a:solidFill>
                  <a:srgbClr val="00B0F0"/>
                </a:solidFill>
              </a:rPr>
              <a:t>利用</a:t>
            </a:r>
            <a:r>
              <a:rPr lang="en-US" altLang="zh-CN" sz="1600" dirty="0">
                <a:solidFill>
                  <a:srgbClr val="00B0F0"/>
                </a:solidFill>
              </a:rPr>
              <a:t>gossip</a:t>
            </a:r>
            <a:r>
              <a:rPr lang="zh-CN" altLang="en-US" sz="1600" dirty="0" smtClean="0">
                <a:solidFill>
                  <a:srgbClr val="00B0F0"/>
                </a:solidFill>
              </a:rPr>
              <a:t>协议进行</a:t>
            </a:r>
            <a:r>
              <a:rPr lang="zh-CN" altLang="en-US" sz="1600" dirty="0">
                <a:solidFill>
                  <a:srgbClr val="00B0F0"/>
                </a:solidFill>
              </a:rPr>
              <a:t>通信，集群中的每个节点都会单独开辟一个</a:t>
            </a:r>
            <a:r>
              <a:rPr lang="en-US" altLang="zh-CN" sz="1600" dirty="0">
                <a:solidFill>
                  <a:srgbClr val="00B0F0"/>
                </a:solidFill>
              </a:rPr>
              <a:t>TCP</a:t>
            </a:r>
            <a:r>
              <a:rPr lang="zh-CN" altLang="en-US" sz="1600" dirty="0">
                <a:solidFill>
                  <a:srgbClr val="00B0F0"/>
                </a:solidFill>
              </a:rPr>
              <a:t>通道</a:t>
            </a:r>
            <a:r>
              <a:rPr lang="zh-CN" altLang="en-US" sz="1600" dirty="0" smtClean="0">
                <a:solidFill>
                  <a:srgbClr val="00B0F0"/>
                </a:solidFill>
              </a:rPr>
              <a:t>，通信端口</a:t>
            </a:r>
            <a:r>
              <a:rPr lang="zh-CN" altLang="en-US" sz="1600" dirty="0">
                <a:solidFill>
                  <a:srgbClr val="00B0F0"/>
                </a:solidFill>
              </a:rPr>
              <a:t>号在基础端口上加</a:t>
            </a:r>
            <a:r>
              <a:rPr lang="en-US" altLang="zh-CN" sz="1600" dirty="0" smtClean="0">
                <a:solidFill>
                  <a:srgbClr val="00B0F0"/>
                </a:solidFill>
              </a:rPr>
              <a:t>10000</a:t>
            </a:r>
            <a:r>
              <a:rPr lang="zh-CN" altLang="en-US" sz="1600" dirty="0" smtClean="0"/>
              <a:t>。常用的消息如下表，他们都具有相同的消息体，具体消息借助</a:t>
            </a:r>
            <a:r>
              <a:rPr lang="en-US" altLang="zh-CN" sz="1600" dirty="0" smtClean="0"/>
              <a:t>union</a:t>
            </a:r>
            <a:r>
              <a:rPr lang="zh-CN" altLang="en-US" sz="1600" dirty="0" smtClean="0"/>
              <a:t>类型实现：</a:t>
            </a:r>
            <a:endParaRPr lang="en-US" altLang="zh-CN" sz="1600" dirty="0" smtClean="0"/>
          </a:p>
        </p:txBody>
      </p:sp>
      <p:graphicFrame>
        <p:nvGraphicFramePr>
          <p:cNvPr id="20" name="表格 19"/>
          <p:cNvGraphicFramePr>
            <a:graphicFrameLocks noGrp="1"/>
          </p:cNvGraphicFramePr>
          <p:nvPr>
            <p:extLst>
              <p:ext uri="{D42A27DB-BD31-4B8C-83A1-F6EECF244321}">
                <p14:modId xmlns:p14="http://schemas.microsoft.com/office/powerpoint/2010/main" val="2089197991"/>
              </p:ext>
            </p:extLst>
          </p:nvPr>
        </p:nvGraphicFramePr>
        <p:xfrm>
          <a:off x="367557" y="3535861"/>
          <a:ext cx="10945216" cy="2804160"/>
        </p:xfrm>
        <a:graphic>
          <a:graphicData uri="http://schemas.openxmlformats.org/drawingml/2006/table">
            <a:tbl>
              <a:tblPr firstRow="1" bandRow="1">
                <a:tableStyleId>{073A0DAA-6AF3-43AB-8588-CEC1D06C72B9}</a:tableStyleId>
              </a:tblPr>
              <a:tblGrid>
                <a:gridCol w="4320480">
                  <a:extLst>
                    <a:ext uri="{9D8B030D-6E8A-4147-A177-3AD203B41FA5}">
                      <a16:colId xmlns:a16="http://schemas.microsoft.com/office/drawing/2014/main" val="2802523796"/>
                    </a:ext>
                  </a:extLst>
                </a:gridCol>
                <a:gridCol w="6624736">
                  <a:extLst>
                    <a:ext uri="{9D8B030D-6E8A-4147-A177-3AD203B41FA5}">
                      <a16:colId xmlns:a16="http://schemas.microsoft.com/office/drawing/2014/main" val="4074857827"/>
                    </a:ext>
                  </a:extLst>
                </a:gridCol>
              </a:tblGrid>
              <a:tr h="262312">
                <a:tc>
                  <a:txBody>
                    <a:bodyPr/>
                    <a:lstStyle/>
                    <a:p>
                      <a:r>
                        <a:rPr lang="zh-CN" altLang="en-US" sz="1400" dirty="0" smtClean="0">
                          <a:solidFill>
                            <a:schemeClr val="bg1"/>
                          </a:solidFill>
                        </a:rPr>
                        <a:t>协议类型</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zh-CN" altLang="en-US" sz="1400" dirty="0" smtClean="0">
                          <a:solidFill>
                            <a:schemeClr val="bg1"/>
                          </a:solidFill>
                        </a:rPr>
                        <a:t>描述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195574570"/>
                  </a:ext>
                </a:extLst>
              </a:tr>
              <a:tr h="445930">
                <a:tc>
                  <a:txBody>
                    <a:bodyPr/>
                    <a:lstStyle/>
                    <a:p>
                      <a:r>
                        <a:rPr lang="en-US" altLang="zh-CN" sz="1400" dirty="0" smtClean="0"/>
                        <a:t>MEET</a:t>
                      </a:r>
                      <a:r>
                        <a:rPr lang="zh-CN" altLang="en-US" sz="1400" dirty="0" smtClean="0"/>
                        <a:t>消息</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用于通知新节点加入。消息发送者通知接收者加入到当前集群，</a:t>
                      </a:r>
                      <a:r>
                        <a:rPr lang="en-US" altLang="zh-CN" sz="1400" dirty="0" smtClean="0"/>
                        <a:t>meet</a:t>
                      </a:r>
                      <a:r>
                        <a:rPr lang="zh-CN" altLang="en-US" sz="1400" dirty="0" smtClean="0"/>
                        <a:t>消息通信正常完成后，接收节点会加入到集群中并进行周期性的</a:t>
                      </a:r>
                      <a:r>
                        <a:rPr lang="en-US" altLang="zh-CN" sz="1400" dirty="0" smtClean="0"/>
                        <a:t>ping</a:t>
                      </a:r>
                      <a:r>
                        <a:rPr lang="zh-CN" altLang="en-US" sz="1400" dirty="0" smtClean="0"/>
                        <a:t>、</a:t>
                      </a:r>
                      <a:r>
                        <a:rPr lang="en-US" altLang="zh-CN" sz="1400" dirty="0" smtClean="0"/>
                        <a:t>pong</a:t>
                      </a:r>
                      <a:r>
                        <a:rPr lang="zh-CN" altLang="en-US" sz="1400" dirty="0" smtClean="0"/>
                        <a:t>消息交换。</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7594664"/>
                  </a:ext>
                </a:extLst>
              </a:tr>
              <a:tr h="629549">
                <a:tc>
                  <a:txBody>
                    <a:bodyPr/>
                    <a:lstStyle/>
                    <a:p>
                      <a:r>
                        <a:rPr lang="en-US" altLang="zh-CN" sz="1400" dirty="0" smtClean="0"/>
                        <a:t>PING</a:t>
                      </a:r>
                      <a:r>
                        <a:rPr lang="zh-CN" altLang="en-US" sz="1400" dirty="0" smtClean="0"/>
                        <a:t>消息</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集群内交换非常频繁的消息，集群内每个节点每秒向多个其他节点发送</a:t>
                      </a:r>
                      <a:r>
                        <a:rPr lang="en-US" altLang="zh-CN" sz="1400" kern="1200" dirty="0" smtClean="0">
                          <a:solidFill>
                            <a:schemeClr val="dk1"/>
                          </a:solidFill>
                          <a:latin typeface="+mn-lt"/>
                          <a:ea typeface="+mn-ea"/>
                          <a:cs typeface="+mn-cs"/>
                        </a:rPr>
                        <a:t>ping</a:t>
                      </a:r>
                      <a:r>
                        <a:rPr lang="zh-CN" altLang="en-US" sz="1400" kern="1200" dirty="0" smtClean="0">
                          <a:solidFill>
                            <a:schemeClr val="dk1"/>
                          </a:solidFill>
                          <a:latin typeface="+mn-lt"/>
                          <a:ea typeface="+mn-ea"/>
                          <a:cs typeface="+mn-cs"/>
                        </a:rPr>
                        <a:t>消息，用于检测节点是否在线和交换彼此状态信息，</a:t>
                      </a:r>
                      <a:r>
                        <a:rPr lang="en-US" altLang="zh-CN" sz="1400" kern="1200" dirty="0" smtClean="0">
                          <a:solidFill>
                            <a:schemeClr val="dk1"/>
                          </a:solidFill>
                          <a:latin typeface="+mn-lt"/>
                          <a:ea typeface="+mn-ea"/>
                          <a:cs typeface="+mn-cs"/>
                        </a:rPr>
                        <a:t>ping</a:t>
                      </a:r>
                      <a:r>
                        <a:rPr lang="zh-CN" altLang="en-US" sz="1400" kern="1200" dirty="0" smtClean="0">
                          <a:solidFill>
                            <a:schemeClr val="dk1"/>
                          </a:solidFill>
                          <a:latin typeface="+mn-lt"/>
                          <a:ea typeface="+mn-ea"/>
                          <a:cs typeface="+mn-cs"/>
                        </a:rPr>
                        <a:t>消息发送封装了自身节点和部分其他节点的状态数据。</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8216563"/>
                  </a:ext>
                </a:extLst>
              </a:tr>
              <a:tr h="629549">
                <a:tc>
                  <a:txBody>
                    <a:bodyPr/>
                    <a:lstStyle/>
                    <a:p>
                      <a:r>
                        <a:rPr lang="en-US" altLang="zh-CN" sz="1400" dirty="0" smtClean="0"/>
                        <a:t>PONG</a:t>
                      </a:r>
                      <a:r>
                        <a:rPr lang="zh-CN" altLang="en-US" sz="1400" dirty="0" smtClean="0"/>
                        <a:t>消息</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当接收到</a:t>
                      </a:r>
                      <a:r>
                        <a:rPr lang="en-US" altLang="zh-CN" sz="1400" dirty="0" smtClean="0"/>
                        <a:t>ping</a:t>
                      </a:r>
                      <a:r>
                        <a:rPr lang="zh-CN" altLang="en-US" sz="1400" dirty="0" smtClean="0"/>
                        <a:t>、</a:t>
                      </a:r>
                      <a:r>
                        <a:rPr lang="en-US" altLang="zh-CN" sz="1400" dirty="0" smtClean="0"/>
                        <a:t>meet</a:t>
                      </a:r>
                      <a:r>
                        <a:rPr lang="zh-CN" altLang="en-US" sz="1400" dirty="0" smtClean="0"/>
                        <a:t>消息时，作为响应消息回复给发送方确认消息正常通信。</a:t>
                      </a:r>
                      <a:r>
                        <a:rPr lang="en-US" altLang="zh-CN" sz="1400" dirty="0" smtClean="0"/>
                        <a:t>pong</a:t>
                      </a:r>
                      <a:r>
                        <a:rPr lang="zh-CN" altLang="en-US" sz="1400" dirty="0" smtClean="0"/>
                        <a:t>消息内部封装了自身状态数。节点也可以向集群内广播自身的</a:t>
                      </a:r>
                      <a:r>
                        <a:rPr lang="en-US" altLang="zh-CN" sz="1400" dirty="0" smtClean="0"/>
                        <a:t>pong</a:t>
                      </a:r>
                      <a:r>
                        <a:rPr lang="zh-CN" altLang="en-US" sz="1400" dirty="0" smtClean="0"/>
                        <a:t>消息来通知整个集群对自身状态进行更新</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412844"/>
                  </a:ext>
                </a:extLst>
              </a:tr>
              <a:tr h="445930">
                <a:tc>
                  <a:txBody>
                    <a:bodyPr/>
                    <a:lstStyle/>
                    <a:p>
                      <a:r>
                        <a:rPr lang="en-US" altLang="zh-CN" sz="1400" dirty="0" smtClean="0"/>
                        <a:t>FAIL</a:t>
                      </a:r>
                      <a:r>
                        <a:rPr lang="zh-CN" altLang="en-US" sz="1400" dirty="0" smtClean="0"/>
                        <a:t>消息</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400" dirty="0" smtClean="0"/>
                        <a:t>当节点判定集群内另一个节点下线时，会向集群内广播一个</a:t>
                      </a:r>
                      <a:r>
                        <a:rPr lang="en-US" altLang="zh-CN" sz="1400" dirty="0" smtClean="0"/>
                        <a:t>fail</a:t>
                      </a:r>
                      <a:r>
                        <a:rPr lang="zh-CN" altLang="en-US" sz="1400" dirty="0" smtClean="0"/>
                        <a:t>消息，其他节点接收到</a:t>
                      </a:r>
                      <a:r>
                        <a:rPr lang="en-US" altLang="zh-CN" sz="1400" dirty="0" smtClean="0"/>
                        <a:t>fail</a:t>
                      </a:r>
                      <a:r>
                        <a:rPr lang="zh-CN" altLang="en-US" sz="1400" dirty="0" smtClean="0"/>
                        <a:t>消息之后把对应节点更新为下线状态</a:t>
                      </a:r>
                      <a:r>
                        <a:rPr lang="en-US" altLang="zh-CN" sz="1400" dirty="0" smtClean="0"/>
                        <a: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8494637"/>
                  </a:ext>
                </a:extLst>
              </a:tr>
            </a:tbl>
          </a:graphicData>
        </a:graphic>
      </p:graphicFrame>
    </p:spTree>
    <p:extLst>
      <p:ext uri="{BB962C8B-B14F-4D97-AF65-F5344CB8AC3E}">
        <p14:creationId xmlns:p14="http://schemas.microsoft.com/office/powerpoint/2010/main" val="26274312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187832"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运行</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83116" y="1066068"/>
            <a:ext cx="1252266"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节点</a:t>
            </a:r>
            <a:r>
              <a:rPr lang="zh-CN" altLang="en-US" sz="1400" b="1" dirty="0" smtClean="0">
                <a:latin typeface="微软雅黑" panose="020B0503020204020204" pitchFamily="34" charset="-122"/>
                <a:ea typeface="微软雅黑" panose="020B0503020204020204" pitchFamily="34" charset="-122"/>
              </a:rPr>
              <a:t>握手</a:t>
            </a:r>
            <a:r>
              <a:rPr lang="en-US" altLang="zh-CN" sz="1400" b="1" dirty="0" smtClean="0">
                <a:latin typeface="微软雅黑" panose="020B0503020204020204" pitchFamily="34" charset="-122"/>
                <a:ea typeface="微软雅黑" panose="020B0503020204020204" pitchFamily="34" charset="-122"/>
              </a:rPr>
              <a:t>I</a:t>
            </a:r>
            <a:endParaRPr lang="en-US" altLang="zh-CN" sz="1400" b="1" dirty="0">
              <a:latin typeface="微软雅黑" panose="020B0503020204020204" pitchFamily="34" charset="-122"/>
              <a:ea typeface="微软雅黑" panose="020B0503020204020204" pitchFamily="34" charset="-122"/>
            </a:endParaRPr>
          </a:p>
        </p:txBody>
      </p:sp>
      <p:sp>
        <p:nvSpPr>
          <p:cNvPr id="9" name="矩形 8"/>
          <p:cNvSpPr/>
          <p:nvPr/>
        </p:nvSpPr>
        <p:spPr>
          <a:xfrm>
            <a:off x="465809" y="1347406"/>
            <a:ext cx="10729192" cy="584775"/>
          </a:xfrm>
          <a:prstGeom prst="rect">
            <a:avLst/>
          </a:prstGeom>
        </p:spPr>
        <p:txBody>
          <a:bodyPr wrap="square">
            <a:spAutoFit/>
          </a:bodyPr>
          <a:lstStyle/>
          <a:p>
            <a:r>
              <a:rPr lang="zh-CN" altLang="en-US" sz="1600" dirty="0" smtClean="0"/>
              <a:t>需要注意的是，集群模式下</a:t>
            </a:r>
            <a:r>
              <a:rPr lang="en-US" altLang="zh-CN" sz="1600" dirty="0" err="1" smtClean="0"/>
              <a:t>redis</a:t>
            </a:r>
            <a:r>
              <a:rPr lang="zh-CN" altLang="en-US" sz="1600" dirty="0" smtClean="0"/>
              <a:t>启动后，默认是互相不认识彼此的，因此需要使用</a:t>
            </a:r>
            <a:r>
              <a:rPr lang="en-US" altLang="zh-CN" sz="1600" dirty="0"/>
              <a:t>cluster meet &lt;</a:t>
            </a:r>
            <a:r>
              <a:rPr lang="en-US" altLang="zh-CN" sz="1600" dirty="0" err="1"/>
              <a:t>ip</a:t>
            </a:r>
            <a:r>
              <a:rPr lang="en-US" altLang="zh-CN" sz="1600" dirty="0"/>
              <a:t>&gt; &lt;port</a:t>
            </a:r>
            <a:r>
              <a:rPr lang="en-US" altLang="zh-CN" sz="1600" dirty="0" smtClean="0"/>
              <a:t>&gt;</a:t>
            </a:r>
            <a:r>
              <a:rPr lang="zh-CN" altLang="en-US" sz="1600" dirty="0" smtClean="0"/>
              <a:t>命令来完成节点的彼此认识。</a:t>
            </a:r>
            <a:endParaRPr lang="en-US" altLang="zh-CN" sz="1600" dirty="0"/>
          </a:p>
        </p:txBody>
      </p:sp>
      <p:pic>
        <p:nvPicPr>
          <p:cNvPr id="2" name="图片 1"/>
          <p:cNvPicPr>
            <a:picLocks noChangeAspect="1"/>
          </p:cNvPicPr>
          <p:nvPr/>
        </p:nvPicPr>
        <p:blipFill>
          <a:blip r:embed="rId3"/>
          <a:stretch>
            <a:fillRect/>
          </a:stretch>
        </p:blipFill>
        <p:spPr>
          <a:xfrm>
            <a:off x="150969" y="1963319"/>
            <a:ext cx="5762658" cy="3365000"/>
          </a:xfrm>
          <a:prstGeom prst="rect">
            <a:avLst/>
          </a:prstGeom>
        </p:spPr>
      </p:pic>
      <p:sp>
        <p:nvSpPr>
          <p:cNvPr id="11" name="矩形 10"/>
          <p:cNvSpPr/>
          <p:nvPr/>
        </p:nvSpPr>
        <p:spPr>
          <a:xfrm>
            <a:off x="576461" y="5443274"/>
            <a:ext cx="9259892" cy="830997"/>
          </a:xfrm>
          <a:prstGeom prst="rect">
            <a:avLst/>
          </a:prstGeom>
        </p:spPr>
        <p:txBody>
          <a:bodyPr wrap="square">
            <a:spAutoFit/>
          </a:bodyPr>
          <a:lstStyle/>
          <a:p>
            <a:r>
              <a:rPr lang="zh-CN" altLang="en-US" sz="1600" dirty="0" smtClean="0"/>
              <a:t>需要注意的是</a:t>
            </a:r>
            <a:r>
              <a:rPr lang="zh-CN" altLang="en-US" sz="1600" dirty="0"/>
              <a:t>：</a:t>
            </a:r>
            <a:endParaRPr lang="en-US" altLang="zh-CN" sz="1600" dirty="0" smtClean="0"/>
          </a:p>
          <a:p>
            <a:r>
              <a:rPr lang="en-US" altLang="zh-CN" sz="1600" dirty="0" smtClean="0"/>
              <a:t>1.</a:t>
            </a:r>
            <a:r>
              <a:rPr lang="zh-CN" altLang="en-US" sz="1600" dirty="0" smtClean="0"/>
              <a:t>该阶段完成之后并没有直接去连接，具体链接是在周期函数</a:t>
            </a:r>
            <a:r>
              <a:rPr lang="en-US" altLang="zh-CN" sz="1600" dirty="0" err="1" smtClean="0"/>
              <a:t>clusterCron</a:t>
            </a:r>
            <a:r>
              <a:rPr lang="zh-CN" altLang="en-US" sz="1600" dirty="0" smtClean="0"/>
              <a:t>中，每</a:t>
            </a:r>
            <a:r>
              <a:rPr lang="en-US" altLang="zh-CN" sz="1600" dirty="0" smtClean="0"/>
              <a:t>100ms</a:t>
            </a:r>
            <a:r>
              <a:rPr lang="zh-CN" altLang="en-US" sz="1600" dirty="0" smtClean="0"/>
              <a:t>执行一次；</a:t>
            </a:r>
            <a:endParaRPr lang="en-US" altLang="zh-CN" sz="1600" dirty="0" smtClean="0"/>
          </a:p>
          <a:p>
            <a:r>
              <a:rPr lang="en-US" altLang="zh-CN" sz="1600" dirty="0" smtClean="0"/>
              <a:t>2.</a:t>
            </a:r>
            <a:r>
              <a:rPr lang="zh-CN" altLang="en-US" sz="1600" dirty="0" smtClean="0">
                <a:solidFill>
                  <a:srgbClr val="FF0000"/>
                </a:solidFill>
              </a:rPr>
              <a:t>在</a:t>
            </a:r>
            <a:r>
              <a:rPr lang="en-US" altLang="zh-CN" sz="1600" dirty="0" err="1" smtClean="0">
                <a:solidFill>
                  <a:srgbClr val="FF0000"/>
                </a:solidFill>
              </a:rPr>
              <a:t>clusterCron</a:t>
            </a:r>
            <a:r>
              <a:rPr lang="zh-CN" altLang="en-US" sz="1600" dirty="0" smtClean="0">
                <a:solidFill>
                  <a:srgbClr val="FF0000"/>
                </a:solidFill>
              </a:rPr>
              <a:t>中，每</a:t>
            </a:r>
            <a:r>
              <a:rPr lang="en-US" altLang="zh-CN" sz="1600" dirty="0" smtClean="0">
                <a:solidFill>
                  <a:srgbClr val="FF0000"/>
                </a:solidFill>
              </a:rPr>
              <a:t>1s</a:t>
            </a:r>
            <a:r>
              <a:rPr lang="zh-CN" altLang="en-US" sz="1600" dirty="0" smtClean="0">
                <a:solidFill>
                  <a:srgbClr val="FF0000"/>
                </a:solidFill>
              </a:rPr>
              <a:t>向时间最久的</a:t>
            </a:r>
            <a:r>
              <a:rPr lang="zh-CN" altLang="en-US" sz="1600" dirty="0">
                <a:solidFill>
                  <a:srgbClr val="FF0000"/>
                </a:solidFill>
              </a:rPr>
              <a:t>随机</a:t>
            </a:r>
            <a:r>
              <a:rPr lang="en-US" altLang="zh-CN" sz="1600" dirty="0" smtClean="0">
                <a:solidFill>
                  <a:srgbClr val="FF0000"/>
                </a:solidFill>
              </a:rPr>
              <a:t>5</a:t>
            </a:r>
            <a:r>
              <a:rPr lang="zh-CN" altLang="en-US" sz="1600" dirty="0" smtClean="0">
                <a:solidFill>
                  <a:srgbClr val="FF0000"/>
                </a:solidFill>
              </a:rPr>
              <a:t>个节点发送</a:t>
            </a:r>
            <a:r>
              <a:rPr lang="en-US" altLang="zh-CN" sz="1600" dirty="0" smtClean="0">
                <a:solidFill>
                  <a:srgbClr val="FF0000"/>
                </a:solidFill>
              </a:rPr>
              <a:t>PING</a:t>
            </a:r>
            <a:r>
              <a:rPr lang="zh-CN" altLang="en-US" sz="1600" dirty="0" smtClean="0">
                <a:solidFill>
                  <a:srgbClr val="FF0000"/>
                </a:solidFill>
              </a:rPr>
              <a:t>消息</a:t>
            </a:r>
            <a:r>
              <a:rPr lang="zh-CN" altLang="en-US" sz="1600" dirty="0" smtClean="0"/>
              <a:t>。</a:t>
            </a:r>
            <a:endParaRPr lang="en-US" altLang="zh-CN" sz="1600" dirty="0"/>
          </a:p>
        </p:txBody>
      </p:sp>
      <p:pic>
        <p:nvPicPr>
          <p:cNvPr id="3" name="图片 2"/>
          <p:cNvPicPr>
            <a:picLocks noChangeAspect="1"/>
          </p:cNvPicPr>
          <p:nvPr/>
        </p:nvPicPr>
        <p:blipFill>
          <a:blip r:embed="rId4"/>
          <a:stretch>
            <a:fillRect/>
          </a:stretch>
        </p:blipFill>
        <p:spPr>
          <a:xfrm>
            <a:off x="6188357" y="1799927"/>
            <a:ext cx="4885466" cy="3528392"/>
          </a:xfrm>
          <a:prstGeom prst="rect">
            <a:avLst/>
          </a:prstGeom>
        </p:spPr>
      </p:pic>
    </p:spTree>
    <p:extLst>
      <p:ext uri="{BB962C8B-B14F-4D97-AF65-F5344CB8AC3E}">
        <p14:creationId xmlns:p14="http://schemas.microsoft.com/office/powerpoint/2010/main" val="166851883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187832"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运行</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83116" y="1066068"/>
            <a:ext cx="1313180"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节点</a:t>
            </a:r>
            <a:r>
              <a:rPr lang="zh-CN" altLang="en-US" sz="1400" b="1" dirty="0" smtClean="0">
                <a:latin typeface="微软雅黑" panose="020B0503020204020204" pitchFamily="34" charset="-122"/>
                <a:ea typeface="微软雅黑" panose="020B0503020204020204" pitchFamily="34" charset="-122"/>
              </a:rPr>
              <a:t>握手</a:t>
            </a:r>
            <a:r>
              <a:rPr lang="en-US" altLang="zh-CN" sz="1400" b="1" dirty="0" smtClean="0">
                <a:latin typeface="微软雅黑" panose="020B0503020204020204" pitchFamily="34" charset="-122"/>
                <a:ea typeface="微软雅黑" panose="020B0503020204020204" pitchFamily="34" charset="-122"/>
              </a:rPr>
              <a:t>II</a:t>
            </a:r>
            <a:endParaRPr lang="en-US" altLang="zh-CN" sz="1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730249" y="178261"/>
            <a:ext cx="8635539" cy="6301914"/>
          </a:xfrm>
          <a:prstGeom prst="rect">
            <a:avLst/>
          </a:prstGeom>
        </p:spPr>
      </p:pic>
      <p:sp>
        <p:nvSpPr>
          <p:cNvPr id="10" name="矩形 9"/>
          <p:cNvSpPr/>
          <p:nvPr/>
        </p:nvSpPr>
        <p:spPr>
          <a:xfrm>
            <a:off x="183116" y="1401229"/>
            <a:ext cx="4392885" cy="830997"/>
          </a:xfrm>
          <a:prstGeom prst="rect">
            <a:avLst/>
          </a:prstGeom>
        </p:spPr>
        <p:txBody>
          <a:bodyPr wrap="square">
            <a:spAutoFit/>
          </a:bodyPr>
          <a:lstStyle/>
          <a:p>
            <a:r>
              <a:rPr lang="zh-CN" altLang="en-US" sz="1600" dirty="0"/>
              <a:t>该</a:t>
            </a:r>
            <a:r>
              <a:rPr lang="zh-CN" altLang="en-US" sz="1600" dirty="0" smtClean="0"/>
              <a:t>阶段完成之后，剩下的</a:t>
            </a:r>
            <a:r>
              <a:rPr lang="en-US" altLang="zh-CN" sz="1600" dirty="0" smtClean="0"/>
              <a:t>PING</a:t>
            </a:r>
            <a:r>
              <a:rPr lang="zh-CN" altLang="en-US" sz="1600" dirty="0" smtClean="0"/>
              <a:t>会在下一轮</a:t>
            </a:r>
            <a:r>
              <a:rPr lang="en-US" altLang="zh-CN" sz="1600" dirty="0" err="1" smtClean="0"/>
              <a:t>clusterCron</a:t>
            </a:r>
            <a:r>
              <a:rPr lang="zh-CN" altLang="en-US" sz="1600" dirty="0" smtClean="0"/>
              <a:t>中发送，目标节点也会向源节点返回</a:t>
            </a:r>
            <a:r>
              <a:rPr lang="en-US" altLang="zh-CN" sz="1600" dirty="0" smtClean="0"/>
              <a:t>PONG</a:t>
            </a:r>
            <a:r>
              <a:rPr lang="zh-CN" altLang="en-US" sz="1600" dirty="0" smtClean="0"/>
              <a:t>，此时标志着一</a:t>
            </a:r>
            <a:r>
              <a:rPr lang="zh-CN" altLang="en-US" sz="1600" dirty="0"/>
              <a:t>轮的节点间已经完成握手。 </a:t>
            </a:r>
            <a:endParaRPr lang="en-US" altLang="zh-CN" sz="1600" dirty="0"/>
          </a:p>
        </p:txBody>
      </p:sp>
    </p:spTree>
    <p:extLst>
      <p:ext uri="{BB962C8B-B14F-4D97-AF65-F5344CB8AC3E}">
        <p14:creationId xmlns:p14="http://schemas.microsoft.com/office/powerpoint/2010/main" val="175481008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187832"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运行</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83116" y="1066068"/>
            <a:ext cx="2469779"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err="1">
                <a:latin typeface="微软雅黑" panose="020B0503020204020204" pitchFamily="34" charset="-122"/>
                <a:ea typeface="微软雅黑" panose="020B0503020204020204" pitchFamily="34" charset="-122"/>
              </a:rPr>
              <a:t>clusterSendPing</a:t>
            </a:r>
            <a:r>
              <a:rPr lang="zh-CN" altLang="en-US" sz="1400" b="1" dirty="0" smtClean="0">
                <a:latin typeface="微软雅黑" panose="020B0503020204020204" pitchFamily="34" charset="-122"/>
                <a:ea typeface="微软雅黑" panose="020B0503020204020204" pitchFamily="34" charset="-122"/>
              </a:rPr>
              <a:t>注意点</a:t>
            </a:r>
            <a:endParaRPr lang="en-US" altLang="zh-CN"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460353" y="1416291"/>
            <a:ext cx="10297144" cy="830997"/>
          </a:xfrm>
          <a:prstGeom prst="rect">
            <a:avLst/>
          </a:prstGeom>
        </p:spPr>
        <p:txBody>
          <a:bodyPr wrap="square">
            <a:spAutoFit/>
          </a:bodyPr>
          <a:lstStyle/>
          <a:p>
            <a:r>
              <a:rPr lang="en-US" altLang="zh-CN" sz="1600" dirty="0" err="1" smtClean="0"/>
              <a:t>clusterSendPing</a:t>
            </a:r>
            <a:r>
              <a:rPr lang="zh-CN" altLang="en-US" sz="1600" dirty="0" smtClean="0"/>
              <a:t>是一个比较特殊的函数，他支持发送</a:t>
            </a:r>
            <a:r>
              <a:rPr lang="en-US" altLang="zh-CN" sz="1600" dirty="0" smtClean="0"/>
              <a:t>PING</a:t>
            </a:r>
            <a:r>
              <a:rPr lang="zh-CN" altLang="en-US" sz="1600" dirty="0" smtClean="0"/>
              <a:t>和</a:t>
            </a:r>
            <a:r>
              <a:rPr lang="en-US" altLang="zh-CN" sz="1600" dirty="0" smtClean="0"/>
              <a:t>PONG</a:t>
            </a:r>
            <a:r>
              <a:rPr lang="zh-CN" altLang="en-US" sz="1600" dirty="0" smtClean="0"/>
              <a:t>消息。由于</a:t>
            </a:r>
            <a:r>
              <a:rPr lang="en-US" altLang="zh-CN" sz="1600" dirty="0" err="1" smtClean="0"/>
              <a:t>redis</a:t>
            </a:r>
            <a:r>
              <a:rPr lang="zh-CN" altLang="en-US" sz="1600" dirty="0" smtClean="0"/>
              <a:t>节点间采用的是</a:t>
            </a:r>
            <a:r>
              <a:rPr lang="en-US" altLang="zh-CN" sz="1600" dirty="0" smtClean="0"/>
              <a:t>gossip</a:t>
            </a:r>
            <a:r>
              <a:rPr lang="zh-CN" altLang="en-US" sz="1600" dirty="0" smtClean="0"/>
              <a:t>协议，因此每次发送</a:t>
            </a:r>
            <a:r>
              <a:rPr lang="en-US" altLang="zh-CN" sz="1600" dirty="0" smtClean="0"/>
              <a:t>PING</a:t>
            </a:r>
            <a:r>
              <a:rPr lang="zh-CN" altLang="en-US" sz="1600" dirty="0" smtClean="0"/>
              <a:t>或者</a:t>
            </a:r>
            <a:r>
              <a:rPr lang="en-US" altLang="zh-CN" sz="1600" dirty="0" smtClean="0"/>
              <a:t>PONG</a:t>
            </a:r>
            <a:r>
              <a:rPr lang="zh-CN" altLang="en-US" sz="1600" dirty="0" smtClean="0"/>
              <a:t>时，他都会随机选择几个节点的信息带过去，加快节点传播。在函数内部，有几个变量需要注意：</a:t>
            </a:r>
            <a:endParaRPr lang="en-US" altLang="zh-CN" sz="1600" dirty="0"/>
          </a:p>
        </p:txBody>
      </p:sp>
      <p:graphicFrame>
        <p:nvGraphicFramePr>
          <p:cNvPr id="8" name="表格 7"/>
          <p:cNvGraphicFramePr>
            <a:graphicFrameLocks noGrp="1"/>
          </p:cNvGraphicFramePr>
          <p:nvPr>
            <p:extLst>
              <p:ext uri="{D42A27DB-BD31-4B8C-83A1-F6EECF244321}">
                <p14:modId xmlns:p14="http://schemas.microsoft.com/office/powerpoint/2010/main" val="642110604"/>
              </p:ext>
            </p:extLst>
          </p:nvPr>
        </p:nvGraphicFramePr>
        <p:xfrm>
          <a:off x="338475" y="2234791"/>
          <a:ext cx="10945216" cy="3992880"/>
        </p:xfrm>
        <a:graphic>
          <a:graphicData uri="http://schemas.openxmlformats.org/drawingml/2006/table">
            <a:tbl>
              <a:tblPr firstRow="1" bandRow="1">
                <a:tableStyleId>{073A0DAA-6AF3-43AB-8588-CEC1D06C72B9}</a:tableStyleId>
              </a:tblPr>
              <a:tblGrid>
                <a:gridCol w="3283227">
                  <a:extLst>
                    <a:ext uri="{9D8B030D-6E8A-4147-A177-3AD203B41FA5}">
                      <a16:colId xmlns:a16="http://schemas.microsoft.com/office/drawing/2014/main" val="2802523796"/>
                    </a:ext>
                  </a:extLst>
                </a:gridCol>
                <a:gridCol w="7661989">
                  <a:extLst>
                    <a:ext uri="{9D8B030D-6E8A-4147-A177-3AD203B41FA5}">
                      <a16:colId xmlns:a16="http://schemas.microsoft.com/office/drawing/2014/main" val="4074857827"/>
                    </a:ext>
                  </a:extLst>
                </a:gridCol>
              </a:tblGrid>
              <a:tr h="210345">
                <a:tc>
                  <a:txBody>
                    <a:bodyPr/>
                    <a:lstStyle/>
                    <a:p>
                      <a:r>
                        <a:rPr lang="zh-CN" altLang="en-US" sz="1400" dirty="0" smtClean="0">
                          <a:solidFill>
                            <a:schemeClr val="bg1"/>
                          </a:solidFill>
                        </a:rPr>
                        <a:t>字段名称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zh-CN" altLang="en-US" sz="1400" dirty="0" smtClean="0">
                          <a:solidFill>
                            <a:schemeClr val="bg1"/>
                          </a:solidFill>
                        </a:rPr>
                        <a:t>描述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195574570"/>
                  </a:ext>
                </a:extLst>
              </a:tr>
              <a:tr h="210345">
                <a:tc>
                  <a:txBody>
                    <a:bodyPr/>
                    <a:lstStyle/>
                    <a:p>
                      <a:r>
                        <a:rPr lang="en-US" altLang="zh-CN" sz="1400" dirty="0" err="1" smtClean="0"/>
                        <a:t>freshnodes</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表示当前集群排除</a:t>
                      </a:r>
                      <a:r>
                        <a:rPr lang="en-US" altLang="zh-CN" sz="1400" dirty="0" smtClean="0"/>
                        <a:t>myself</a:t>
                      </a:r>
                      <a:r>
                        <a:rPr lang="zh-CN" altLang="en-US" sz="1400" dirty="0" smtClean="0"/>
                        <a:t>以及目标节点外的所有节点数</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7594664"/>
                  </a:ext>
                </a:extLst>
              </a:tr>
              <a:tr h="210345">
                <a:tc>
                  <a:txBody>
                    <a:bodyPr/>
                    <a:lstStyle/>
                    <a:p>
                      <a:r>
                        <a:rPr lang="en-US" altLang="zh-CN" sz="1400" dirty="0" smtClean="0"/>
                        <a:t>wanted</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表示每次发送</a:t>
                      </a:r>
                      <a:r>
                        <a:rPr lang="en-US" altLang="zh-CN" sz="1400" kern="1200" dirty="0" smtClean="0">
                          <a:solidFill>
                            <a:schemeClr val="dk1"/>
                          </a:solidFill>
                          <a:latin typeface="+mn-lt"/>
                          <a:ea typeface="+mn-ea"/>
                          <a:cs typeface="+mn-cs"/>
                        </a:rPr>
                        <a:t>PING/PONG</a:t>
                      </a:r>
                      <a:r>
                        <a:rPr lang="zh-CN" altLang="en-US" sz="1400" kern="1200" dirty="0" smtClean="0">
                          <a:solidFill>
                            <a:schemeClr val="dk1"/>
                          </a:solidFill>
                          <a:latin typeface="+mn-lt"/>
                          <a:ea typeface="+mn-ea"/>
                          <a:cs typeface="+mn-cs"/>
                        </a:rPr>
                        <a:t>消息时，携带几个节点的状态信息。</a:t>
                      </a:r>
                      <a:endParaRPr lang="en-US" altLang="zh-CN" sz="1400" kern="1200" dirty="0" smtClean="0">
                        <a:solidFill>
                          <a:schemeClr val="dk1"/>
                        </a:solidFill>
                        <a:latin typeface="+mn-lt"/>
                        <a:ea typeface="+mn-ea"/>
                        <a:cs typeface="+mn-cs"/>
                      </a:endParaRPr>
                    </a:p>
                    <a:p>
                      <a:pPr marL="0" algn="l" defTabSz="1028065" rtl="0" eaLnBrk="1" latinLnBrk="0" hangingPunct="1"/>
                      <a:r>
                        <a:rPr lang="en-US" altLang="zh-CN" sz="1400" kern="1200" dirty="0" smtClean="0">
                          <a:solidFill>
                            <a:schemeClr val="dk1"/>
                          </a:solidFill>
                          <a:latin typeface="+mn-lt"/>
                          <a:ea typeface="+mn-ea"/>
                          <a:cs typeface="+mn-cs"/>
                        </a:rPr>
                        <a:t>wanted = floor(</a:t>
                      </a:r>
                      <a:r>
                        <a:rPr lang="en-US" altLang="zh-CN" sz="1400" kern="1200" dirty="0" err="1" smtClean="0">
                          <a:solidFill>
                            <a:schemeClr val="dk1"/>
                          </a:solidFill>
                          <a:latin typeface="+mn-lt"/>
                          <a:ea typeface="+mn-ea"/>
                          <a:cs typeface="+mn-cs"/>
                        </a:rPr>
                        <a:t>dictSize</a:t>
                      </a:r>
                      <a:r>
                        <a:rPr lang="en-US" altLang="zh-CN" sz="1400" kern="1200" dirty="0" smtClean="0">
                          <a:solidFill>
                            <a:schemeClr val="dk1"/>
                          </a:solidFill>
                          <a:latin typeface="+mn-lt"/>
                          <a:ea typeface="+mn-ea"/>
                          <a:cs typeface="+mn-cs"/>
                        </a:rPr>
                        <a:t>(</a:t>
                      </a:r>
                      <a:r>
                        <a:rPr lang="en-US" altLang="zh-CN" sz="1400" kern="1200" dirty="0" err="1" smtClean="0">
                          <a:solidFill>
                            <a:schemeClr val="dk1"/>
                          </a:solidFill>
                          <a:latin typeface="+mn-lt"/>
                          <a:ea typeface="+mn-ea"/>
                          <a:cs typeface="+mn-cs"/>
                        </a:rPr>
                        <a:t>server.cluster</a:t>
                      </a:r>
                      <a:r>
                        <a:rPr lang="en-US" altLang="zh-CN" sz="1400" kern="1200" dirty="0" smtClean="0">
                          <a:solidFill>
                            <a:schemeClr val="dk1"/>
                          </a:solidFill>
                          <a:latin typeface="+mn-lt"/>
                          <a:ea typeface="+mn-ea"/>
                          <a:cs typeface="+mn-cs"/>
                        </a:rPr>
                        <a:t>-&gt;nodes)/10)</a:t>
                      </a:r>
                      <a:r>
                        <a:rPr lang="zh-CN" altLang="en-US" sz="1400" kern="1200" dirty="0" smtClean="0">
                          <a:solidFill>
                            <a:schemeClr val="dk1"/>
                          </a:solidFill>
                          <a:latin typeface="+mn-lt"/>
                          <a:ea typeface="+mn-ea"/>
                          <a:cs typeface="+mn-cs"/>
                        </a:rPr>
                        <a:t>，且</a:t>
                      </a:r>
                      <a:r>
                        <a:rPr lang="en-US" altLang="zh-CN" sz="1400" kern="1200" dirty="0" smtClean="0">
                          <a:solidFill>
                            <a:schemeClr val="dk1"/>
                          </a:solidFill>
                          <a:latin typeface="+mn-lt"/>
                          <a:ea typeface="+mn-ea"/>
                          <a:cs typeface="+mn-cs"/>
                        </a:rPr>
                        <a:t>wanted&gt;=3?wanted:3</a:t>
                      </a:r>
                      <a:r>
                        <a:rPr lang="zh-CN" altLang="en-US" sz="1400" kern="1200" dirty="0" smtClean="0">
                          <a:solidFill>
                            <a:schemeClr val="dk1"/>
                          </a:solidFill>
                          <a:latin typeface="+mn-lt"/>
                          <a:ea typeface="+mn-ea"/>
                          <a:cs typeface="+mn-cs"/>
                        </a:rPr>
                        <a:t>。</a:t>
                      </a:r>
                      <a:endParaRPr lang="en-US" altLang="zh-CN" sz="1400" kern="1200" dirty="0" smtClean="0">
                        <a:solidFill>
                          <a:schemeClr val="dk1"/>
                        </a:solidFill>
                        <a:latin typeface="+mn-lt"/>
                        <a:ea typeface="+mn-ea"/>
                        <a:cs typeface="+mn-cs"/>
                      </a:endParaRPr>
                    </a:p>
                    <a:p>
                      <a:pPr marL="0" algn="l" defTabSz="1028065" rtl="0" eaLnBrk="1" latinLnBrk="0" hangingPunct="1"/>
                      <a:r>
                        <a:rPr lang="en-US" altLang="zh-CN" sz="1400" kern="1200" dirty="0" smtClean="0">
                          <a:solidFill>
                            <a:schemeClr val="dk1"/>
                          </a:solidFill>
                          <a:latin typeface="+mn-lt"/>
                          <a:ea typeface="+mn-ea"/>
                          <a:cs typeface="+mn-cs"/>
                        </a:rPr>
                        <a:t>1/10</a:t>
                      </a:r>
                      <a:r>
                        <a:rPr lang="zh-CN" altLang="en-US" sz="1400" kern="1200" dirty="0" smtClean="0">
                          <a:solidFill>
                            <a:schemeClr val="dk1"/>
                          </a:solidFill>
                          <a:latin typeface="+mn-lt"/>
                          <a:ea typeface="+mn-ea"/>
                          <a:cs typeface="+mn-cs"/>
                        </a:rPr>
                        <a:t>的由来：正常情况下，在节点超时，我们可以发送</a:t>
                      </a:r>
                      <a:r>
                        <a:rPr lang="en-US" altLang="zh-CN" sz="1400" kern="1200" dirty="0" smtClean="0">
                          <a:solidFill>
                            <a:schemeClr val="dk1"/>
                          </a:solidFill>
                          <a:latin typeface="+mn-lt"/>
                          <a:ea typeface="+mn-ea"/>
                          <a:cs typeface="+mn-cs"/>
                        </a:rPr>
                        <a:t>4</a:t>
                      </a:r>
                      <a:r>
                        <a:rPr lang="zh-CN" altLang="en-US" sz="1400" kern="1200" dirty="0" smtClean="0">
                          <a:solidFill>
                            <a:schemeClr val="dk1"/>
                          </a:solidFill>
                          <a:latin typeface="+mn-lt"/>
                          <a:ea typeface="+mn-ea"/>
                          <a:cs typeface="+mn-cs"/>
                        </a:rPr>
                        <a:t>个包</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超过</a:t>
                      </a:r>
                      <a:r>
                        <a:rPr lang="en-US" altLang="zh-CN" sz="1400" kern="1200" dirty="0" err="1" smtClean="0">
                          <a:solidFill>
                            <a:schemeClr val="dk1"/>
                          </a:solidFill>
                          <a:latin typeface="+mn-lt"/>
                          <a:ea typeface="+mn-ea"/>
                          <a:cs typeface="+mn-cs"/>
                        </a:rPr>
                        <a:t>node_time</a:t>
                      </a:r>
                      <a:r>
                        <a:rPr lang="en-US" altLang="zh-CN" sz="1400" kern="1200" dirty="0" smtClean="0">
                          <a:solidFill>
                            <a:schemeClr val="dk1"/>
                          </a:solidFill>
                          <a:latin typeface="+mn-lt"/>
                          <a:ea typeface="+mn-ea"/>
                          <a:cs typeface="+mn-cs"/>
                        </a:rPr>
                        <a:t>/2</a:t>
                      </a:r>
                      <a:r>
                        <a:rPr lang="zh-CN" altLang="en-US" sz="1400" kern="1200" dirty="0" smtClean="0">
                          <a:solidFill>
                            <a:schemeClr val="dk1"/>
                          </a:solidFill>
                          <a:latin typeface="+mn-lt"/>
                          <a:ea typeface="+mn-ea"/>
                          <a:cs typeface="+mn-cs"/>
                        </a:rPr>
                        <a:t>时，我们会重试一次</a:t>
                      </a:r>
                      <a:r>
                        <a:rPr lang="en-US" altLang="zh-CN" sz="1400" kern="1200" dirty="0" smtClean="0">
                          <a:solidFill>
                            <a:schemeClr val="dk1"/>
                          </a:solidFill>
                          <a:latin typeface="+mn-lt"/>
                          <a:ea typeface="+mn-ea"/>
                          <a:cs typeface="+mn-cs"/>
                        </a:rPr>
                        <a:t>——2</a:t>
                      </a:r>
                      <a:r>
                        <a:rPr lang="zh-CN" altLang="en-US" sz="1400" kern="1200" dirty="0" smtClean="0">
                          <a:solidFill>
                            <a:schemeClr val="dk1"/>
                          </a:solidFill>
                          <a:latin typeface="+mn-lt"/>
                          <a:ea typeface="+mn-ea"/>
                          <a:cs typeface="+mn-cs"/>
                        </a:rPr>
                        <a:t>个</a:t>
                      </a:r>
                      <a:r>
                        <a:rPr lang="en-US" altLang="zh-CN" sz="1400" kern="1200" dirty="0" smtClean="0">
                          <a:solidFill>
                            <a:schemeClr val="dk1"/>
                          </a:solidFill>
                          <a:latin typeface="+mn-lt"/>
                          <a:ea typeface="+mn-ea"/>
                          <a:cs typeface="+mn-cs"/>
                        </a:rPr>
                        <a:t>PING</a:t>
                      </a:r>
                      <a:r>
                        <a:rPr lang="zh-CN" altLang="en-US" sz="1400" kern="1200" dirty="0" smtClean="0">
                          <a:solidFill>
                            <a:schemeClr val="dk1"/>
                          </a:solidFill>
                          <a:latin typeface="+mn-lt"/>
                          <a:ea typeface="+mn-ea"/>
                          <a:cs typeface="+mn-cs"/>
                        </a:rPr>
                        <a:t>包，</a:t>
                      </a:r>
                      <a:r>
                        <a:rPr lang="en-US" altLang="zh-CN" sz="1400" kern="1200" dirty="0" smtClean="0">
                          <a:solidFill>
                            <a:schemeClr val="dk1"/>
                          </a:solidFill>
                          <a:latin typeface="+mn-lt"/>
                          <a:ea typeface="+mn-ea"/>
                          <a:cs typeface="+mn-cs"/>
                        </a:rPr>
                        <a:t>2</a:t>
                      </a:r>
                      <a:r>
                        <a:rPr lang="zh-CN" altLang="en-US" sz="1400" kern="1200" dirty="0" smtClean="0">
                          <a:solidFill>
                            <a:schemeClr val="dk1"/>
                          </a:solidFill>
                          <a:latin typeface="+mn-lt"/>
                          <a:ea typeface="+mn-ea"/>
                          <a:cs typeface="+mn-cs"/>
                        </a:rPr>
                        <a:t>个</a:t>
                      </a:r>
                      <a:r>
                        <a:rPr lang="en-US" altLang="zh-CN" sz="1400" kern="1200" dirty="0" smtClean="0">
                          <a:solidFill>
                            <a:schemeClr val="dk1"/>
                          </a:solidFill>
                          <a:latin typeface="+mn-lt"/>
                          <a:ea typeface="+mn-ea"/>
                          <a:cs typeface="+mn-cs"/>
                        </a:rPr>
                        <a:t>PONG</a:t>
                      </a:r>
                      <a:r>
                        <a:rPr lang="zh-CN" altLang="en-US" sz="1400" kern="1200" dirty="0" smtClean="0">
                          <a:solidFill>
                            <a:schemeClr val="dk1"/>
                          </a:solidFill>
                          <a:latin typeface="+mn-lt"/>
                          <a:ea typeface="+mn-ea"/>
                          <a:cs typeface="+mn-cs"/>
                        </a:rPr>
                        <a:t>包</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。在故障转移时，超时时间为</a:t>
                      </a:r>
                      <a:r>
                        <a:rPr lang="en-US" altLang="zh-CN" sz="1400" kern="1200" dirty="0" smtClean="0">
                          <a:solidFill>
                            <a:schemeClr val="dk1"/>
                          </a:solidFill>
                          <a:latin typeface="+mn-lt"/>
                          <a:ea typeface="+mn-ea"/>
                          <a:cs typeface="+mn-cs"/>
                        </a:rPr>
                        <a:t>2</a:t>
                      </a:r>
                      <a:r>
                        <a:rPr lang="zh-CN" altLang="en-US" sz="1400" kern="1200" dirty="0" smtClean="0">
                          <a:solidFill>
                            <a:schemeClr val="dk1"/>
                          </a:solidFill>
                          <a:latin typeface="+mn-lt"/>
                          <a:ea typeface="+mn-ea"/>
                          <a:cs typeface="+mn-cs"/>
                        </a:rPr>
                        <a:t>倍的</a:t>
                      </a:r>
                      <a:r>
                        <a:rPr lang="en-US" altLang="zh-CN" sz="1400" kern="1200" dirty="0" err="1" smtClean="0">
                          <a:solidFill>
                            <a:schemeClr val="dk1"/>
                          </a:solidFill>
                          <a:latin typeface="+mn-lt"/>
                          <a:ea typeface="+mn-ea"/>
                          <a:cs typeface="+mn-cs"/>
                        </a:rPr>
                        <a:t>node_time</a:t>
                      </a:r>
                      <a:r>
                        <a:rPr lang="zh-CN" altLang="en-US" sz="1400" kern="1200" dirty="0" smtClean="0">
                          <a:solidFill>
                            <a:schemeClr val="dk1"/>
                          </a:solidFill>
                          <a:latin typeface="+mn-lt"/>
                          <a:ea typeface="+mn-ea"/>
                          <a:cs typeface="+mn-cs"/>
                        </a:rPr>
                        <a:t>，此时我们至少可以收到</a:t>
                      </a:r>
                      <a:r>
                        <a:rPr lang="en-US" altLang="zh-CN" sz="1400" kern="1200" dirty="0" smtClean="0">
                          <a:solidFill>
                            <a:schemeClr val="dk1"/>
                          </a:solidFill>
                          <a:latin typeface="+mn-lt"/>
                          <a:ea typeface="+mn-ea"/>
                          <a:cs typeface="+mn-cs"/>
                        </a:rPr>
                        <a:t>8</a:t>
                      </a:r>
                      <a:r>
                        <a:rPr lang="zh-CN" altLang="en-US" sz="1400" kern="1200" dirty="0" smtClean="0">
                          <a:solidFill>
                            <a:schemeClr val="dk1"/>
                          </a:solidFill>
                          <a:latin typeface="+mn-lt"/>
                          <a:ea typeface="+mn-ea"/>
                          <a:cs typeface="+mn-cs"/>
                        </a:rPr>
                        <a:t>个包。</a:t>
                      </a:r>
                      <a:endParaRPr lang="en-US" altLang="zh-CN" sz="1400" kern="1200" dirty="0" smtClean="0">
                        <a:solidFill>
                          <a:schemeClr val="dk1"/>
                        </a:solidFill>
                        <a:latin typeface="+mn-lt"/>
                        <a:ea typeface="+mn-ea"/>
                        <a:cs typeface="+mn-cs"/>
                      </a:endParaRPr>
                    </a:p>
                    <a:p>
                      <a:pPr marL="0" algn="l" defTabSz="1028065" rtl="0" eaLnBrk="1" latinLnBrk="0" hangingPunct="1"/>
                      <a:r>
                        <a:rPr lang="zh-CN" altLang="en-US" sz="1400" kern="1200" dirty="0" smtClean="0">
                          <a:solidFill>
                            <a:schemeClr val="dk1"/>
                          </a:solidFill>
                          <a:latin typeface="+mn-lt"/>
                          <a:ea typeface="+mn-ea"/>
                          <a:cs typeface="+mn-cs"/>
                        </a:rPr>
                        <a:t>对于单个故障节点来说希望接收到</a:t>
                      </a:r>
                      <a:r>
                        <a:rPr lang="en-US" altLang="zh-CN" sz="1400" kern="1200" dirty="0" smtClean="0">
                          <a:solidFill>
                            <a:schemeClr val="dk1"/>
                          </a:solidFill>
                          <a:latin typeface="+mn-lt"/>
                          <a:ea typeface="+mn-ea"/>
                          <a:cs typeface="+mn-cs"/>
                        </a:rPr>
                        <a:t>PROB * GOSSIP_ENTRIES_PER_PACKET * TOTAL_PACKETS</a:t>
                      </a:r>
                      <a:r>
                        <a:rPr lang="zh-CN" altLang="en-US" sz="1400" kern="1200" dirty="0" smtClean="0">
                          <a:solidFill>
                            <a:schemeClr val="dk1"/>
                          </a:solidFill>
                          <a:latin typeface="+mn-lt"/>
                          <a:ea typeface="+mn-ea"/>
                          <a:cs typeface="+mn-cs"/>
                        </a:rPr>
                        <a:t>个故障报告，其中</a:t>
                      </a:r>
                      <a:r>
                        <a:rPr lang="en-US" altLang="zh-CN" sz="1400" kern="1200" dirty="0" smtClean="0">
                          <a:solidFill>
                            <a:schemeClr val="dk1"/>
                          </a:solidFill>
                          <a:latin typeface="+mn-lt"/>
                          <a:ea typeface="+mn-ea"/>
                          <a:cs typeface="+mn-cs"/>
                        </a:rPr>
                        <a:t>PROB=1 / NUM_OF_NODES</a:t>
                      </a:r>
                      <a:r>
                        <a:rPr lang="zh-CN" altLang="en-US" sz="1400" kern="1200" dirty="0" smtClean="0">
                          <a:solidFill>
                            <a:schemeClr val="dk1"/>
                          </a:solidFill>
                          <a:latin typeface="+mn-lt"/>
                          <a:ea typeface="+mn-ea"/>
                          <a:cs typeface="+mn-cs"/>
                        </a:rPr>
                        <a:t>，</a:t>
                      </a:r>
                      <a:r>
                        <a:rPr lang="en-US" altLang="zh-CN" sz="1400" kern="1200" dirty="0" smtClean="0">
                          <a:solidFill>
                            <a:schemeClr val="dk1"/>
                          </a:solidFill>
                          <a:latin typeface="+mn-lt"/>
                          <a:ea typeface="+mn-ea"/>
                          <a:cs typeface="+mn-cs"/>
                        </a:rPr>
                        <a:t>GOSSIP_ENTRIES_PER_PACKET=10</a:t>
                      </a:r>
                      <a:r>
                        <a:rPr lang="zh-CN" altLang="en-US" sz="1400" kern="1200" dirty="0" smtClean="0">
                          <a:solidFill>
                            <a:schemeClr val="dk1"/>
                          </a:solidFill>
                          <a:latin typeface="+mn-lt"/>
                          <a:ea typeface="+mn-ea"/>
                          <a:cs typeface="+mn-cs"/>
                        </a:rPr>
                        <a:t>，</a:t>
                      </a:r>
                      <a:r>
                        <a:rPr lang="en-US" altLang="zh-CN" sz="1400" kern="1200" dirty="0" smtClean="0">
                          <a:solidFill>
                            <a:schemeClr val="dk1"/>
                          </a:solidFill>
                          <a:latin typeface="+mn-lt"/>
                          <a:ea typeface="+mn-ea"/>
                          <a:cs typeface="+mn-cs"/>
                        </a:rPr>
                        <a:t>TOTAL_PACKETS = 2 * 4 * NUM_OF_MASTERS</a:t>
                      </a:r>
                      <a:r>
                        <a:rPr lang="zh-CN" altLang="en-US" sz="1400" kern="1200" dirty="0" smtClean="0">
                          <a:solidFill>
                            <a:schemeClr val="dk1"/>
                          </a:solidFill>
                          <a:latin typeface="+mn-lt"/>
                          <a:ea typeface="+mn-ea"/>
                          <a:cs typeface="+mn-cs"/>
                        </a:rPr>
                        <a:t>。而我们假设在故障转移时，没有从节点，都只有主节点。</a:t>
                      </a:r>
                      <a:r>
                        <a:rPr lang="en-US" altLang="zh-CN" sz="1400" kern="1200" dirty="0" smtClean="0">
                          <a:solidFill>
                            <a:schemeClr val="dk1"/>
                          </a:solidFill>
                          <a:latin typeface="+mn-lt"/>
                          <a:ea typeface="+mn-ea"/>
                          <a:cs typeface="+mn-cs"/>
                        </a:rPr>
                        <a:t>GOSSIP_ENTRIES_PER_PACKET=1/10</a:t>
                      </a:r>
                      <a:r>
                        <a:rPr lang="zh-CN" altLang="en-US" sz="1400" kern="1200" dirty="0" smtClean="0">
                          <a:solidFill>
                            <a:schemeClr val="dk1"/>
                          </a:solidFill>
                          <a:latin typeface="+mn-lt"/>
                          <a:ea typeface="+mn-ea"/>
                          <a:cs typeface="+mn-cs"/>
                        </a:rPr>
                        <a:t>个主节点可以保证我们可以收到</a:t>
                      </a:r>
                      <a:r>
                        <a:rPr lang="en-US" altLang="zh-CN" sz="1400" kern="1200" dirty="0" smtClean="0">
                          <a:solidFill>
                            <a:schemeClr val="dk1"/>
                          </a:solidFill>
                          <a:latin typeface="+mn-lt"/>
                          <a:ea typeface="+mn-ea"/>
                          <a:cs typeface="+mn-cs"/>
                        </a:rPr>
                        <a:t>80%</a:t>
                      </a:r>
                      <a:r>
                        <a:rPr lang="zh-CN" altLang="en-US" sz="1400" kern="1200" dirty="0" smtClean="0">
                          <a:solidFill>
                            <a:schemeClr val="dk1"/>
                          </a:solidFill>
                          <a:latin typeface="+mn-lt"/>
                          <a:ea typeface="+mn-ea"/>
                          <a:cs typeface="+mn-cs"/>
                        </a:rPr>
                        <a:t>的节点下线报告</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8216563"/>
                  </a:ext>
                </a:extLst>
              </a:tr>
              <a:tr h="210345">
                <a:tc>
                  <a:txBody>
                    <a:bodyPr/>
                    <a:lstStyle/>
                    <a:p>
                      <a:r>
                        <a:rPr lang="zh-CN" altLang="en-US" sz="1400" dirty="0" smtClean="0"/>
                        <a:t>添加的节点</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dirty="0" smtClean="0"/>
                        <a:t>1.</a:t>
                      </a:r>
                      <a:r>
                        <a:rPr lang="zh-CN" altLang="en-US" sz="1400" dirty="0" smtClean="0"/>
                        <a:t>随机选择一个节点</a:t>
                      </a:r>
                      <a:endParaRPr lang="en-US" altLang="zh-CN" sz="1400" dirty="0" smtClean="0"/>
                    </a:p>
                    <a:p>
                      <a:r>
                        <a:rPr lang="en-US" altLang="zh-CN" sz="1400" dirty="0" smtClean="0"/>
                        <a:t>2.</a:t>
                      </a:r>
                      <a:r>
                        <a:rPr lang="zh-CN" altLang="en-US" sz="1400" dirty="0" smtClean="0"/>
                        <a:t>自身排除掉</a:t>
                      </a:r>
                      <a:endParaRPr lang="en-US" altLang="zh-CN" sz="1400" dirty="0" smtClean="0"/>
                    </a:p>
                    <a:p>
                      <a:r>
                        <a:rPr lang="en-US" altLang="zh-CN" sz="1400" dirty="0" smtClean="0"/>
                        <a:t>3.</a:t>
                      </a:r>
                      <a:r>
                        <a:rPr lang="zh-CN" altLang="en-US" sz="1400" dirty="0" smtClean="0"/>
                        <a:t>故障中的节点排除掉</a:t>
                      </a:r>
                      <a:endParaRPr lang="en-US" altLang="zh-CN" sz="1400" dirty="0" smtClean="0"/>
                    </a:p>
                    <a:p>
                      <a:r>
                        <a:rPr lang="en-US" altLang="zh-CN" sz="1400" dirty="0" smtClean="0"/>
                        <a:t>4.</a:t>
                      </a:r>
                      <a:r>
                        <a:rPr lang="zh-CN" altLang="en-US" sz="1400" dirty="0" smtClean="0"/>
                        <a:t>正在握手状态的排除掉</a:t>
                      </a:r>
                      <a:endParaRPr lang="en-US" altLang="zh-CN" sz="1400" dirty="0" smtClean="0"/>
                    </a:p>
                    <a:p>
                      <a:r>
                        <a:rPr lang="en-US" altLang="zh-CN" sz="1400" dirty="0" smtClean="0"/>
                        <a:t>5.</a:t>
                      </a:r>
                      <a:r>
                        <a:rPr lang="zh-CN" altLang="en-US" sz="1400" dirty="0" smtClean="0"/>
                        <a:t>没有设置地址的排除掉</a:t>
                      </a:r>
                      <a:endParaRPr lang="en-US" altLang="zh-CN" sz="1400" dirty="0" smtClean="0"/>
                    </a:p>
                    <a:p>
                      <a:r>
                        <a:rPr lang="en-US" altLang="zh-CN" sz="1400" dirty="0" smtClean="0"/>
                        <a:t>6.</a:t>
                      </a:r>
                      <a:r>
                        <a:rPr lang="zh-CN" altLang="en-US" sz="1400" dirty="0" smtClean="0"/>
                        <a:t>没有链接且没有配置槽的排除掉</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412844"/>
                  </a:ext>
                </a:extLst>
              </a:tr>
            </a:tbl>
          </a:graphicData>
        </a:graphic>
      </p:graphicFrame>
    </p:spTree>
    <p:extLst>
      <p:ext uri="{BB962C8B-B14F-4D97-AF65-F5344CB8AC3E}">
        <p14:creationId xmlns:p14="http://schemas.microsoft.com/office/powerpoint/2010/main" val="122306684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982648"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槽</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09287" y="1453228"/>
            <a:ext cx="1370888"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槽数据结构</a:t>
            </a:r>
            <a:endParaRPr lang="en-US" altLang="zh-CN"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412202" y="1852195"/>
            <a:ext cx="10297144" cy="338554"/>
          </a:xfrm>
          <a:prstGeom prst="rect">
            <a:avLst/>
          </a:prstGeom>
        </p:spPr>
        <p:txBody>
          <a:bodyPr wrap="square">
            <a:spAutoFit/>
          </a:bodyPr>
          <a:lstStyle/>
          <a:p>
            <a:r>
              <a:rPr lang="zh-CN" altLang="en-US" sz="1600" dirty="0" smtClean="0"/>
              <a:t>槽长度为</a:t>
            </a:r>
            <a:r>
              <a:rPr lang="en-US" altLang="zh-CN" sz="1600" dirty="0" smtClean="0"/>
              <a:t>16384</a:t>
            </a:r>
            <a:r>
              <a:rPr lang="zh-CN" altLang="en-US" sz="1600" dirty="0" smtClean="0"/>
              <a:t>位，其相关信息涉及到两个数据结构：</a:t>
            </a:r>
            <a:r>
              <a:rPr lang="en-US" altLang="zh-CN" sz="1600" dirty="0" err="1" smtClean="0"/>
              <a:t>clusterNode</a:t>
            </a:r>
            <a:r>
              <a:rPr lang="zh-CN" altLang="en-US" sz="1600" dirty="0" smtClean="0"/>
              <a:t>和</a:t>
            </a:r>
            <a:r>
              <a:rPr lang="en-US" altLang="zh-CN" sz="1600" dirty="0" err="1" smtClean="0"/>
              <a:t>clusterState</a:t>
            </a:r>
            <a:r>
              <a:rPr lang="zh-CN" altLang="en-US" sz="1600" dirty="0" smtClean="0"/>
              <a:t>。</a:t>
            </a:r>
            <a:endParaRPr lang="en-US" altLang="zh-CN" sz="1600" dirty="0"/>
          </a:p>
        </p:txBody>
      </p:sp>
      <p:pic>
        <p:nvPicPr>
          <p:cNvPr id="2" name="图片 1"/>
          <p:cNvPicPr>
            <a:picLocks noChangeAspect="1"/>
          </p:cNvPicPr>
          <p:nvPr/>
        </p:nvPicPr>
        <p:blipFill>
          <a:blip r:embed="rId3"/>
          <a:stretch>
            <a:fillRect/>
          </a:stretch>
        </p:blipFill>
        <p:spPr>
          <a:xfrm>
            <a:off x="572899" y="2579506"/>
            <a:ext cx="5327162" cy="1493107"/>
          </a:xfrm>
          <a:prstGeom prst="rect">
            <a:avLst/>
          </a:prstGeom>
        </p:spPr>
      </p:pic>
      <p:pic>
        <p:nvPicPr>
          <p:cNvPr id="3" name="图片 2"/>
          <p:cNvPicPr>
            <a:picLocks noChangeAspect="1"/>
          </p:cNvPicPr>
          <p:nvPr/>
        </p:nvPicPr>
        <p:blipFill>
          <a:blip r:embed="rId4"/>
          <a:stretch>
            <a:fillRect/>
          </a:stretch>
        </p:blipFill>
        <p:spPr>
          <a:xfrm>
            <a:off x="7180779" y="2575627"/>
            <a:ext cx="3265311" cy="1553613"/>
          </a:xfrm>
          <a:prstGeom prst="rect">
            <a:avLst/>
          </a:prstGeom>
        </p:spPr>
      </p:pic>
      <p:sp>
        <p:nvSpPr>
          <p:cNvPr id="12" name="矩形 11"/>
          <p:cNvSpPr/>
          <p:nvPr/>
        </p:nvSpPr>
        <p:spPr>
          <a:xfrm>
            <a:off x="6892748" y="2177750"/>
            <a:ext cx="3816424" cy="338554"/>
          </a:xfrm>
          <a:prstGeom prst="rect">
            <a:avLst/>
          </a:prstGeom>
        </p:spPr>
        <p:txBody>
          <a:bodyPr wrap="square">
            <a:spAutoFit/>
          </a:bodyPr>
          <a:lstStyle/>
          <a:p>
            <a:r>
              <a:rPr lang="en-US" altLang="zh-CN" sz="1600" dirty="0" err="1" smtClean="0"/>
              <a:t>clusterState</a:t>
            </a:r>
            <a:r>
              <a:rPr lang="zh-CN" altLang="en-US" sz="1600" dirty="0" smtClean="0"/>
              <a:t>保留了某个槽对应哪个节点。</a:t>
            </a:r>
            <a:endParaRPr lang="en-US" altLang="zh-CN" sz="1600" dirty="0"/>
          </a:p>
        </p:txBody>
      </p:sp>
      <p:sp>
        <p:nvSpPr>
          <p:cNvPr id="13" name="矩形 12"/>
          <p:cNvSpPr/>
          <p:nvPr/>
        </p:nvSpPr>
        <p:spPr>
          <a:xfrm>
            <a:off x="661387" y="2177750"/>
            <a:ext cx="3816424" cy="338554"/>
          </a:xfrm>
          <a:prstGeom prst="rect">
            <a:avLst/>
          </a:prstGeom>
        </p:spPr>
        <p:txBody>
          <a:bodyPr wrap="square">
            <a:spAutoFit/>
          </a:bodyPr>
          <a:lstStyle/>
          <a:p>
            <a:r>
              <a:rPr lang="en-US" altLang="zh-CN" sz="1600" dirty="0" err="1" smtClean="0"/>
              <a:t>clusterNode</a:t>
            </a:r>
            <a:r>
              <a:rPr lang="zh-CN" altLang="en-US" sz="1600" dirty="0" smtClean="0"/>
              <a:t>会保留该节点所涉及到的槽。</a:t>
            </a:r>
            <a:endParaRPr lang="en-US" altLang="zh-CN" sz="1600" dirty="0"/>
          </a:p>
        </p:txBody>
      </p:sp>
      <p:sp>
        <p:nvSpPr>
          <p:cNvPr id="14" name="矩形 13"/>
          <p:cNvSpPr/>
          <p:nvPr/>
        </p:nvSpPr>
        <p:spPr>
          <a:xfrm>
            <a:off x="122776" y="4363700"/>
            <a:ext cx="1011815"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槽分片</a:t>
            </a:r>
            <a:endParaRPr lang="en-US" altLang="zh-CN" sz="1400" b="1" dirty="0">
              <a:latin typeface="微软雅黑" panose="020B0503020204020204" pitchFamily="34" charset="-122"/>
              <a:ea typeface="微软雅黑" panose="020B0503020204020204" pitchFamily="34" charset="-122"/>
            </a:endParaRPr>
          </a:p>
        </p:txBody>
      </p:sp>
      <p:sp>
        <p:nvSpPr>
          <p:cNvPr id="15" name="矩形 14"/>
          <p:cNvSpPr/>
          <p:nvPr/>
        </p:nvSpPr>
        <p:spPr>
          <a:xfrm>
            <a:off x="451850" y="4700262"/>
            <a:ext cx="10297144" cy="1077218"/>
          </a:xfrm>
          <a:prstGeom prst="rect">
            <a:avLst/>
          </a:prstGeom>
        </p:spPr>
        <p:txBody>
          <a:bodyPr wrap="square">
            <a:spAutoFit/>
          </a:bodyPr>
          <a:lstStyle/>
          <a:p>
            <a:r>
              <a:rPr lang="zh-CN" altLang="en-US" sz="1600" dirty="0" smtClean="0"/>
              <a:t>槽计算方式很简单：</a:t>
            </a:r>
            <a:r>
              <a:rPr lang="en-US" altLang="zh-CN" sz="1600" dirty="0" smtClean="0"/>
              <a:t>crc16(key) </a:t>
            </a:r>
            <a:r>
              <a:rPr lang="en-US" altLang="zh-CN" sz="1600" dirty="0"/>
              <a:t>&amp; </a:t>
            </a:r>
            <a:r>
              <a:rPr lang="en-US" altLang="zh-CN" sz="1600" dirty="0" smtClean="0"/>
              <a:t>0x3FFF</a:t>
            </a:r>
            <a:r>
              <a:rPr lang="zh-CN" altLang="en-US" sz="1600" dirty="0" smtClean="0"/>
              <a:t>。</a:t>
            </a:r>
            <a:endParaRPr lang="en-US" altLang="zh-CN" sz="1600" dirty="0" smtClean="0"/>
          </a:p>
          <a:p>
            <a:r>
              <a:rPr lang="zh-CN" altLang="en-US" sz="1600" dirty="0" smtClean="0"/>
              <a:t>需要注意的是</a:t>
            </a:r>
            <a:r>
              <a:rPr lang="en-US" altLang="zh-CN" sz="1600" dirty="0" smtClean="0"/>
              <a:t>:</a:t>
            </a:r>
            <a:r>
              <a:rPr lang="en-US" altLang="zh-CN" sz="1600" dirty="0" err="1" smtClean="0"/>
              <a:t>redis</a:t>
            </a:r>
            <a:r>
              <a:rPr lang="zh-CN" altLang="en-US" sz="1600" dirty="0" smtClean="0"/>
              <a:t>的数据分片支持</a:t>
            </a:r>
            <a:r>
              <a:rPr lang="en-US" altLang="zh-CN" sz="1600" dirty="0" err="1" smtClean="0">
                <a:solidFill>
                  <a:srgbClr val="FF0000"/>
                </a:solidFill>
              </a:rPr>
              <a:t>hash_tag</a:t>
            </a:r>
            <a:r>
              <a:rPr lang="zh-CN" altLang="en-US" sz="1600" dirty="0" smtClean="0"/>
              <a:t>机制。因为某些操作不是原子操作，不同数据可能位于不同机器上，当某些场景下，需要将数据放在同一台机器怎么办呢？</a:t>
            </a:r>
            <a:r>
              <a:rPr lang="en-US" altLang="zh-CN" sz="1600" dirty="0" err="1" smtClean="0"/>
              <a:t>Hash_tag</a:t>
            </a:r>
            <a:r>
              <a:rPr lang="zh-CN" altLang="en-US" sz="1600" dirty="0" smtClean="0"/>
              <a:t>机制，使得在计算</a:t>
            </a:r>
            <a:r>
              <a:rPr lang="en-US" altLang="zh-CN" sz="1600" dirty="0" smtClean="0"/>
              <a:t>key</a:t>
            </a:r>
            <a:r>
              <a:rPr lang="zh-CN" altLang="en-US" sz="1600" dirty="0" smtClean="0"/>
              <a:t>时可以只计算其中指定的一部分。要支持</a:t>
            </a:r>
            <a:r>
              <a:rPr lang="en-US" altLang="zh-CN" sz="1600" dirty="0" err="1" smtClean="0"/>
              <a:t>hash_tag</a:t>
            </a:r>
            <a:r>
              <a:rPr lang="zh-CN" altLang="en-US" sz="1600" dirty="0" smtClean="0"/>
              <a:t>，在</a:t>
            </a:r>
            <a:r>
              <a:rPr lang="en-US" altLang="zh-CN" sz="1600" dirty="0" smtClean="0"/>
              <a:t>key</a:t>
            </a:r>
            <a:r>
              <a:rPr lang="zh-CN" altLang="en-US" sz="1600" dirty="0" smtClean="0"/>
              <a:t>中通过使用大括号</a:t>
            </a:r>
            <a:r>
              <a:rPr lang="en-US" altLang="zh-CN" sz="1600" dirty="0" smtClean="0"/>
              <a:t>{}</a:t>
            </a:r>
            <a:r>
              <a:rPr lang="zh-CN" altLang="en-US" sz="1600" dirty="0" smtClean="0"/>
              <a:t>，</a:t>
            </a:r>
            <a:r>
              <a:rPr lang="en-US" altLang="zh-CN" sz="1600" dirty="0" err="1" smtClean="0"/>
              <a:t>crc</a:t>
            </a:r>
            <a:r>
              <a:rPr lang="zh-CN" altLang="en-US" sz="1600" dirty="0" smtClean="0"/>
              <a:t>计算时只使用大括号内部的内容。</a:t>
            </a:r>
            <a:endParaRPr lang="en-US" altLang="zh-CN" sz="1600" dirty="0" smtClean="0"/>
          </a:p>
        </p:txBody>
      </p:sp>
      <p:sp>
        <p:nvSpPr>
          <p:cNvPr id="16" name="矩形 15"/>
          <p:cNvSpPr/>
          <p:nvPr/>
        </p:nvSpPr>
        <p:spPr>
          <a:xfrm>
            <a:off x="429149" y="1076285"/>
            <a:ext cx="10297144" cy="338554"/>
          </a:xfrm>
          <a:prstGeom prst="rect">
            <a:avLst/>
          </a:prstGeom>
        </p:spPr>
        <p:txBody>
          <a:bodyPr wrap="square">
            <a:spAutoFit/>
          </a:bodyPr>
          <a:lstStyle/>
          <a:p>
            <a:r>
              <a:rPr lang="zh-CN" altLang="en-US" sz="1600" dirty="0" smtClean="0"/>
              <a:t>集群构建完成后，由于没有分配槽相关信息，此时还不能执行任何的读写操作。</a:t>
            </a:r>
            <a:endParaRPr lang="en-US" altLang="zh-CN" sz="1600" dirty="0"/>
          </a:p>
        </p:txBody>
      </p:sp>
    </p:spTree>
    <p:extLst>
      <p:ext uri="{BB962C8B-B14F-4D97-AF65-F5344CB8AC3E}">
        <p14:creationId xmlns:p14="http://schemas.microsoft.com/office/powerpoint/2010/main" val="147930020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982648"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槽</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83116" y="1066068"/>
            <a:ext cx="1011815"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槽添加</a:t>
            </a:r>
            <a:endParaRPr lang="en-US" altLang="zh-CN"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460353" y="1416292"/>
            <a:ext cx="7820964" cy="338554"/>
          </a:xfrm>
          <a:prstGeom prst="rect">
            <a:avLst/>
          </a:prstGeom>
        </p:spPr>
        <p:txBody>
          <a:bodyPr wrap="square">
            <a:spAutoFit/>
          </a:bodyPr>
          <a:lstStyle/>
          <a:p>
            <a:r>
              <a:rPr lang="zh-CN" altLang="en-US" sz="1600" dirty="0" smtClean="0"/>
              <a:t>槽添加使用的是</a:t>
            </a:r>
            <a:r>
              <a:rPr lang="en-US" altLang="zh-CN" sz="1600" dirty="0" smtClean="0"/>
              <a:t>cluster </a:t>
            </a:r>
            <a:r>
              <a:rPr lang="en-US" altLang="zh-CN" sz="1600" dirty="0" err="1" smtClean="0"/>
              <a:t>addslots</a:t>
            </a:r>
            <a:r>
              <a:rPr lang="zh-CN" altLang="en-US" sz="1600" dirty="0" smtClean="0"/>
              <a:t>命令。格式为</a:t>
            </a:r>
            <a:r>
              <a:rPr lang="en-US" altLang="zh-CN" sz="1600" dirty="0"/>
              <a:t>CLUSTER ADDSLOTS &lt;slot&gt; [slot] ...</a:t>
            </a:r>
          </a:p>
        </p:txBody>
      </p:sp>
      <p:pic>
        <p:nvPicPr>
          <p:cNvPr id="8" name="图片 7"/>
          <p:cNvPicPr>
            <a:picLocks noChangeAspect="1"/>
          </p:cNvPicPr>
          <p:nvPr/>
        </p:nvPicPr>
        <p:blipFill>
          <a:blip r:embed="rId3"/>
          <a:stretch>
            <a:fillRect/>
          </a:stretch>
        </p:blipFill>
        <p:spPr>
          <a:xfrm>
            <a:off x="691901" y="1797294"/>
            <a:ext cx="5933232" cy="1640998"/>
          </a:xfrm>
          <a:prstGeom prst="rect">
            <a:avLst/>
          </a:prstGeom>
        </p:spPr>
      </p:pic>
      <p:sp>
        <p:nvSpPr>
          <p:cNvPr id="18" name="矩形 17"/>
          <p:cNvSpPr/>
          <p:nvPr/>
        </p:nvSpPr>
        <p:spPr>
          <a:xfrm>
            <a:off x="72405" y="3560121"/>
            <a:ext cx="1011815"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槽删除</a:t>
            </a:r>
            <a:endParaRPr lang="en-US" altLang="zh-CN" sz="1400" b="1" dirty="0">
              <a:latin typeface="微软雅黑" panose="020B0503020204020204" pitchFamily="34" charset="-122"/>
              <a:ea typeface="微软雅黑" panose="020B0503020204020204" pitchFamily="34" charset="-122"/>
            </a:endParaRPr>
          </a:p>
        </p:txBody>
      </p:sp>
      <p:sp>
        <p:nvSpPr>
          <p:cNvPr id="19" name="矩形 18"/>
          <p:cNvSpPr/>
          <p:nvPr/>
        </p:nvSpPr>
        <p:spPr>
          <a:xfrm>
            <a:off x="349642" y="3910345"/>
            <a:ext cx="7820964" cy="338554"/>
          </a:xfrm>
          <a:prstGeom prst="rect">
            <a:avLst/>
          </a:prstGeom>
        </p:spPr>
        <p:txBody>
          <a:bodyPr wrap="square">
            <a:spAutoFit/>
          </a:bodyPr>
          <a:lstStyle/>
          <a:p>
            <a:r>
              <a:rPr lang="zh-CN" altLang="en-US" sz="1600" dirty="0" smtClean="0"/>
              <a:t>槽分配使用的是</a:t>
            </a:r>
            <a:r>
              <a:rPr lang="en-US" altLang="zh-CN" sz="1600" dirty="0" smtClean="0"/>
              <a:t>cluster </a:t>
            </a:r>
            <a:r>
              <a:rPr lang="en-US" altLang="zh-CN" sz="1600" dirty="0" err="1" smtClean="0"/>
              <a:t>delslots</a:t>
            </a:r>
            <a:r>
              <a:rPr lang="zh-CN" altLang="en-US" sz="1600" dirty="0" smtClean="0"/>
              <a:t>命令。格式为</a:t>
            </a:r>
            <a:r>
              <a:rPr lang="en-US" altLang="zh-CN" sz="1600" dirty="0"/>
              <a:t>CLUSTER </a:t>
            </a:r>
            <a:r>
              <a:rPr lang="en-US" altLang="zh-CN" sz="1600" dirty="0" smtClean="0"/>
              <a:t>DELSLOTS </a:t>
            </a:r>
            <a:r>
              <a:rPr lang="en-US" altLang="zh-CN" sz="1600" dirty="0"/>
              <a:t>&lt;slot&gt; [slot] ...</a:t>
            </a:r>
          </a:p>
        </p:txBody>
      </p:sp>
      <p:pic>
        <p:nvPicPr>
          <p:cNvPr id="9" name="图片 8"/>
          <p:cNvPicPr>
            <a:picLocks noChangeAspect="1"/>
          </p:cNvPicPr>
          <p:nvPr/>
        </p:nvPicPr>
        <p:blipFill>
          <a:blip r:embed="rId4"/>
          <a:stretch>
            <a:fillRect/>
          </a:stretch>
        </p:blipFill>
        <p:spPr>
          <a:xfrm>
            <a:off x="691901" y="4305566"/>
            <a:ext cx="5851490" cy="1927105"/>
          </a:xfrm>
          <a:prstGeom prst="rect">
            <a:avLst/>
          </a:prstGeom>
        </p:spPr>
      </p:pic>
      <p:sp>
        <p:nvSpPr>
          <p:cNvPr id="20" name="矩形 19"/>
          <p:cNvSpPr/>
          <p:nvPr/>
        </p:nvSpPr>
        <p:spPr>
          <a:xfrm>
            <a:off x="8170606" y="2973740"/>
            <a:ext cx="2924218" cy="830997"/>
          </a:xfrm>
          <a:prstGeom prst="rect">
            <a:avLst/>
          </a:prstGeom>
        </p:spPr>
        <p:txBody>
          <a:bodyPr wrap="square">
            <a:spAutoFit/>
          </a:bodyPr>
          <a:lstStyle/>
          <a:p>
            <a:r>
              <a:rPr lang="zh-CN" altLang="en-US" sz="1600" dirty="0" smtClean="0"/>
              <a:t>这说明了，为什么在数据结构</a:t>
            </a:r>
            <a:r>
              <a:rPr lang="en-US" altLang="zh-CN" sz="1600" dirty="0" err="1" smtClean="0"/>
              <a:t>clusterNode</a:t>
            </a:r>
            <a:r>
              <a:rPr lang="zh-CN" altLang="en-US" sz="1600" dirty="0" smtClean="0"/>
              <a:t>和</a:t>
            </a:r>
            <a:r>
              <a:rPr lang="en-US" altLang="zh-CN" sz="1600" dirty="0" err="1" smtClean="0"/>
              <a:t>clusterState</a:t>
            </a:r>
            <a:r>
              <a:rPr lang="zh-CN" altLang="en-US" sz="1600" dirty="0" smtClean="0"/>
              <a:t>都会保留的</a:t>
            </a:r>
            <a:r>
              <a:rPr lang="en-US" altLang="zh-CN" sz="1600" dirty="0" smtClean="0"/>
              <a:t>slot</a:t>
            </a:r>
            <a:r>
              <a:rPr lang="zh-CN" altLang="en-US" sz="1600" dirty="0" smtClean="0"/>
              <a:t>相关的信息。</a:t>
            </a:r>
            <a:endParaRPr lang="en-US" altLang="zh-CN" sz="1600" dirty="0"/>
          </a:p>
        </p:txBody>
      </p:sp>
    </p:spTree>
    <p:extLst>
      <p:ext uri="{BB962C8B-B14F-4D97-AF65-F5344CB8AC3E}">
        <p14:creationId xmlns:p14="http://schemas.microsoft.com/office/powerpoint/2010/main" val="9269601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484947"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字典</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迭代器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TextBox 6"/>
          <p:cNvSpPr txBox="1"/>
          <p:nvPr/>
        </p:nvSpPr>
        <p:spPr>
          <a:xfrm>
            <a:off x="609913" y="1477157"/>
            <a:ext cx="10695739" cy="1760446"/>
          </a:xfrm>
          <a:prstGeom prst="rect">
            <a:avLst/>
          </a:prstGeom>
          <a:noFill/>
        </p:spPr>
        <p:txBody>
          <a:bodyPr wrap="square" lIns="219419" tIns="109710" rIns="219419" bIns="109710" rtlCol="0">
            <a:spAutoFit/>
          </a:bodyPr>
          <a:lstStyle/>
          <a:p>
            <a:r>
              <a:rPr lang="en-US" altLang="zh-CN" dirty="0" err="1" smtClean="0"/>
              <a:t>redis</a:t>
            </a:r>
            <a:r>
              <a:rPr lang="zh-CN" altLang="en-US" dirty="0" smtClean="0"/>
              <a:t>的</a:t>
            </a:r>
            <a:r>
              <a:rPr lang="en-US" altLang="zh-CN" dirty="0" err="1" smtClean="0"/>
              <a:t>dict</a:t>
            </a:r>
            <a:r>
              <a:rPr lang="zh-CN" altLang="en-US" dirty="0"/>
              <a:t>迭代</a:t>
            </a:r>
            <a:r>
              <a:rPr lang="zh-CN" altLang="en-US" dirty="0" smtClean="0"/>
              <a:t>器分为两种类型，</a:t>
            </a:r>
            <a:r>
              <a:rPr lang="zh-CN" altLang="en-US" dirty="0" smtClean="0">
                <a:solidFill>
                  <a:srgbClr val="FF0000"/>
                </a:solidFill>
              </a:rPr>
              <a:t>安全迭代器</a:t>
            </a:r>
            <a:r>
              <a:rPr lang="en-US" altLang="zh-CN" dirty="0" smtClean="0">
                <a:solidFill>
                  <a:srgbClr val="FF0000"/>
                </a:solidFill>
              </a:rPr>
              <a:t>(safe=1)</a:t>
            </a:r>
            <a:r>
              <a:rPr lang="zh-CN" altLang="en-US" dirty="0" smtClean="0">
                <a:solidFill>
                  <a:srgbClr val="FF0000"/>
                </a:solidFill>
              </a:rPr>
              <a:t>和非安全迭代器</a:t>
            </a:r>
            <a:r>
              <a:rPr lang="en-US" altLang="zh-CN" dirty="0" smtClean="0">
                <a:solidFill>
                  <a:srgbClr val="FF0000"/>
                </a:solidFill>
              </a:rPr>
              <a:t>(safe=0)</a:t>
            </a:r>
            <a:r>
              <a:rPr lang="en-US" altLang="zh-CN" dirty="0" smtClean="0"/>
              <a:t>.</a:t>
            </a:r>
          </a:p>
          <a:p>
            <a:r>
              <a:rPr lang="zh-CN" altLang="en-US" dirty="0" smtClean="0">
                <a:solidFill>
                  <a:srgbClr val="FF0000"/>
                </a:solidFill>
              </a:rPr>
              <a:t>安全模式</a:t>
            </a:r>
            <a:r>
              <a:rPr lang="zh-CN" altLang="en-US" dirty="0" smtClean="0"/>
              <a:t>下，支持边遍历边修改</a:t>
            </a:r>
            <a:r>
              <a:rPr lang="en-US" altLang="zh-CN" dirty="0" smtClean="0"/>
              <a:t>(</a:t>
            </a:r>
            <a:r>
              <a:rPr lang="zh-CN" altLang="en-US" dirty="0" smtClean="0"/>
              <a:t>字典</a:t>
            </a:r>
            <a:r>
              <a:rPr lang="en-US" altLang="zh-CN" dirty="0" smtClean="0"/>
              <a:t>key</a:t>
            </a:r>
            <a:r>
              <a:rPr lang="zh-CN" altLang="en-US" dirty="0" smtClean="0"/>
              <a:t>的过期判断</a:t>
            </a:r>
            <a:r>
              <a:rPr lang="en-US" altLang="zh-CN" dirty="0" smtClean="0"/>
              <a:t>)</a:t>
            </a:r>
            <a:r>
              <a:rPr lang="zh-CN" altLang="en-US" dirty="0" smtClean="0"/>
              <a:t>，支持字典的添加，删除，查找等操作，但是不支持</a:t>
            </a:r>
            <a:r>
              <a:rPr lang="en-US" altLang="zh-CN" dirty="0" smtClean="0"/>
              <a:t>rehash</a:t>
            </a:r>
            <a:r>
              <a:rPr lang="zh-CN" altLang="en-US" dirty="0" smtClean="0"/>
              <a:t>操作</a:t>
            </a:r>
            <a:r>
              <a:rPr lang="en-US" altLang="zh-CN" dirty="0" smtClean="0"/>
              <a:t>(</a:t>
            </a:r>
            <a:r>
              <a:rPr lang="zh-CN" altLang="en-US" dirty="0" smtClean="0"/>
              <a:t>避免重复遍历</a:t>
            </a:r>
            <a:r>
              <a:rPr lang="en-US" altLang="zh-CN" dirty="0" smtClean="0"/>
              <a:t>)</a:t>
            </a:r>
            <a:r>
              <a:rPr lang="zh-CN" altLang="en-US" dirty="0" smtClean="0"/>
              <a:t>。</a:t>
            </a:r>
            <a:endParaRPr lang="en-US" altLang="zh-CN" dirty="0" smtClean="0"/>
          </a:p>
          <a:p>
            <a:r>
              <a:rPr lang="zh-CN" altLang="en-US" dirty="0" smtClean="0">
                <a:solidFill>
                  <a:srgbClr val="FF0000"/>
                </a:solidFill>
              </a:rPr>
              <a:t>非安全模式</a:t>
            </a:r>
            <a:r>
              <a:rPr lang="zh-CN" altLang="en-US" dirty="0" smtClean="0"/>
              <a:t>下，只支持只读操作，使用字典的删除、添加、查找等方法会造成不可预期的问题，如重复遍历元素或者漏掉元素，但支持</a:t>
            </a:r>
            <a:r>
              <a:rPr lang="en-US" altLang="zh-CN" dirty="0" smtClean="0"/>
              <a:t>rehash</a:t>
            </a:r>
            <a:r>
              <a:rPr lang="zh-CN" altLang="en-US" dirty="0" smtClean="0"/>
              <a:t>操作。</a:t>
            </a:r>
            <a:endParaRPr lang="en-US" altLang="zh-CN" dirty="0" smtClean="0"/>
          </a:p>
        </p:txBody>
      </p:sp>
      <p:pic>
        <p:nvPicPr>
          <p:cNvPr id="3" name="图片 2"/>
          <p:cNvPicPr>
            <a:picLocks noChangeAspect="1"/>
          </p:cNvPicPr>
          <p:nvPr/>
        </p:nvPicPr>
        <p:blipFill>
          <a:blip r:embed="rId3"/>
          <a:stretch>
            <a:fillRect/>
          </a:stretch>
        </p:blipFill>
        <p:spPr>
          <a:xfrm>
            <a:off x="6553124" y="3228255"/>
            <a:ext cx="4863093" cy="1524000"/>
          </a:xfrm>
          <a:prstGeom prst="rect">
            <a:avLst/>
          </a:prstGeom>
        </p:spPr>
      </p:pic>
      <p:pic>
        <p:nvPicPr>
          <p:cNvPr id="7" name="图片 6"/>
          <p:cNvPicPr>
            <a:picLocks noChangeAspect="1"/>
          </p:cNvPicPr>
          <p:nvPr/>
        </p:nvPicPr>
        <p:blipFill>
          <a:blip r:embed="rId4"/>
          <a:stretch>
            <a:fillRect/>
          </a:stretch>
        </p:blipFill>
        <p:spPr>
          <a:xfrm>
            <a:off x="6553125" y="4752255"/>
            <a:ext cx="4863093" cy="1523999"/>
          </a:xfrm>
          <a:prstGeom prst="rect">
            <a:avLst/>
          </a:prstGeom>
        </p:spPr>
      </p:pic>
      <p:pic>
        <p:nvPicPr>
          <p:cNvPr id="8" name="图片 7"/>
          <p:cNvPicPr>
            <a:picLocks noChangeAspect="1"/>
          </p:cNvPicPr>
          <p:nvPr/>
        </p:nvPicPr>
        <p:blipFill>
          <a:blip r:embed="rId5"/>
          <a:stretch>
            <a:fillRect/>
          </a:stretch>
        </p:blipFill>
        <p:spPr>
          <a:xfrm>
            <a:off x="864493" y="3276070"/>
            <a:ext cx="4896544" cy="3012402"/>
          </a:xfrm>
          <a:prstGeom prst="rect">
            <a:avLst/>
          </a:prstGeom>
        </p:spPr>
      </p:pic>
    </p:spTree>
    <p:extLst>
      <p:ext uri="{BB962C8B-B14F-4D97-AF65-F5344CB8AC3E}">
        <p14:creationId xmlns:p14="http://schemas.microsoft.com/office/powerpoint/2010/main" val="35751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982648"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槽</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83116" y="1066068"/>
            <a:ext cx="1011815"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槽广播</a:t>
            </a:r>
            <a:endParaRPr lang="en-US" altLang="zh-CN"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460353" y="1416292"/>
            <a:ext cx="7820964" cy="338554"/>
          </a:xfrm>
          <a:prstGeom prst="rect">
            <a:avLst/>
          </a:prstGeom>
        </p:spPr>
        <p:txBody>
          <a:bodyPr wrap="square">
            <a:spAutoFit/>
          </a:bodyPr>
          <a:lstStyle/>
          <a:p>
            <a:r>
              <a:rPr lang="zh-CN" altLang="en-US" sz="1600" dirty="0" smtClean="0"/>
              <a:t>槽分配完成后，需要进行广播来通知集群。</a:t>
            </a:r>
            <a:endParaRPr lang="en-US" altLang="zh-CN" sz="1600" dirty="0"/>
          </a:p>
        </p:txBody>
      </p:sp>
      <p:sp>
        <p:nvSpPr>
          <p:cNvPr id="2" name="矩形 1"/>
          <p:cNvSpPr/>
          <p:nvPr/>
        </p:nvSpPr>
        <p:spPr>
          <a:xfrm>
            <a:off x="576461" y="2160945"/>
            <a:ext cx="2664296" cy="460460"/>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800" dirty="0" err="1" smtClean="0">
                <a:solidFill>
                  <a:schemeClr val="tx1"/>
                </a:solidFill>
                <a:latin typeface="Times New Roman" panose="02020603050405020304" pitchFamily="18" charset="0"/>
                <a:ea typeface="宋体" panose="02010600030101010101" pitchFamily="2" charset="-122"/>
              </a:rPr>
              <a:t>clusterBuildMessageHdr</a:t>
            </a:r>
            <a:r>
              <a:rPr lang="en-US" altLang="zh-CN" sz="1800" dirty="0" smtClean="0">
                <a:solidFill>
                  <a:schemeClr val="tx1"/>
                </a:solidFill>
                <a:latin typeface="Times New Roman" panose="02020603050405020304" pitchFamily="18" charset="0"/>
                <a:ea typeface="宋体" panose="02010600030101010101" pitchFamily="2" charset="-122"/>
              </a:rPr>
              <a:t>()</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4" name="矩形 13"/>
          <p:cNvSpPr/>
          <p:nvPr/>
        </p:nvSpPr>
        <p:spPr>
          <a:xfrm>
            <a:off x="3600797" y="1868557"/>
            <a:ext cx="7820964" cy="338554"/>
          </a:xfrm>
          <a:prstGeom prst="rect">
            <a:avLst/>
          </a:prstGeom>
        </p:spPr>
        <p:txBody>
          <a:bodyPr wrap="square">
            <a:spAutoFit/>
          </a:bodyPr>
          <a:lstStyle/>
          <a:p>
            <a:r>
              <a:rPr lang="zh-CN" altLang="en-US" sz="1600" dirty="0" smtClean="0"/>
              <a:t>在构建消息头时会将主节点的</a:t>
            </a:r>
            <a:r>
              <a:rPr lang="en-US" altLang="zh-CN" sz="1600" dirty="0" smtClean="0"/>
              <a:t>slot</a:t>
            </a:r>
            <a:r>
              <a:rPr lang="zh-CN" altLang="en-US" sz="1600" dirty="0" smtClean="0"/>
              <a:t>信息发送给目标节点。</a:t>
            </a:r>
            <a:endParaRPr lang="en-US" altLang="zh-CN" sz="1600" dirty="0" smtClean="0"/>
          </a:p>
        </p:txBody>
      </p:sp>
      <p:pic>
        <p:nvPicPr>
          <p:cNvPr id="3" name="图片 2"/>
          <p:cNvPicPr>
            <a:picLocks noChangeAspect="1"/>
          </p:cNvPicPr>
          <p:nvPr/>
        </p:nvPicPr>
        <p:blipFill>
          <a:blip r:embed="rId3"/>
          <a:stretch>
            <a:fillRect/>
          </a:stretch>
        </p:blipFill>
        <p:spPr>
          <a:xfrm>
            <a:off x="3600797" y="2254692"/>
            <a:ext cx="7115175" cy="733425"/>
          </a:xfrm>
          <a:prstGeom prst="rect">
            <a:avLst/>
          </a:prstGeom>
        </p:spPr>
      </p:pic>
      <p:sp>
        <p:nvSpPr>
          <p:cNvPr id="16" name="矩形 15"/>
          <p:cNvSpPr/>
          <p:nvPr/>
        </p:nvSpPr>
        <p:spPr>
          <a:xfrm>
            <a:off x="573514" y="3312095"/>
            <a:ext cx="2664296" cy="460460"/>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800" dirty="0" err="1">
                <a:solidFill>
                  <a:schemeClr val="tx1"/>
                </a:solidFill>
                <a:latin typeface="Times New Roman" panose="02020603050405020304" pitchFamily="18" charset="0"/>
              </a:rPr>
              <a:t>clusterProcessPacket</a:t>
            </a:r>
            <a:r>
              <a:rPr lang="en-US" altLang="zh-CN" sz="1800" dirty="0">
                <a:solidFill>
                  <a:schemeClr val="tx1"/>
                </a:solidFill>
                <a:latin typeface="Times New Roman" panose="02020603050405020304" pitchFamily="18" charset="0"/>
              </a:rPr>
              <a:t>()</a:t>
            </a:r>
            <a:endParaRPr lang="zh-CN" altLang="en-US" dirty="0">
              <a:solidFill>
                <a:schemeClr val="tx1"/>
              </a:solidFill>
              <a:latin typeface="Times New Roman" panose="02020603050405020304" pitchFamily="18" charset="0"/>
              <a:ea typeface="宋体" panose="02010600030101010101" pitchFamily="2" charset="-122"/>
            </a:endParaRPr>
          </a:p>
        </p:txBody>
      </p:sp>
      <p:cxnSp>
        <p:nvCxnSpPr>
          <p:cNvPr id="11" name="直接箭头连接符 10"/>
          <p:cNvCxnSpPr>
            <a:stCxn id="2" idx="2"/>
            <a:endCxn id="16" idx="0"/>
          </p:cNvCxnSpPr>
          <p:nvPr/>
        </p:nvCxnSpPr>
        <p:spPr>
          <a:xfrm flipH="1">
            <a:off x="1905662" y="2621405"/>
            <a:ext cx="2947" cy="6906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456781" y="3312095"/>
            <a:ext cx="7820964" cy="584775"/>
          </a:xfrm>
          <a:prstGeom prst="rect">
            <a:avLst/>
          </a:prstGeom>
        </p:spPr>
        <p:txBody>
          <a:bodyPr wrap="square">
            <a:spAutoFit/>
          </a:bodyPr>
          <a:lstStyle/>
          <a:p>
            <a:r>
              <a:rPr lang="zh-CN" altLang="en-US" sz="1600" dirty="0" smtClean="0"/>
              <a:t>对方在</a:t>
            </a:r>
            <a:r>
              <a:rPr lang="zh-CN" altLang="en-US" sz="1600" dirty="0"/>
              <a:t>调用</a:t>
            </a:r>
            <a:r>
              <a:rPr lang="en-US" altLang="zh-CN" sz="1600" dirty="0" err="1"/>
              <a:t>clusterProcessPacket</a:t>
            </a:r>
            <a:r>
              <a:rPr lang="en-US" altLang="zh-CN" sz="1600" dirty="0"/>
              <a:t>()</a:t>
            </a:r>
            <a:r>
              <a:rPr lang="zh-CN" altLang="en-US" sz="1600" dirty="0"/>
              <a:t>函数处理消息包时，会根据消息包的信息，如果出现槽位分配信息不匹配的情况，</a:t>
            </a:r>
            <a:r>
              <a:rPr lang="zh-CN" altLang="en-US" sz="1600" dirty="0" smtClean="0"/>
              <a:t>会</a:t>
            </a:r>
            <a:r>
              <a:rPr lang="zh-CN" altLang="en-US" sz="1600" dirty="0"/>
              <a:t>通过</a:t>
            </a:r>
            <a:r>
              <a:rPr lang="zh-CN" altLang="en-US" sz="1600" dirty="0" smtClean="0"/>
              <a:t>源节点视角下来更新自己槽</a:t>
            </a:r>
            <a:r>
              <a:rPr lang="zh-CN" altLang="en-US" sz="1600" dirty="0"/>
              <a:t>位分配的</a:t>
            </a:r>
            <a:r>
              <a:rPr lang="zh-CN" altLang="en-US" sz="1600" dirty="0" smtClean="0"/>
              <a:t>信息。</a:t>
            </a:r>
            <a:endParaRPr lang="en-US" altLang="zh-CN" sz="1600" dirty="0" smtClean="0"/>
          </a:p>
        </p:txBody>
      </p:sp>
      <p:sp>
        <p:nvSpPr>
          <p:cNvPr id="25" name="矩形 24"/>
          <p:cNvSpPr/>
          <p:nvPr/>
        </p:nvSpPr>
        <p:spPr>
          <a:xfrm>
            <a:off x="573514" y="4439109"/>
            <a:ext cx="2664296" cy="601178"/>
          </a:xfrm>
          <a:prstGeom prst="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800" dirty="0" err="1">
                <a:solidFill>
                  <a:schemeClr val="tx1"/>
                </a:solidFill>
                <a:latin typeface="Times New Roman" panose="02020603050405020304" pitchFamily="18" charset="0"/>
              </a:rPr>
              <a:t>clusterUpdateSlotsConfigWith</a:t>
            </a:r>
            <a:r>
              <a:rPr lang="en-US" altLang="zh-CN" sz="1800" dirty="0">
                <a:solidFill>
                  <a:schemeClr val="tx1"/>
                </a:solidFill>
                <a:latin typeface="Times New Roman" panose="02020603050405020304" pitchFamily="18" charset="0"/>
              </a:rPr>
              <a:t>()</a:t>
            </a:r>
            <a:endParaRPr lang="zh-CN" altLang="en-US" dirty="0">
              <a:solidFill>
                <a:schemeClr val="tx1"/>
              </a:solidFill>
              <a:latin typeface="Times New Roman" panose="02020603050405020304" pitchFamily="18" charset="0"/>
              <a:ea typeface="宋体" panose="02010600030101010101" pitchFamily="2" charset="-122"/>
            </a:endParaRPr>
          </a:p>
        </p:txBody>
      </p:sp>
      <p:cxnSp>
        <p:nvCxnSpPr>
          <p:cNvPr id="26" name="直接箭头连接符 25"/>
          <p:cNvCxnSpPr>
            <a:stCxn id="16" idx="2"/>
            <a:endCxn id="25" idx="0"/>
          </p:cNvCxnSpPr>
          <p:nvPr/>
        </p:nvCxnSpPr>
        <p:spPr>
          <a:xfrm>
            <a:off x="1905662" y="3772555"/>
            <a:ext cx="0" cy="6665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456781" y="4009235"/>
            <a:ext cx="7820964" cy="2308324"/>
          </a:xfrm>
          <a:prstGeom prst="rect">
            <a:avLst/>
          </a:prstGeom>
        </p:spPr>
        <p:txBody>
          <a:bodyPr wrap="square">
            <a:spAutoFit/>
          </a:bodyPr>
          <a:lstStyle/>
          <a:p>
            <a:r>
              <a:rPr lang="en-US" altLang="zh-CN" sz="1600" dirty="0" err="1" smtClean="0">
                <a:latin typeface="Times New Roman" panose="02020603050405020304" pitchFamily="18" charset="0"/>
              </a:rPr>
              <a:t>clusterProcessPacket</a:t>
            </a:r>
            <a:r>
              <a:rPr lang="zh-CN" altLang="en-US" sz="1600" dirty="0" smtClean="0">
                <a:latin typeface="Times New Roman" panose="02020603050405020304" pitchFamily="18" charset="0"/>
              </a:rPr>
              <a:t>内部</a:t>
            </a:r>
            <a:r>
              <a:rPr lang="zh-CN" altLang="en-US" sz="1600" dirty="0" smtClean="0"/>
              <a:t>调用</a:t>
            </a:r>
            <a:r>
              <a:rPr lang="en-US" altLang="zh-CN" sz="1600" dirty="0" err="1">
                <a:latin typeface="Times New Roman" panose="02020603050405020304" pitchFamily="18" charset="0"/>
              </a:rPr>
              <a:t>clusterUpdateSlotsConfigWith</a:t>
            </a:r>
            <a:r>
              <a:rPr lang="en-US" altLang="zh-CN" sz="1600" dirty="0" smtClean="0"/>
              <a:t>()</a:t>
            </a:r>
            <a:r>
              <a:rPr lang="zh-CN" altLang="en-US" sz="1600" dirty="0" smtClean="0"/>
              <a:t>函数来循环所有槽。满足以下条件进行更新：</a:t>
            </a:r>
            <a:endParaRPr lang="en-US" altLang="zh-CN" sz="1600" dirty="0" smtClean="0"/>
          </a:p>
          <a:p>
            <a:r>
              <a:rPr lang="en-US" altLang="zh-CN" sz="1600" dirty="0" smtClean="0"/>
              <a:t>1.</a:t>
            </a:r>
            <a:r>
              <a:rPr lang="zh-CN" altLang="en-US" sz="1600" dirty="0" smtClean="0"/>
              <a:t>当前槽没有被设置；</a:t>
            </a:r>
            <a:endParaRPr lang="en-US" altLang="zh-CN" sz="1600" dirty="0" smtClean="0"/>
          </a:p>
          <a:p>
            <a:r>
              <a:rPr lang="en-US" altLang="zh-CN" sz="1600" dirty="0" smtClean="0"/>
              <a:t>2.</a:t>
            </a:r>
            <a:r>
              <a:rPr lang="zh-CN" altLang="en-US" sz="1600" dirty="0" smtClean="0"/>
              <a:t>请求的</a:t>
            </a:r>
            <a:r>
              <a:rPr lang="en-US" altLang="zh-CN" sz="1600" dirty="0" smtClean="0"/>
              <a:t>epoch</a:t>
            </a:r>
            <a:r>
              <a:rPr lang="zh-CN" altLang="en-US" sz="1600" dirty="0" smtClean="0"/>
              <a:t>大于自己的</a:t>
            </a:r>
            <a:r>
              <a:rPr lang="en-US" altLang="zh-CN" sz="1600" dirty="0" smtClean="0"/>
              <a:t>epoch</a:t>
            </a:r>
            <a:r>
              <a:rPr lang="zh-CN" altLang="en-US" sz="1600" dirty="0" smtClean="0"/>
              <a:t>，表明集群有更新。这里又有两种情况</a:t>
            </a:r>
            <a:r>
              <a:rPr lang="en-US" altLang="zh-CN" sz="1600" dirty="0" smtClean="0"/>
              <a:t>:</a:t>
            </a:r>
          </a:p>
          <a:p>
            <a:r>
              <a:rPr lang="en-US" altLang="zh-CN" sz="1600" dirty="0" smtClean="0"/>
              <a:t>1)</a:t>
            </a:r>
            <a:r>
              <a:rPr lang="zh-CN" altLang="en-US" sz="1600" dirty="0" smtClean="0"/>
              <a:t>该槽在源节点和目标节点属于不同的节点。这种冲突：先存到冲突列表中，然后再最后更新为消息中的内容，因为</a:t>
            </a:r>
            <a:r>
              <a:rPr lang="zh-CN" altLang="en-US" sz="1600" dirty="0" smtClean="0">
                <a:solidFill>
                  <a:srgbClr val="FF0000"/>
                </a:solidFill>
              </a:rPr>
              <a:t>消息是最准确的</a:t>
            </a:r>
            <a:r>
              <a:rPr lang="zh-CN" altLang="en-US" sz="1600" dirty="0" smtClean="0"/>
              <a:t>。</a:t>
            </a:r>
            <a:endParaRPr lang="en-US" altLang="zh-CN" sz="1600" dirty="0" smtClean="0"/>
          </a:p>
          <a:p>
            <a:r>
              <a:rPr lang="en-US" altLang="zh-CN" sz="1600" dirty="0" smtClean="0"/>
              <a:t>2)</a:t>
            </a:r>
            <a:r>
              <a:rPr lang="zh-CN" altLang="en-US" sz="1600" dirty="0"/>
              <a:t>当</a:t>
            </a:r>
            <a:r>
              <a:rPr lang="en-US" altLang="zh-CN" sz="1600" dirty="0"/>
              <a:t>myself</a:t>
            </a:r>
            <a:r>
              <a:rPr lang="zh-CN" altLang="en-US" sz="1600" dirty="0"/>
              <a:t>节点是从节点，并且当前槽是</a:t>
            </a:r>
            <a:r>
              <a:rPr lang="en-US" altLang="zh-CN" sz="1600" dirty="0"/>
              <a:t>myself</a:t>
            </a:r>
            <a:r>
              <a:rPr lang="zh-CN" altLang="en-US" sz="1600" dirty="0"/>
              <a:t>从节点的主节点负责，但是消息中显示该槽属于</a:t>
            </a:r>
            <a:r>
              <a:rPr lang="en-US" altLang="zh-CN" sz="1600" dirty="0"/>
              <a:t>sender</a:t>
            </a:r>
            <a:r>
              <a:rPr lang="zh-CN" altLang="en-US" sz="1600" dirty="0"/>
              <a:t>节点，这样检测到了</a:t>
            </a:r>
            <a:r>
              <a:rPr lang="zh-CN" altLang="en-US" sz="1600" dirty="0" smtClean="0"/>
              <a:t>故障</a:t>
            </a:r>
            <a:r>
              <a:rPr lang="en-US" altLang="zh-CN" sz="1600" dirty="0" smtClean="0"/>
              <a:t>.</a:t>
            </a:r>
            <a:r>
              <a:rPr lang="zh-CN" altLang="en-US" sz="1600" dirty="0" smtClean="0"/>
              <a:t>这种冲突：将</a:t>
            </a:r>
            <a:r>
              <a:rPr lang="en-US" altLang="zh-CN" sz="1600" dirty="0" smtClean="0"/>
              <a:t>sender</a:t>
            </a:r>
            <a:r>
              <a:rPr lang="zh-CN" altLang="en-US" sz="1600" dirty="0" smtClean="0"/>
              <a:t>设置为</a:t>
            </a:r>
            <a:r>
              <a:rPr lang="en-US" altLang="zh-CN" sz="1600" dirty="0" smtClean="0"/>
              <a:t>myself</a:t>
            </a:r>
            <a:r>
              <a:rPr lang="zh-CN" altLang="en-US" sz="1600" dirty="0" smtClean="0"/>
              <a:t>的主节点，并解除槽之前的关系，将槽添加至</a:t>
            </a:r>
            <a:r>
              <a:rPr lang="en-US" altLang="zh-CN" sz="1600" dirty="0" err="1" smtClean="0"/>
              <a:t>senger</a:t>
            </a:r>
            <a:r>
              <a:rPr lang="zh-CN" altLang="en-US" sz="1600" dirty="0" smtClean="0"/>
              <a:t>中</a:t>
            </a:r>
            <a:endParaRPr lang="en-US" altLang="zh-CN" sz="1600" dirty="0" smtClean="0"/>
          </a:p>
        </p:txBody>
      </p:sp>
    </p:spTree>
    <p:extLst>
      <p:ext uri="{BB962C8B-B14F-4D97-AF65-F5344CB8AC3E}">
        <p14:creationId xmlns:p14="http://schemas.microsoft.com/office/powerpoint/2010/main" val="56904941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598201"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请求路由</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83116" y="1066068"/>
            <a:ext cx="1574470"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MOVE</a:t>
            </a:r>
            <a:r>
              <a:rPr lang="zh-CN" altLang="en-US" sz="1400" b="1" dirty="0" smtClean="0">
                <a:latin typeface="微软雅黑" panose="020B0503020204020204" pitchFamily="34" charset="-122"/>
                <a:ea typeface="微软雅黑" panose="020B0503020204020204" pitchFamily="34" charset="-122"/>
              </a:rPr>
              <a:t>重定向</a:t>
            </a:r>
            <a:endParaRPr lang="en-US" altLang="zh-CN" sz="1400" b="1" dirty="0">
              <a:latin typeface="微软雅黑" panose="020B0503020204020204" pitchFamily="34" charset="-122"/>
              <a:ea typeface="微软雅黑" panose="020B0503020204020204" pitchFamily="34" charset="-122"/>
            </a:endParaRPr>
          </a:p>
        </p:txBody>
      </p:sp>
      <p:grpSp>
        <p:nvGrpSpPr>
          <p:cNvPr id="53" name="组合 52"/>
          <p:cNvGrpSpPr/>
          <p:nvPr/>
        </p:nvGrpSpPr>
        <p:grpSpPr>
          <a:xfrm>
            <a:off x="431133" y="1714620"/>
            <a:ext cx="7107882" cy="4188511"/>
            <a:chOff x="481829" y="1762826"/>
            <a:chExt cx="7418538" cy="4657660"/>
          </a:xfrm>
        </p:grpSpPr>
        <p:sp>
          <p:nvSpPr>
            <p:cNvPr id="2" name="矩形 1"/>
            <p:cNvSpPr/>
            <p:nvPr/>
          </p:nvSpPr>
          <p:spPr>
            <a:xfrm>
              <a:off x="1719598" y="1762826"/>
              <a:ext cx="2664296" cy="460460"/>
            </a:xfrm>
            <a:prstGeom prst="rect">
              <a:avLst/>
            </a:prstGeom>
            <a:no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err="1" smtClean="0">
                  <a:solidFill>
                    <a:schemeClr val="tx1"/>
                  </a:solidFill>
                  <a:latin typeface="Times New Roman" panose="02020603050405020304" pitchFamily="18" charset="0"/>
                  <a:ea typeface="宋体" panose="02010600030101010101" pitchFamily="2" charset="-122"/>
                </a:rPr>
                <a:t>redis</a:t>
              </a:r>
              <a:r>
                <a:rPr lang="en-US" altLang="zh-CN" sz="1400" dirty="0" smtClean="0">
                  <a:solidFill>
                    <a:schemeClr val="tx1"/>
                  </a:solidFill>
                  <a:latin typeface="Times New Roman" panose="02020603050405020304" pitchFamily="18" charset="0"/>
                  <a:ea typeface="宋体" panose="02010600030101010101" pitchFamily="2" charset="-122"/>
                </a:rPr>
                <a:t>-cli</a:t>
              </a:r>
              <a:r>
                <a:rPr lang="zh-CN" altLang="en-US" sz="1400" dirty="0" smtClean="0">
                  <a:solidFill>
                    <a:schemeClr val="tx1"/>
                  </a:solidFill>
                  <a:latin typeface="Times New Roman" panose="02020603050405020304" pitchFamily="18" charset="0"/>
                  <a:ea typeface="宋体" panose="02010600030101010101" pitchFamily="2" charset="-122"/>
                </a:rPr>
                <a:t>启动客户端</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16" name="矩形 15"/>
            <p:cNvSpPr/>
            <p:nvPr/>
          </p:nvSpPr>
          <p:spPr>
            <a:xfrm>
              <a:off x="1726428" y="3115162"/>
              <a:ext cx="2664296" cy="460460"/>
            </a:xfrm>
            <a:prstGeom prst="rect">
              <a:avLst/>
            </a:prstGeom>
            <a:no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chemeClr val="tx1"/>
                  </a:solidFill>
                  <a:latin typeface="Times New Roman" panose="02020603050405020304" pitchFamily="18" charset="0"/>
                </a:rPr>
                <a:t>计算键属于哪个槽</a:t>
              </a:r>
              <a:endParaRPr lang="zh-CN" altLang="en-US" sz="1600" dirty="0">
                <a:solidFill>
                  <a:schemeClr val="tx1"/>
                </a:solidFill>
                <a:latin typeface="Times New Roman" panose="02020603050405020304" pitchFamily="18" charset="0"/>
                <a:ea typeface="宋体" panose="02010600030101010101" pitchFamily="2" charset="-122"/>
              </a:endParaRPr>
            </a:p>
          </p:txBody>
        </p:sp>
        <p:cxnSp>
          <p:nvCxnSpPr>
            <p:cNvPr id="11" name="直接箭头连接符 10"/>
            <p:cNvCxnSpPr>
              <a:stCxn id="28" idx="2"/>
              <a:endCxn id="16" idx="0"/>
            </p:cNvCxnSpPr>
            <p:nvPr/>
          </p:nvCxnSpPr>
          <p:spPr>
            <a:xfrm>
              <a:off x="3051746" y="2892970"/>
              <a:ext cx="6830" cy="22219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6" idx="2"/>
              <a:endCxn id="20" idx="0"/>
            </p:cNvCxnSpPr>
            <p:nvPr/>
          </p:nvCxnSpPr>
          <p:spPr>
            <a:xfrm flipH="1">
              <a:off x="3051747" y="3575622"/>
              <a:ext cx="6829" cy="38792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7" name="菱形 6"/>
            <p:cNvSpPr/>
            <p:nvPr/>
          </p:nvSpPr>
          <p:spPr>
            <a:xfrm>
              <a:off x="5112965" y="3961603"/>
              <a:ext cx="2313245" cy="726694"/>
            </a:xfrm>
            <a:prstGeom prst="diamond">
              <a:avLst/>
            </a:prstGeom>
            <a:no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chemeClr val="tx1"/>
                  </a:solidFill>
                  <a:latin typeface="Times New Roman" panose="02020603050405020304" pitchFamily="18" charset="0"/>
                  <a:ea typeface="宋体" panose="02010600030101010101" pitchFamily="2" charset="-122"/>
                </a:rPr>
                <a:t>是否带</a:t>
              </a:r>
              <a:r>
                <a:rPr lang="en-US" altLang="zh-CN" sz="1400" dirty="0" smtClean="0">
                  <a:solidFill>
                    <a:schemeClr val="tx1"/>
                  </a:solidFill>
                  <a:latin typeface="Times New Roman" panose="02020603050405020304" pitchFamily="18" charset="0"/>
                  <a:ea typeface="宋体" panose="02010600030101010101" pitchFamily="2" charset="-122"/>
                </a:rPr>
                <a:t>-c</a:t>
              </a:r>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0" name="菱形 19"/>
            <p:cNvSpPr/>
            <p:nvPr/>
          </p:nvSpPr>
          <p:spPr>
            <a:xfrm>
              <a:off x="1895124" y="3963544"/>
              <a:ext cx="2313245" cy="726694"/>
            </a:xfrm>
            <a:prstGeom prst="diamond">
              <a:avLst/>
            </a:prstGeom>
            <a:no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chemeClr val="tx1"/>
                  </a:solidFill>
                  <a:latin typeface="Times New Roman" panose="02020603050405020304" pitchFamily="18" charset="0"/>
                  <a:ea typeface="宋体" panose="02010600030101010101" pitchFamily="2" charset="-122"/>
                </a:rPr>
                <a:t>当前节点是否负责该槽</a:t>
              </a:r>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4" name="矩形 23"/>
            <p:cNvSpPr/>
            <p:nvPr/>
          </p:nvSpPr>
          <p:spPr>
            <a:xfrm>
              <a:off x="481829" y="5256311"/>
              <a:ext cx="1966840" cy="460460"/>
            </a:xfrm>
            <a:prstGeom prst="rect">
              <a:avLst/>
            </a:prstGeom>
            <a:no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smtClean="0">
                  <a:solidFill>
                    <a:schemeClr val="tx1"/>
                  </a:solidFill>
                  <a:latin typeface="Times New Roman" panose="02020603050405020304" pitchFamily="18" charset="0"/>
                  <a:ea typeface="宋体" panose="02010600030101010101" pitchFamily="2" charset="-122"/>
                </a:rPr>
                <a:t>节点执行命令</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27" name="矩形 26"/>
            <p:cNvSpPr/>
            <p:nvPr/>
          </p:nvSpPr>
          <p:spPr>
            <a:xfrm>
              <a:off x="3400476" y="5256311"/>
              <a:ext cx="1966840" cy="486132"/>
            </a:xfrm>
            <a:prstGeom prst="rect">
              <a:avLst/>
            </a:prstGeom>
            <a:no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smtClean="0">
                  <a:solidFill>
                    <a:schemeClr val="tx1"/>
                  </a:solidFill>
                  <a:latin typeface="Times New Roman" panose="02020603050405020304" pitchFamily="18" charset="0"/>
                  <a:ea typeface="宋体" panose="02010600030101010101" pitchFamily="2" charset="-122"/>
                </a:rPr>
                <a:t>节点返回一个</a:t>
              </a:r>
              <a:r>
                <a:rPr lang="en-US" altLang="zh-CN" sz="1600" dirty="0" smtClean="0">
                  <a:solidFill>
                    <a:schemeClr val="tx1"/>
                  </a:solidFill>
                  <a:latin typeface="Times New Roman" panose="02020603050405020304" pitchFamily="18" charset="0"/>
                  <a:ea typeface="宋体" panose="02010600030101010101" pitchFamily="2" charset="-122"/>
                </a:rPr>
                <a:t>MOVED</a:t>
              </a:r>
              <a:r>
                <a:rPr lang="zh-CN" altLang="en-US" sz="1600" dirty="0" smtClean="0">
                  <a:solidFill>
                    <a:schemeClr val="tx1"/>
                  </a:solidFill>
                  <a:latin typeface="Times New Roman" panose="02020603050405020304" pitchFamily="18" charset="0"/>
                  <a:ea typeface="宋体" panose="02010600030101010101" pitchFamily="2" charset="-122"/>
                </a:rPr>
                <a:t>错误</a:t>
              </a:r>
              <a:endParaRPr lang="zh-CN" altLang="en-US" sz="1600" dirty="0">
                <a:solidFill>
                  <a:schemeClr val="tx1"/>
                </a:solidFill>
                <a:latin typeface="Times New Roman" panose="02020603050405020304" pitchFamily="18" charset="0"/>
                <a:ea typeface="宋体" panose="02010600030101010101" pitchFamily="2" charset="-122"/>
              </a:endParaRPr>
            </a:p>
          </p:txBody>
        </p:sp>
        <p:sp>
          <p:nvSpPr>
            <p:cNvPr id="28" name="矩形 27"/>
            <p:cNvSpPr/>
            <p:nvPr/>
          </p:nvSpPr>
          <p:spPr>
            <a:xfrm>
              <a:off x="1719598" y="2432510"/>
              <a:ext cx="2664296" cy="460460"/>
            </a:xfrm>
            <a:prstGeom prst="rect">
              <a:avLst/>
            </a:prstGeom>
            <a:no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chemeClr val="tx1"/>
                  </a:solidFill>
                  <a:latin typeface="Times New Roman" panose="02020603050405020304" pitchFamily="18" charset="0"/>
                  <a:ea typeface="宋体" panose="02010600030101010101" pitchFamily="2" charset="-122"/>
                </a:rPr>
                <a:t>执行命令</a:t>
              </a:r>
              <a:endParaRPr lang="zh-CN" altLang="en-US" sz="1400" dirty="0">
                <a:solidFill>
                  <a:schemeClr val="tx1"/>
                </a:solidFill>
                <a:latin typeface="Times New Roman" panose="02020603050405020304" pitchFamily="18" charset="0"/>
                <a:ea typeface="宋体" panose="02010600030101010101" pitchFamily="2" charset="-122"/>
              </a:endParaRPr>
            </a:p>
          </p:txBody>
        </p:sp>
        <p:cxnSp>
          <p:nvCxnSpPr>
            <p:cNvPr id="31" name="肘形连接符 30"/>
            <p:cNvCxnSpPr>
              <a:stCxn id="20" idx="2"/>
              <a:endCxn id="24" idx="0"/>
            </p:cNvCxnSpPr>
            <p:nvPr/>
          </p:nvCxnSpPr>
          <p:spPr>
            <a:xfrm rot="5400000">
              <a:off x="1975462" y="4180025"/>
              <a:ext cx="566073" cy="1586498"/>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0" idx="2"/>
              <a:endCxn id="27" idx="0"/>
            </p:cNvCxnSpPr>
            <p:nvPr/>
          </p:nvCxnSpPr>
          <p:spPr>
            <a:xfrm rot="16200000" flipH="1">
              <a:off x="3434785" y="4307199"/>
              <a:ext cx="566072" cy="1332151"/>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7" idx="3"/>
              <a:endCxn id="7" idx="2"/>
            </p:cNvCxnSpPr>
            <p:nvPr/>
          </p:nvCxnSpPr>
          <p:spPr>
            <a:xfrm flipV="1">
              <a:off x="5367316" y="4688297"/>
              <a:ext cx="902271" cy="811080"/>
            </a:xfrm>
            <a:prstGeom prst="bentConnector2">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7" idx="0"/>
              <a:endCxn id="28" idx="3"/>
            </p:cNvCxnSpPr>
            <p:nvPr/>
          </p:nvCxnSpPr>
          <p:spPr>
            <a:xfrm rot="16200000" flipV="1">
              <a:off x="4677310" y="2369325"/>
              <a:ext cx="1298863" cy="1885694"/>
            </a:xfrm>
            <a:prstGeom prst="bentConnector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722871" y="3113028"/>
              <a:ext cx="974269" cy="618345"/>
            </a:xfrm>
            <a:prstGeom prst="rect">
              <a:avLst/>
            </a:prstGeom>
            <a:noFill/>
            <a:ln w="15875">
              <a:no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rgbClr val="FF0000"/>
                  </a:solidFill>
                  <a:latin typeface="Times New Roman" panose="02020603050405020304" pitchFamily="18" charset="0"/>
                  <a:ea typeface="宋体" panose="02010600030101010101" pitchFamily="2" charset="-122"/>
                </a:rPr>
                <a:t>是，重试至正确的节点</a:t>
              </a:r>
              <a:endParaRPr lang="zh-CN" altLang="en-US" sz="1400" dirty="0">
                <a:solidFill>
                  <a:srgbClr val="FF0000"/>
                </a:solidFill>
                <a:latin typeface="Times New Roman" panose="02020603050405020304" pitchFamily="18" charset="0"/>
                <a:ea typeface="宋体" panose="02010600030101010101" pitchFamily="2" charset="-122"/>
              </a:endParaRPr>
            </a:p>
          </p:txBody>
        </p:sp>
        <p:sp>
          <p:nvSpPr>
            <p:cNvPr id="42" name="矩形 41"/>
            <p:cNvSpPr/>
            <p:nvPr/>
          </p:nvSpPr>
          <p:spPr>
            <a:xfrm>
              <a:off x="2071760" y="5922069"/>
              <a:ext cx="4273218" cy="498417"/>
            </a:xfrm>
            <a:prstGeom prst="rect">
              <a:avLst/>
            </a:prstGeom>
            <a:noFill/>
            <a:ln w="15875">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chemeClr val="tx1"/>
                  </a:solidFill>
                  <a:latin typeface="Times New Roman" panose="02020603050405020304" pitchFamily="18" charset="0"/>
                  <a:ea typeface="宋体" panose="02010600030101010101" pitchFamily="2" charset="-122"/>
                </a:rPr>
                <a:t>返回</a:t>
              </a:r>
              <a:endParaRPr lang="zh-CN" altLang="en-US" sz="1400" dirty="0">
                <a:solidFill>
                  <a:schemeClr val="tx1"/>
                </a:solidFill>
                <a:latin typeface="Times New Roman" panose="02020603050405020304" pitchFamily="18" charset="0"/>
                <a:ea typeface="宋体" panose="02010600030101010101" pitchFamily="2" charset="-122"/>
              </a:endParaRPr>
            </a:p>
          </p:txBody>
        </p:sp>
        <p:cxnSp>
          <p:nvCxnSpPr>
            <p:cNvPr id="43" name="肘形连接符 42"/>
            <p:cNvCxnSpPr>
              <a:stCxn id="24" idx="2"/>
              <a:endCxn id="42" idx="1"/>
            </p:cNvCxnSpPr>
            <p:nvPr/>
          </p:nvCxnSpPr>
          <p:spPr>
            <a:xfrm rot="16200000" flipH="1">
              <a:off x="1541251" y="5640768"/>
              <a:ext cx="454507" cy="606511"/>
            </a:xfrm>
            <a:prstGeom prst="bentConnector2">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7" idx="3"/>
              <a:endCxn id="42" idx="3"/>
            </p:cNvCxnSpPr>
            <p:nvPr/>
          </p:nvCxnSpPr>
          <p:spPr>
            <a:xfrm flipH="1">
              <a:off x="6344978" y="4324950"/>
              <a:ext cx="1081232" cy="1846328"/>
            </a:xfrm>
            <a:prstGeom prst="bentConnector3">
              <a:avLst>
                <a:gd name="adj1" fmla="val -6108"/>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102832" y="4943402"/>
              <a:ext cx="797535" cy="625816"/>
            </a:xfrm>
            <a:prstGeom prst="rect">
              <a:avLst/>
            </a:prstGeom>
            <a:noFill/>
            <a:ln w="15875">
              <a:no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rgbClr val="FF0000"/>
                  </a:solidFill>
                  <a:latin typeface="Times New Roman" panose="02020603050405020304" pitchFamily="18" charset="0"/>
                  <a:ea typeface="宋体" panose="02010600030101010101" pitchFamily="2" charset="-122"/>
                </a:rPr>
                <a:t>否，返回错误</a:t>
              </a:r>
              <a:endParaRPr lang="zh-CN" altLang="en-US" sz="1400" dirty="0">
                <a:solidFill>
                  <a:srgbClr val="FF0000"/>
                </a:solidFill>
                <a:latin typeface="Times New Roman" panose="02020603050405020304" pitchFamily="18" charset="0"/>
                <a:ea typeface="宋体" panose="02010600030101010101" pitchFamily="2" charset="-122"/>
              </a:endParaRPr>
            </a:p>
          </p:txBody>
        </p:sp>
        <p:sp>
          <p:nvSpPr>
            <p:cNvPr id="51" name="矩形 50"/>
            <p:cNvSpPr/>
            <p:nvPr/>
          </p:nvSpPr>
          <p:spPr>
            <a:xfrm>
              <a:off x="1925536" y="4662429"/>
              <a:ext cx="974269" cy="618345"/>
            </a:xfrm>
            <a:prstGeom prst="rect">
              <a:avLst/>
            </a:prstGeom>
            <a:noFill/>
            <a:ln w="15875">
              <a:no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chemeClr val="tx1"/>
                  </a:solidFill>
                  <a:latin typeface="Times New Roman" panose="02020603050405020304" pitchFamily="18" charset="0"/>
                  <a:ea typeface="宋体" panose="02010600030101010101" pitchFamily="2" charset="-122"/>
                </a:rPr>
                <a:t>是</a:t>
              </a:r>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52" name="矩形 51"/>
            <p:cNvSpPr/>
            <p:nvPr/>
          </p:nvSpPr>
          <p:spPr>
            <a:xfrm>
              <a:off x="3265520" y="4629769"/>
              <a:ext cx="974269" cy="618345"/>
            </a:xfrm>
            <a:prstGeom prst="rect">
              <a:avLst/>
            </a:prstGeom>
            <a:noFill/>
            <a:ln w="15875">
              <a:no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smtClean="0">
                  <a:solidFill>
                    <a:schemeClr val="tx1"/>
                  </a:solidFill>
                  <a:latin typeface="Times New Roman" panose="02020603050405020304" pitchFamily="18" charset="0"/>
                  <a:ea typeface="宋体" panose="02010600030101010101" pitchFamily="2" charset="-122"/>
                </a:rPr>
                <a:t>否</a:t>
              </a:r>
              <a:endParaRPr lang="zh-CN" altLang="en-US" sz="1400" dirty="0">
                <a:solidFill>
                  <a:schemeClr val="tx1"/>
                </a:solidFill>
                <a:latin typeface="Times New Roman" panose="02020603050405020304" pitchFamily="18" charset="0"/>
                <a:ea typeface="宋体" panose="02010600030101010101" pitchFamily="2" charset="-122"/>
              </a:endParaRPr>
            </a:p>
          </p:txBody>
        </p:sp>
      </p:grpSp>
      <p:sp>
        <p:nvSpPr>
          <p:cNvPr id="58" name="矩形 57"/>
          <p:cNvSpPr/>
          <p:nvPr/>
        </p:nvSpPr>
        <p:spPr>
          <a:xfrm>
            <a:off x="7172463" y="2476060"/>
            <a:ext cx="4007989" cy="2062103"/>
          </a:xfrm>
          <a:prstGeom prst="rect">
            <a:avLst/>
          </a:prstGeom>
        </p:spPr>
        <p:txBody>
          <a:bodyPr wrap="square">
            <a:spAutoFit/>
          </a:bodyPr>
          <a:lstStyle/>
          <a:p>
            <a:r>
              <a:rPr lang="en-US" altLang="zh-CN" sz="1600" dirty="0" smtClean="0"/>
              <a:t>1.</a:t>
            </a:r>
            <a:r>
              <a:rPr lang="zh-CN" altLang="en-US" sz="1600" dirty="0" smtClean="0"/>
              <a:t>添加</a:t>
            </a:r>
            <a:r>
              <a:rPr lang="en-US" altLang="zh-CN" sz="1600" dirty="0" smtClean="0"/>
              <a:t>-c</a:t>
            </a:r>
            <a:r>
              <a:rPr lang="zh-CN" altLang="en-US" sz="1600" dirty="0" smtClean="0"/>
              <a:t>参数之后，客户端会对其进行转发，在服务端只是回复</a:t>
            </a:r>
            <a:r>
              <a:rPr lang="en-US" altLang="zh-CN" sz="1600" dirty="0" smtClean="0"/>
              <a:t>MOVE</a:t>
            </a:r>
            <a:r>
              <a:rPr lang="zh-CN" altLang="en-US" sz="1600" dirty="0" smtClean="0"/>
              <a:t>错误，不会进行转发。</a:t>
            </a:r>
            <a:endParaRPr lang="en-US" altLang="zh-CN" sz="1600" dirty="0" smtClean="0"/>
          </a:p>
          <a:p>
            <a:r>
              <a:rPr lang="en-US" altLang="zh-CN" sz="1600" dirty="0" smtClean="0"/>
              <a:t>2.</a:t>
            </a:r>
            <a:r>
              <a:rPr lang="zh-CN" altLang="en-US" sz="1600" dirty="0" smtClean="0"/>
              <a:t>可以通过</a:t>
            </a:r>
            <a:r>
              <a:rPr lang="en-US" altLang="zh-CN" sz="1600" dirty="0"/>
              <a:t>cluster </a:t>
            </a:r>
            <a:r>
              <a:rPr lang="en-US" altLang="zh-CN" sz="1600" dirty="0" err="1" smtClean="0"/>
              <a:t>keyslot</a:t>
            </a:r>
            <a:r>
              <a:rPr lang="en-US" altLang="zh-CN" sz="1600" dirty="0" smtClean="0"/>
              <a:t> &lt;key&gt;</a:t>
            </a:r>
            <a:r>
              <a:rPr lang="zh-CN" altLang="en-US" sz="1600" dirty="0" smtClean="0"/>
              <a:t>来预先查看某个键所在的槽。</a:t>
            </a:r>
            <a:endParaRPr lang="en-US" altLang="zh-CN" sz="1600" dirty="0" smtClean="0"/>
          </a:p>
          <a:p>
            <a:r>
              <a:rPr lang="en-US" altLang="zh-CN" sz="1600" dirty="0" smtClean="0"/>
              <a:t>3.</a:t>
            </a:r>
            <a:r>
              <a:rPr lang="zh-CN" altLang="en-US" sz="1600" dirty="0" smtClean="0"/>
              <a:t>还有一个重定向叫做</a:t>
            </a:r>
            <a:r>
              <a:rPr lang="en-US" altLang="zh-CN" sz="1600" dirty="0" smtClean="0"/>
              <a:t>ASK</a:t>
            </a:r>
            <a:r>
              <a:rPr lang="zh-CN" altLang="en-US" sz="1600" dirty="0" smtClean="0"/>
              <a:t>重定向，发生在该槽正在迁移时，他与</a:t>
            </a:r>
            <a:r>
              <a:rPr lang="en-US" altLang="zh-CN" sz="1600" dirty="0" smtClean="0"/>
              <a:t>move</a:t>
            </a:r>
            <a:r>
              <a:rPr lang="zh-CN" altLang="en-US" sz="1600" dirty="0" smtClean="0"/>
              <a:t>重定向的区别是，他仅仅是个提示。</a:t>
            </a:r>
            <a:endParaRPr lang="en-US" altLang="zh-CN" sz="1600" dirty="0" smtClean="0"/>
          </a:p>
        </p:txBody>
      </p:sp>
    </p:spTree>
    <p:extLst>
      <p:ext uri="{BB962C8B-B14F-4D97-AF65-F5344CB8AC3E}">
        <p14:creationId xmlns:p14="http://schemas.microsoft.com/office/powerpoint/2010/main" val="261707080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598201"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集群伸缩</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83116" y="1066068"/>
            <a:ext cx="1011815"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槽迁移</a:t>
            </a:r>
            <a:endParaRPr lang="en-US" altLang="zh-CN"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317570" y="2015951"/>
            <a:ext cx="3252534" cy="1815882"/>
          </a:xfrm>
          <a:prstGeom prst="rect">
            <a:avLst/>
          </a:prstGeom>
        </p:spPr>
        <p:txBody>
          <a:bodyPr wrap="square">
            <a:spAutoFit/>
          </a:bodyPr>
          <a:lstStyle/>
          <a:p>
            <a:r>
              <a:rPr lang="zh-CN" altLang="en-US" sz="1600" dirty="0" smtClean="0"/>
              <a:t>需要注意的是</a:t>
            </a:r>
            <a:endParaRPr lang="en-US" altLang="zh-CN" sz="1600" dirty="0" smtClean="0"/>
          </a:p>
          <a:p>
            <a:r>
              <a:rPr lang="en-US" altLang="zh-CN" sz="1600" dirty="0" smtClean="0"/>
              <a:t>1.</a:t>
            </a:r>
            <a:r>
              <a:rPr lang="zh-CN" altLang="en-US" sz="1600" dirty="0" smtClean="0"/>
              <a:t>从节点不支持槽重新分配</a:t>
            </a:r>
            <a:endParaRPr lang="en-US" altLang="zh-CN" sz="1600" dirty="0" smtClean="0"/>
          </a:p>
          <a:p>
            <a:r>
              <a:rPr lang="en-US" altLang="zh-CN" sz="1600" dirty="0" smtClean="0"/>
              <a:t>2.</a:t>
            </a:r>
            <a:r>
              <a:rPr lang="zh-CN" altLang="en-US" sz="1600" dirty="0" smtClean="0"/>
              <a:t>为了记录当前集群状态，以及</a:t>
            </a:r>
            <a:r>
              <a:rPr lang="en-US" altLang="zh-CN" sz="1600" dirty="0" smtClean="0"/>
              <a:t>ASK</a:t>
            </a:r>
            <a:r>
              <a:rPr lang="zh-CN" altLang="en-US" sz="1600" dirty="0" smtClean="0"/>
              <a:t>重定向，在</a:t>
            </a:r>
            <a:r>
              <a:rPr lang="en-US" altLang="zh-CN" sz="1600" dirty="0" err="1" smtClean="0"/>
              <a:t>clusterNode</a:t>
            </a:r>
            <a:r>
              <a:rPr lang="zh-CN" altLang="en-US" sz="1600" dirty="0" smtClean="0"/>
              <a:t>中保留两个</a:t>
            </a:r>
            <a:r>
              <a:rPr lang="en-US" altLang="zh-CN" sz="1600" dirty="0" err="1" smtClean="0"/>
              <a:t>clusterNode</a:t>
            </a:r>
            <a:r>
              <a:rPr lang="zh-CN" altLang="en-US" sz="1600" dirty="0" smtClean="0"/>
              <a:t>类型集合，分别记录导入</a:t>
            </a:r>
            <a:r>
              <a:rPr lang="en-US" altLang="zh-CN" sz="1600" dirty="0"/>
              <a:t>(</a:t>
            </a:r>
            <a:r>
              <a:rPr lang="en-US" altLang="zh-CN" sz="1600" dirty="0" err="1"/>
              <a:t>importing_slots_from</a:t>
            </a:r>
            <a:r>
              <a:rPr lang="en-US" altLang="zh-CN" sz="1600" dirty="0"/>
              <a:t>)</a:t>
            </a:r>
            <a:r>
              <a:rPr lang="zh-CN" altLang="en-US" sz="1600" dirty="0" smtClean="0"/>
              <a:t>和导出</a:t>
            </a:r>
            <a:r>
              <a:rPr lang="en-US" altLang="zh-CN" sz="1600" dirty="0"/>
              <a:t>(</a:t>
            </a:r>
            <a:r>
              <a:rPr lang="en-US" altLang="zh-CN" sz="1600" dirty="0" err="1"/>
              <a:t>migrating_slots_to</a:t>
            </a:r>
            <a:r>
              <a:rPr lang="en-US" altLang="zh-CN" sz="1600" dirty="0"/>
              <a:t>)</a:t>
            </a:r>
            <a:r>
              <a:rPr lang="zh-CN" altLang="en-US" sz="1600" dirty="0" smtClean="0"/>
              <a:t>的节点。</a:t>
            </a:r>
            <a:endParaRPr lang="en-US" altLang="zh-CN" sz="1600" dirty="0"/>
          </a:p>
        </p:txBody>
      </p:sp>
      <p:pic>
        <p:nvPicPr>
          <p:cNvPr id="8" name="图片 7"/>
          <p:cNvPicPr>
            <a:picLocks noChangeAspect="1"/>
          </p:cNvPicPr>
          <p:nvPr/>
        </p:nvPicPr>
        <p:blipFill>
          <a:blip r:embed="rId3"/>
          <a:stretch>
            <a:fillRect/>
          </a:stretch>
        </p:blipFill>
        <p:spPr>
          <a:xfrm>
            <a:off x="3876076" y="0"/>
            <a:ext cx="7488832" cy="6444780"/>
          </a:xfrm>
          <a:prstGeom prst="rect">
            <a:avLst/>
          </a:prstGeom>
        </p:spPr>
      </p:pic>
    </p:spTree>
    <p:extLst>
      <p:ext uri="{BB962C8B-B14F-4D97-AF65-F5344CB8AC3E}">
        <p14:creationId xmlns:p14="http://schemas.microsoft.com/office/powerpoint/2010/main" val="363301628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598201"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集群伸缩</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183116" y="1066068"/>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集群下线</a:t>
            </a:r>
            <a:endParaRPr lang="en-US" altLang="zh-CN"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648469" y="1583903"/>
            <a:ext cx="8608832" cy="338554"/>
          </a:xfrm>
          <a:prstGeom prst="rect">
            <a:avLst/>
          </a:prstGeom>
        </p:spPr>
        <p:txBody>
          <a:bodyPr wrap="square">
            <a:spAutoFit/>
          </a:bodyPr>
          <a:lstStyle/>
          <a:p>
            <a:r>
              <a:rPr lang="zh-CN" altLang="en-US" sz="1600" dirty="0" smtClean="0"/>
              <a:t>集群下线是通过</a:t>
            </a:r>
            <a:r>
              <a:rPr lang="en-US" altLang="zh-CN" sz="1600" dirty="0" smtClean="0"/>
              <a:t>cluster forget</a:t>
            </a:r>
            <a:r>
              <a:rPr lang="zh-CN" altLang="en-US" sz="1600" dirty="0" smtClean="0"/>
              <a:t>命令实现，具体格式为</a:t>
            </a:r>
            <a:r>
              <a:rPr lang="en-US" altLang="zh-CN" sz="1600" dirty="0" smtClean="0"/>
              <a:t>cluster forget &lt;NODE ID&gt;</a:t>
            </a:r>
            <a:endParaRPr lang="en-US" altLang="zh-CN" sz="1600" dirty="0"/>
          </a:p>
        </p:txBody>
      </p:sp>
      <p:pic>
        <p:nvPicPr>
          <p:cNvPr id="2" name="图片 1"/>
          <p:cNvPicPr>
            <a:picLocks noChangeAspect="1"/>
          </p:cNvPicPr>
          <p:nvPr/>
        </p:nvPicPr>
        <p:blipFill>
          <a:blip r:embed="rId3"/>
          <a:stretch>
            <a:fillRect/>
          </a:stretch>
        </p:blipFill>
        <p:spPr>
          <a:xfrm>
            <a:off x="2520677" y="2520007"/>
            <a:ext cx="7228591" cy="3272880"/>
          </a:xfrm>
          <a:prstGeom prst="rect">
            <a:avLst/>
          </a:prstGeom>
        </p:spPr>
      </p:pic>
    </p:spTree>
    <p:extLst>
      <p:ext uri="{BB962C8B-B14F-4D97-AF65-F5344CB8AC3E}">
        <p14:creationId xmlns:p14="http://schemas.microsoft.com/office/powerpoint/2010/main" val="297440822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66811"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副本转移</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5" name="矩形 14"/>
          <p:cNvSpPr/>
          <p:nvPr/>
        </p:nvSpPr>
        <p:spPr>
          <a:xfrm>
            <a:off x="576461" y="1152215"/>
            <a:ext cx="8608832" cy="830997"/>
          </a:xfrm>
          <a:prstGeom prst="rect">
            <a:avLst/>
          </a:prstGeom>
        </p:spPr>
        <p:txBody>
          <a:bodyPr wrap="square">
            <a:spAutoFit/>
          </a:bodyPr>
          <a:lstStyle/>
          <a:p>
            <a:r>
              <a:rPr lang="zh-CN" altLang="en-US" sz="1600" dirty="0" smtClean="0"/>
              <a:t>在</a:t>
            </a:r>
            <a:r>
              <a:rPr lang="en-US" altLang="zh-CN" sz="1600" dirty="0" err="1" smtClean="0"/>
              <a:t>redis</a:t>
            </a:r>
            <a:r>
              <a:rPr lang="zh-CN" altLang="en-US" sz="1600" dirty="0" smtClean="0"/>
              <a:t>集群中，为保证服务的高可用，他会自动均衡主从节点个数，针对孤儿主节点，他会从其他有多个从节点的主节点中，移动几个子节点至孤儿主节点。其</a:t>
            </a:r>
            <a:r>
              <a:rPr lang="en-US" altLang="zh-CN" sz="1600" dirty="0" smtClean="0"/>
              <a:t>cluster-migration-barrier</a:t>
            </a:r>
            <a:r>
              <a:rPr lang="zh-CN" altLang="en-US" sz="1600" dirty="0" smtClean="0"/>
              <a:t>参数控制主节点至少多少个，多余的从节点才能被迁出。</a:t>
            </a:r>
            <a:endParaRPr lang="en-US" altLang="zh-CN" sz="1600" dirty="0"/>
          </a:p>
        </p:txBody>
      </p:sp>
      <p:pic>
        <p:nvPicPr>
          <p:cNvPr id="2" name="图片 1"/>
          <p:cNvPicPr>
            <a:picLocks noChangeAspect="1"/>
          </p:cNvPicPr>
          <p:nvPr/>
        </p:nvPicPr>
        <p:blipFill>
          <a:blip r:embed="rId3"/>
          <a:stretch>
            <a:fillRect/>
          </a:stretch>
        </p:blipFill>
        <p:spPr>
          <a:xfrm>
            <a:off x="2304653" y="2231975"/>
            <a:ext cx="5685933" cy="3734672"/>
          </a:xfrm>
          <a:prstGeom prst="rect">
            <a:avLst/>
          </a:prstGeom>
        </p:spPr>
      </p:pic>
    </p:spTree>
    <p:extLst>
      <p:ext uri="{BB962C8B-B14F-4D97-AF65-F5344CB8AC3E}">
        <p14:creationId xmlns:p14="http://schemas.microsoft.com/office/powerpoint/2010/main" val="409756823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006971" y="184150"/>
            <a:ext cx="9010650" cy="6296025"/>
          </a:xfrm>
          <a:prstGeom prst="rect">
            <a:avLst/>
          </a:prstGeom>
        </p:spPr>
      </p:pic>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故障转移</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26121" y="1079555"/>
            <a:ext cx="1729961"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主观和客观检测</a:t>
            </a:r>
            <a:endParaRPr lang="en-US" altLang="zh-CN" sz="1400" b="1" dirty="0">
              <a:latin typeface="微软雅黑" panose="020B0503020204020204" pitchFamily="34" charset="-122"/>
              <a:ea typeface="微软雅黑" panose="020B0503020204020204" pitchFamily="34" charset="-122"/>
            </a:endParaRPr>
          </a:p>
        </p:txBody>
      </p:sp>
      <p:sp>
        <p:nvSpPr>
          <p:cNvPr id="7" name="矩形 6"/>
          <p:cNvSpPr/>
          <p:nvPr/>
        </p:nvSpPr>
        <p:spPr>
          <a:xfrm>
            <a:off x="1656581" y="132263"/>
            <a:ext cx="9361040" cy="2963808"/>
          </a:xfrm>
          <a:prstGeom prst="rect">
            <a:avLst/>
          </a:prstGeom>
          <a:noFill/>
          <a:ln>
            <a:solidFill>
              <a:srgbClr val="7030A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 name="矩形 10"/>
          <p:cNvSpPr/>
          <p:nvPr/>
        </p:nvSpPr>
        <p:spPr>
          <a:xfrm>
            <a:off x="8360591" y="1289336"/>
            <a:ext cx="4130495" cy="338554"/>
          </a:xfrm>
          <a:prstGeom prst="rect">
            <a:avLst/>
          </a:prstGeom>
        </p:spPr>
        <p:txBody>
          <a:bodyPr wrap="square">
            <a:spAutoFit/>
          </a:bodyPr>
          <a:lstStyle/>
          <a:p>
            <a:r>
              <a:rPr lang="zh-CN" altLang="en-US" sz="1600" dirty="0" smtClean="0">
                <a:solidFill>
                  <a:srgbClr val="FF0000"/>
                </a:solidFill>
              </a:rPr>
              <a:t>主观下线</a:t>
            </a:r>
            <a:endParaRPr lang="en-US" altLang="zh-CN" sz="1600" dirty="0">
              <a:solidFill>
                <a:srgbClr val="FF0000"/>
              </a:solidFill>
            </a:endParaRPr>
          </a:p>
        </p:txBody>
      </p:sp>
      <p:sp>
        <p:nvSpPr>
          <p:cNvPr id="12" name="矩形 11"/>
          <p:cNvSpPr/>
          <p:nvPr/>
        </p:nvSpPr>
        <p:spPr>
          <a:xfrm>
            <a:off x="1656581" y="3277122"/>
            <a:ext cx="9361040" cy="3197574"/>
          </a:xfrm>
          <a:prstGeom prst="rect">
            <a:avLst/>
          </a:prstGeom>
          <a:noFill/>
          <a:ln>
            <a:solidFill>
              <a:srgbClr val="7030A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p:cNvSpPr/>
          <p:nvPr/>
        </p:nvSpPr>
        <p:spPr>
          <a:xfrm>
            <a:off x="533506" y="4434505"/>
            <a:ext cx="4130495" cy="338554"/>
          </a:xfrm>
          <a:prstGeom prst="rect">
            <a:avLst/>
          </a:prstGeom>
        </p:spPr>
        <p:txBody>
          <a:bodyPr wrap="square">
            <a:spAutoFit/>
          </a:bodyPr>
          <a:lstStyle/>
          <a:p>
            <a:r>
              <a:rPr lang="zh-CN" altLang="en-US" sz="1600" dirty="0" smtClean="0">
                <a:solidFill>
                  <a:srgbClr val="FF0000"/>
                </a:solidFill>
              </a:rPr>
              <a:t>客观下线</a:t>
            </a:r>
            <a:endParaRPr lang="en-US" altLang="zh-CN" sz="1600" dirty="0">
              <a:solidFill>
                <a:srgbClr val="FF0000"/>
              </a:solidFill>
            </a:endParaRPr>
          </a:p>
        </p:txBody>
      </p:sp>
      <p:sp>
        <p:nvSpPr>
          <p:cNvPr id="14" name="矩形 13"/>
          <p:cNvSpPr/>
          <p:nvPr/>
        </p:nvSpPr>
        <p:spPr>
          <a:xfrm>
            <a:off x="1944350" y="4664293"/>
            <a:ext cx="3456384" cy="1815882"/>
          </a:xfrm>
          <a:prstGeom prst="rect">
            <a:avLst/>
          </a:prstGeom>
        </p:spPr>
        <p:txBody>
          <a:bodyPr wrap="square">
            <a:spAutoFit/>
          </a:bodyPr>
          <a:lstStyle/>
          <a:p>
            <a:r>
              <a:rPr lang="zh-CN" altLang="en-US" sz="1600" dirty="0" smtClean="0">
                <a:solidFill>
                  <a:srgbClr val="FF0000"/>
                </a:solidFill>
              </a:rPr>
              <a:t>需要注意</a:t>
            </a:r>
            <a:r>
              <a:rPr lang="zh-CN" altLang="en-US" sz="1600" dirty="0" smtClean="0"/>
              <a:t>的是：</a:t>
            </a:r>
            <a:endParaRPr lang="en-US" altLang="zh-CN" sz="1600" dirty="0" smtClean="0"/>
          </a:p>
          <a:p>
            <a:r>
              <a:rPr lang="en-US" altLang="zh-CN" sz="1600" dirty="0" smtClean="0"/>
              <a:t>1.</a:t>
            </a:r>
            <a:r>
              <a:rPr lang="zh-CN" altLang="en-US" sz="1600" dirty="0" smtClean="0"/>
              <a:t>这里的故障链表存的是认为</a:t>
            </a:r>
            <a:r>
              <a:rPr lang="en-US" altLang="zh-CN" sz="1600" dirty="0" smtClean="0"/>
              <a:t>node</a:t>
            </a:r>
            <a:r>
              <a:rPr lang="zh-CN" altLang="en-US" sz="1600" dirty="0" smtClean="0"/>
              <a:t>下线的其他节点</a:t>
            </a:r>
            <a:endParaRPr lang="en-US" altLang="zh-CN" sz="1600" dirty="0" smtClean="0"/>
          </a:p>
          <a:p>
            <a:r>
              <a:rPr lang="en-US" altLang="zh-CN" sz="1600" dirty="0" smtClean="0"/>
              <a:t>2.</a:t>
            </a:r>
            <a:r>
              <a:rPr lang="zh-CN" altLang="en-US" sz="1600" dirty="0" smtClean="0"/>
              <a:t>在统计</a:t>
            </a:r>
            <a:r>
              <a:rPr lang="en-US" altLang="zh-CN" sz="1600" dirty="0" err="1" smtClean="0"/>
              <a:t>NodeFailureReports</a:t>
            </a:r>
            <a:r>
              <a:rPr lang="zh-CN" altLang="en-US" sz="1600" dirty="0" smtClean="0"/>
              <a:t>长度时，会删除较老的报告节点。</a:t>
            </a:r>
            <a:endParaRPr lang="en-US" altLang="zh-CN" sz="1600" dirty="0" smtClean="0"/>
          </a:p>
          <a:p>
            <a:r>
              <a:rPr lang="en-US" altLang="zh-CN" sz="1600" dirty="0" smtClean="0"/>
              <a:t>3.</a:t>
            </a:r>
            <a:r>
              <a:rPr lang="zh-CN" altLang="en-US" sz="1600" dirty="0" smtClean="0"/>
              <a:t>这里的广播实际上是迭代节点，给每个节点发送消息</a:t>
            </a:r>
            <a:endParaRPr lang="en-US" altLang="zh-CN" sz="1600" dirty="0"/>
          </a:p>
        </p:txBody>
      </p:sp>
    </p:spTree>
    <p:extLst>
      <p:ext uri="{BB962C8B-B14F-4D97-AF65-F5344CB8AC3E}">
        <p14:creationId xmlns:p14="http://schemas.microsoft.com/office/powerpoint/2010/main" val="358876065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故障转移</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26121" y="1079555"/>
            <a:ext cx="1729961"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主观和客观检测</a:t>
            </a:r>
            <a:endParaRPr lang="en-US" altLang="zh-CN" sz="1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04653" y="439411"/>
            <a:ext cx="8712968" cy="5555655"/>
          </a:xfrm>
          <a:prstGeom prst="rect">
            <a:avLst/>
          </a:prstGeom>
        </p:spPr>
      </p:pic>
      <p:sp>
        <p:nvSpPr>
          <p:cNvPr id="15" name="矩形 14"/>
          <p:cNvSpPr/>
          <p:nvPr/>
        </p:nvSpPr>
        <p:spPr>
          <a:xfrm>
            <a:off x="1703840" y="5400327"/>
            <a:ext cx="3456384" cy="338554"/>
          </a:xfrm>
          <a:prstGeom prst="rect">
            <a:avLst/>
          </a:prstGeom>
        </p:spPr>
        <p:txBody>
          <a:bodyPr wrap="square">
            <a:spAutoFit/>
          </a:bodyPr>
          <a:lstStyle/>
          <a:p>
            <a:r>
              <a:rPr lang="zh-CN" altLang="en-US" sz="1600" dirty="0" smtClean="0"/>
              <a:t>失败报告链表数据结构示意图</a:t>
            </a:r>
            <a:endParaRPr lang="en-US" altLang="zh-CN" sz="1600" dirty="0"/>
          </a:p>
        </p:txBody>
      </p:sp>
    </p:spTree>
    <p:extLst>
      <p:ext uri="{BB962C8B-B14F-4D97-AF65-F5344CB8AC3E}">
        <p14:creationId xmlns:p14="http://schemas.microsoft.com/office/powerpoint/2010/main" val="105867731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集群</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集群</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2877760" y="445752"/>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支持命令</a:t>
            </a:r>
            <a:endParaRPr lang="en-US" altLang="zh-CN" sz="1400" b="1" dirty="0">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4058226828"/>
              </p:ext>
            </p:extLst>
          </p:nvPr>
        </p:nvGraphicFramePr>
        <p:xfrm>
          <a:off x="318982" y="1145185"/>
          <a:ext cx="10945216" cy="5212080"/>
        </p:xfrm>
        <a:graphic>
          <a:graphicData uri="http://schemas.openxmlformats.org/drawingml/2006/table">
            <a:tbl>
              <a:tblPr firstRow="1" bandRow="1">
                <a:tableStyleId>{073A0DAA-6AF3-43AB-8588-CEC1D06C72B9}</a:tableStyleId>
              </a:tblPr>
              <a:tblGrid>
                <a:gridCol w="4209769">
                  <a:extLst>
                    <a:ext uri="{9D8B030D-6E8A-4147-A177-3AD203B41FA5}">
                      <a16:colId xmlns:a16="http://schemas.microsoft.com/office/drawing/2014/main" val="2802523796"/>
                    </a:ext>
                  </a:extLst>
                </a:gridCol>
                <a:gridCol w="6735447">
                  <a:extLst>
                    <a:ext uri="{9D8B030D-6E8A-4147-A177-3AD203B41FA5}">
                      <a16:colId xmlns:a16="http://schemas.microsoft.com/office/drawing/2014/main" val="4074857827"/>
                    </a:ext>
                  </a:extLst>
                </a:gridCol>
              </a:tblGrid>
              <a:tr h="210345">
                <a:tc>
                  <a:txBody>
                    <a:bodyPr/>
                    <a:lstStyle/>
                    <a:p>
                      <a:r>
                        <a:rPr lang="zh-CN" altLang="en-US" sz="1400" dirty="0" smtClean="0">
                          <a:solidFill>
                            <a:schemeClr val="bg1"/>
                          </a:solidFill>
                        </a:rPr>
                        <a:t>字段名称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zh-CN" altLang="en-US" sz="1400" dirty="0" smtClean="0">
                          <a:solidFill>
                            <a:schemeClr val="bg1"/>
                          </a:solidFill>
                        </a:rPr>
                        <a:t>描述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195574570"/>
                  </a:ext>
                </a:extLst>
              </a:tr>
              <a:tr h="210345">
                <a:tc>
                  <a:txBody>
                    <a:bodyPr/>
                    <a:lstStyle/>
                    <a:p>
                      <a:r>
                        <a:rPr lang="en-US" altLang="zh-CN" sz="1400" dirty="0" smtClean="0"/>
                        <a:t>cluster meet &lt;</a:t>
                      </a:r>
                      <a:r>
                        <a:rPr lang="en-US" altLang="zh-CN" sz="1400" dirty="0" err="1" smtClean="0"/>
                        <a:t>ip</a:t>
                      </a:r>
                      <a:r>
                        <a:rPr lang="en-US" altLang="zh-CN" sz="1400" dirty="0" smtClean="0"/>
                        <a:t>&gt; &lt;port&gt;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表示握手，建立集群</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7594664"/>
                  </a:ext>
                </a:extLst>
              </a:tr>
              <a:tr h="210345">
                <a:tc>
                  <a:txBody>
                    <a:bodyPr/>
                    <a:lstStyle/>
                    <a:p>
                      <a:r>
                        <a:rPr lang="en-US" altLang="zh-CN" sz="1400" dirty="0" smtClean="0"/>
                        <a:t>cluster </a:t>
                      </a:r>
                      <a:r>
                        <a:rPr lang="en-US" altLang="zh-CN" sz="1400" dirty="0" err="1" smtClean="0"/>
                        <a:t>keyslot</a:t>
                      </a:r>
                      <a:r>
                        <a:rPr lang="en-US" altLang="zh-CN" sz="1400" dirty="0" smtClean="0"/>
                        <a:t> key</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表示计算键所在的槽</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8216563"/>
                  </a:ext>
                </a:extLst>
              </a:tr>
              <a:tr h="210345">
                <a:tc>
                  <a:txBody>
                    <a:bodyPr/>
                    <a:lstStyle/>
                    <a:p>
                      <a:r>
                        <a:rPr lang="en-US" altLang="zh-CN" sz="1400" dirty="0" smtClean="0"/>
                        <a:t>Cluster slots</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查询集群槽分配信息</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6465077"/>
                  </a:ext>
                </a:extLst>
              </a:tr>
              <a:tr h="210345">
                <a:tc>
                  <a:txBody>
                    <a:bodyPr/>
                    <a:lstStyle/>
                    <a:p>
                      <a:r>
                        <a:rPr lang="en-US" altLang="zh-CN" sz="1400" dirty="0" smtClean="0"/>
                        <a:t>CLUSTER COUNTKEYSINSLOT &lt;slot&gt;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统计槽中键的个数</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2929751"/>
                  </a:ext>
                </a:extLst>
              </a:tr>
              <a:tr h="210345">
                <a:tc>
                  <a:txBody>
                    <a:bodyPr/>
                    <a:lstStyle/>
                    <a:p>
                      <a:r>
                        <a:rPr lang="en-US" altLang="zh-CN" sz="1400" dirty="0" smtClean="0"/>
                        <a:t>CLUSTER GETKEYSINSLOT &lt;slot&gt; &lt;count&gt;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获取指定槽中指定个数的键</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3851282"/>
                  </a:ext>
                </a:extLst>
              </a:tr>
              <a:tr h="210345">
                <a:tc>
                  <a:txBody>
                    <a:bodyPr/>
                    <a:lstStyle/>
                    <a:p>
                      <a:r>
                        <a:rPr lang="en-US" altLang="zh-CN" sz="1400" dirty="0" smtClean="0"/>
                        <a:t>CLUSTER ADDSLOTS &lt;slot&gt; [slot]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分配槽</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412844"/>
                  </a:ext>
                </a:extLst>
              </a:tr>
              <a:tr h="210345">
                <a:tc>
                  <a:txBody>
                    <a:bodyPr/>
                    <a:lstStyle/>
                    <a:p>
                      <a:r>
                        <a:rPr lang="en-US" altLang="zh-CN" sz="1400" dirty="0" smtClean="0"/>
                        <a:t>CLUSTER DELSLOTS &lt;slot&gt; [slot]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删除槽</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272519"/>
                  </a:ext>
                </a:extLst>
              </a:tr>
              <a:tr h="210345">
                <a:tc>
                  <a:txBody>
                    <a:bodyPr/>
                    <a:lstStyle/>
                    <a:p>
                      <a:r>
                        <a:rPr lang="en-US" altLang="zh-CN" sz="1400" dirty="0" smtClean="0"/>
                        <a:t>CLUSTER SETSLOT &lt;SLOT&gt; STABLE</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取消迁移槽</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9554668"/>
                  </a:ext>
                </a:extLst>
              </a:tr>
              <a:tr h="210345">
                <a:tc>
                  <a:txBody>
                    <a:bodyPr/>
                    <a:lstStyle/>
                    <a:p>
                      <a:r>
                        <a:rPr lang="en-US" altLang="zh-CN" sz="1400" dirty="0" smtClean="0"/>
                        <a:t>CLUSTER SETSLOT &lt;SLOT&gt; NODE &lt;NODE ID&gt;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迁移槽</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4016355"/>
                  </a:ext>
                </a:extLst>
              </a:tr>
              <a:tr h="210345">
                <a:tc>
                  <a:txBody>
                    <a:bodyPr/>
                    <a:lstStyle/>
                    <a:p>
                      <a:r>
                        <a:rPr lang="en-US" altLang="zh-CN" sz="1400" dirty="0" smtClean="0"/>
                        <a:t>CLUSTER INFO</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获取集群状态信息</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8496047"/>
                  </a:ext>
                </a:extLst>
              </a:tr>
              <a:tr h="210345">
                <a:tc>
                  <a:txBody>
                    <a:bodyPr/>
                    <a:lstStyle/>
                    <a:p>
                      <a:r>
                        <a:rPr lang="en-US" altLang="zh-CN" sz="1400" dirty="0" smtClean="0"/>
                        <a:t>CLUSTER REPLICATE &lt;NODE ID&gt;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创建从节点</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5345560"/>
                  </a:ext>
                </a:extLst>
              </a:tr>
              <a:tr h="210345">
                <a:tc>
                  <a:txBody>
                    <a:bodyPr/>
                    <a:lstStyle/>
                    <a:p>
                      <a:r>
                        <a:rPr lang="en-US" altLang="zh-CN" sz="1400" dirty="0" smtClean="0"/>
                        <a:t>CLUSTER SLAVES &lt;NODE ID&gt;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查询主节点的从节点</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832625"/>
                  </a:ext>
                </a:extLst>
              </a:tr>
              <a:tr h="210345">
                <a:tc>
                  <a:txBody>
                    <a:bodyPr/>
                    <a:lstStyle/>
                    <a:p>
                      <a:r>
                        <a:rPr lang="en-US" altLang="zh-CN" sz="1400" dirty="0" smtClean="0"/>
                        <a:t>CLUSTER COUNT-FAILURE-REPORTS &lt;NODE ID&gt;</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查询故障链表长度</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672937"/>
                  </a:ext>
                </a:extLst>
              </a:tr>
              <a:tr h="210345">
                <a:tc>
                  <a:txBody>
                    <a:bodyPr/>
                    <a:lstStyle/>
                    <a:p>
                      <a:r>
                        <a:rPr lang="en-US" altLang="zh-CN" sz="1400" dirty="0" smtClean="0"/>
                        <a:t>CLUSTER FAILOVER [FORCE|TAKEOVER]</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手动执行故障转移，其中</a:t>
                      </a:r>
                      <a:r>
                        <a:rPr lang="en-US" altLang="zh-CN" sz="1400" dirty="0" err="1" smtClean="0"/>
                        <a:t>tabkeover</a:t>
                      </a:r>
                      <a:r>
                        <a:rPr lang="zh-CN" altLang="en-US" sz="1400" dirty="0" smtClean="0"/>
                        <a:t>不会进行任何的初始化，而是直接开启新的纪元，收到命令的从节点无需经过选举的过程，直接接手其主节点的槽位，并成为新的主节点。</a:t>
                      </a:r>
                      <a:r>
                        <a:rPr lang="en-US" altLang="zh-CN" sz="1400" dirty="0" smtClean="0"/>
                        <a:t>FORCE</a:t>
                      </a:r>
                      <a:r>
                        <a:rPr lang="zh-CN" altLang="en-US" sz="1400" dirty="0" smtClean="0"/>
                        <a:t>，这表示收到命令的从节点可以直接开始选举过程，而无需达到主节点的复制偏移量之后才开始选举过程</a:t>
                      </a:r>
                      <a:endParaRPr lang="en-US" altLang="zh-CN"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9624151"/>
                  </a:ext>
                </a:extLst>
              </a:tr>
            </a:tbl>
          </a:graphicData>
        </a:graphic>
      </p:graphicFrame>
    </p:spTree>
    <p:extLst>
      <p:ext uri="{BB962C8B-B14F-4D97-AF65-F5344CB8AC3E}">
        <p14:creationId xmlns:p14="http://schemas.microsoft.com/office/powerpoint/2010/main" val="232839328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事务</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事务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8917" y="2315499"/>
            <a:ext cx="1550424"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事务数据结构</a:t>
            </a:r>
            <a:endParaRPr lang="en-US" altLang="zh-CN" sz="1400" b="1" dirty="0">
              <a:latin typeface="微软雅黑" panose="020B0503020204020204" pitchFamily="34" charset="-122"/>
              <a:ea typeface="微软雅黑" panose="020B0503020204020204" pitchFamily="34" charset="-122"/>
            </a:endParaRPr>
          </a:p>
        </p:txBody>
      </p:sp>
      <p:sp>
        <p:nvSpPr>
          <p:cNvPr id="15" name="矩形 14"/>
          <p:cNvSpPr/>
          <p:nvPr/>
        </p:nvSpPr>
        <p:spPr>
          <a:xfrm>
            <a:off x="357480" y="1145185"/>
            <a:ext cx="10005720" cy="1077218"/>
          </a:xfrm>
          <a:prstGeom prst="rect">
            <a:avLst/>
          </a:prstGeom>
        </p:spPr>
        <p:txBody>
          <a:bodyPr wrap="square">
            <a:spAutoFit/>
          </a:bodyPr>
          <a:lstStyle/>
          <a:p>
            <a:r>
              <a:rPr lang="zh-CN" altLang="en-US" sz="1600" dirty="0"/>
              <a:t>事务提供了一种将多个命令请求打包，然后一次性、按顺序地执行多个命令的机制，并且在事务的执行期间，服务器不会打断事务而改去执行其他客户端的命令请求，它会将事务中的所有命令都执行完毕，然后才去执行其他客户端的命令请求。 </a:t>
            </a:r>
            <a:r>
              <a:rPr lang="en-US" altLang="zh-CN" sz="1600" dirty="0" err="1"/>
              <a:t>Redis</a:t>
            </a:r>
            <a:r>
              <a:rPr lang="zh-CN" altLang="en-US" sz="1600" dirty="0"/>
              <a:t>中的事务（</a:t>
            </a:r>
            <a:r>
              <a:rPr lang="en-US" altLang="zh-CN" sz="1600" dirty="0"/>
              <a:t>transaction</a:t>
            </a:r>
            <a:r>
              <a:rPr lang="zh-CN" altLang="en-US" sz="1600" dirty="0"/>
              <a:t>）是一组命令的集合。事务同命令一样都是</a:t>
            </a:r>
            <a:r>
              <a:rPr lang="en-US" altLang="zh-CN" sz="1600" dirty="0" err="1"/>
              <a:t>Redis</a:t>
            </a:r>
            <a:r>
              <a:rPr lang="zh-CN" altLang="en-US" sz="1600" dirty="0"/>
              <a:t>中的最小执行单位，一个事务中的命令要么都执行，要么都不执行。</a:t>
            </a:r>
            <a:endParaRPr lang="en-US" altLang="zh-CN" sz="1600" dirty="0"/>
          </a:p>
        </p:txBody>
      </p:sp>
      <p:sp>
        <p:nvSpPr>
          <p:cNvPr id="9" name="矩形 8"/>
          <p:cNvSpPr/>
          <p:nvPr/>
        </p:nvSpPr>
        <p:spPr>
          <a:xfrm>
            <a:off x="317570" y="2691294"/>
            <a:ext cx="10005720" cy="584775"/>
          </a:xfrm>
          <a:prstGeom prst="rect">
            <a:avLst/>
          </a:prstGeom>
        </p:spPr>
        <p:txBody>
          <a:bodyPr wrap="square">
            <a:spAutoFit/>
          </a:bodyPr>
          <a:lstStyle/>
          <a:p>
            <a:r>
              <a:rPr lang="zh-CN" altLang="en-US" sz="1600" dirty="0" smtClean="0"/>
              <a:t>每个客户端都有自己的事务状态，因此</a:t>
            </a:r>
            <a:r>
              <a:rPr lang="en-US" altLang="zh-CN" sz="1600" dirty="0" err="1" smtClean="0"/>
              <a:t>Redis</a:t>
            </a:r>
            <a:r>
              <a:rPr lang="zh-CN" altLang="en-US" sz="1600" dirty="0" smtClean="0"/>
              <a:t>在</a:t>
            </a:r>
            <a:r>
              <a:rPr lang="en-US" altLang="zh-CN" sz="1600" dirty="0" smtClean="0"/>
              <a:t>client</a:t>
            </a:r>
            <a:r>
              <a:rPr lang="zh-CN" altLang="en-US" sz="1600" dirty="0" smtClean="0"/>
              <a:t>中维护了一个</a:t>
            </a:r>
            <a:r>
              <a:rPr lang="en-US" altLang="zh-CN" sz="1600" dirty="0" err="1" smtClean="0"/>
              <a:t>multiState</a:t>
            </a:r>
            <a:r>
              <a:rPr lang="zh-CN" altLang="en-US" sz="1600" dirty="0" smtClean="0"/>
              <a:t>状态的变量。而</a:t>
            </a:r>
            <a:r>
              <a:rPr lang="en-US" altLang="zh-CN" sz="1600" dirty="0" err="1" smtClean="0"/>
              <a:t>multiState</a:t>
            </a:r>
            <a:r>
              <a:rPr lang="zh-CN" altLang="en-US" sz="1600" dirty="0" smtClean="0"/>
              <a:t>内部维护了一个事务队列以及已入队列的命令个数，实际上为链表。队列中的每个命令都以</a:t>
            </a:r>
            <a:r>
              <a:rPr lang="en-US" altLang="zh-CN" sz="1600" dirty="0" err="1" smtClean="0"/>
              <a:t>multicmd</a:t>
            </a:r>
            <a:r>
              <a:rPr lang="zh-CN" altLang="en-US" sz="1600" dirty="0" smtClean="0"/>
              <a:t>方式组织</a:t>
            </a:r>
            <a:endParaRPr lang="en-US" altLang="zh-CN" sz="1600" dirty="0"/>
          </a:p>
        </p:txBody>
      </p:sp>
      <p:pic>
        <p:nvPicPr>
          <p:cNvPr id="2" name="图片 1"/>
          <p:cNvPicPr>
            <a:picLocks noChangeAspect="1"/>
          </p:cNvPicPr>
          <p:nvPr/>
        </p:nvPicPr>
        <p:blipFill>
          <a:blip r:embed="rId3"/>
          <a:stretch>
            <a:fillRect/>
          </a:stretch>
        </p:blipFill>
        <p:spPr>
          <a:xfrm>
            <a:off x="139012" y="3783290"/>
            <a:ext cx="2840657" cy="1213092"/>
          </a:xfrm>
          <a:prstGeom prst="rect">
            <a:avLst/>
          </a:prstGeom>
        </p:spPr>
      </p:pic>
      <p:pic>
        <p:nvPicPr>
          <p:cNvPr id="3" name="图片 2"/>
          <p:cNvPicPr>
            <a:picLocks noChangeAspect="1"/>
          </p:cNvPicPr>
          <p:nvPr/>
        </p:nvPicPr>
        <p:blipFill>
          <a:blip r:embed="rId4"/>
          <a:stretch>
            <a:fillRect/>
          </a:stretch>
        </p:blipFill>
        <p:spPr>
          <a:xfrm>
            <a:off x="3384773" y="3622871"/>
            <a:ext cx="4140675" cy="1685430"/>
          </a:xfrm>
          <a:prstGeom prst="rect">
            <a:avLst/>
          </a:prstGeom>
        </p:spPr>
      </p:pic>
      <p:pic>
        <p:nvPicPr>
          <p:cNvPr id="8" name="图片 7"/>
          <p:cNvPicPr>
            <a:picLocks noChangeAspect="1"/>
          </p:cNvPicPr>
          <p:nvPr/>
        </p:nvPicPr>
        <p:blipFill>
          <a:blip r:embed="rId5"/>
          <a:stretch>
            <a:fillRect/>
          </a:stretch>
        </p:blipFill>
        <p:spPr>
          <a:xfrm>
            <a:off x="7914928" y="3498739"/>
            <a:ext cx="2448272" cy="1840057"/>
          </a:xfrm>
          <a:prstGeom prst="rect">
            <a:avLst/>
          </a:prstGeom>
        </p:spPr>
      </p:pic>
      <p:sp>
        <p:nvSpPr>
          <p:cNvPr id="10" name="右箭头 9"/>
          <p:cNvSpPr/>
          <p:nvPr/>
        </p:nvSpPr>
        <p:spPr>
          <a:xfrm>
            <a:off x="2995293" y="4320207"/>
            <a:ext cx="3894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7525448" y="4389836"/>
            <a:ext cx="3894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83116" y="5503603"/>
            <a:ext cx="2448669" cy="584775"/>
          </a:xfrm>
          <a:prstGeom prst="rect">
            <a:avLst/>
          </a:prstGeom>
        </p:spPr>
        <p:txBody>
          <a:bodyPr wrap="square">
            <a:spAutoFit/>
          </a:bodyPr>
          <a:lstStyle/>
          <a:p>
            <a:r>
              <a:rPr lang="en-US" altLang="zh-CN" sz="1600" dirty="0"/>
              <a:t>client</a:t>
            </a:r>
            <a:r>
              <a:rPr lang="zh-CN" altLang="en-US" sz="1600" dirty="0"/>
              <a:t>中维护了一个</a:t>
            </a:r>
            <a:r>
              <a:rPr lang="en-US" altLang="zh-CN" sz="1600" dirty="0" err="1"/>
              <a:t>multiState</a:t>
            </a:r>
            <a:r>
              <a:rPr lang="zh-CN" altLang="en-US" sz="1600" dirty="0"/>
              <a:t>状态的变量</a:t>
            </a:r>
          </a:p>
        </p:txBody>
      </p:sp>
      <p:sp>
        <p:nvSpPr>
          <p:cNvPr id="12" name="矩形 11"/>
          <p:cNvSpPr/>
          <p:nvPr/>
        </p:nvSpPr>
        <p:spPr>
          <a:xfrm>
            <a:off x="3318754" y="5622580"/>
            <a:ext cx="4083172" cy="584775"/>
          </a:xfrm>
          <a:prstGeom prst="rect">
            <a:avLst/>
          </a:prstGeom>
        </p:spPr>
        <p:txBody>
          <a:bodyPr wrap="square">
            <a:spAutoFit/>
          </a:bodyPr>
          <a:lstStyle/>
          <a:p>
            <a:r>
              <a:rPr lang="en-US" altLang="zh-CN" sz="1600" dirty="0" err="1"/>
              <a:t>multiState</a:t>
            </a:r>
            <a:r>
              <a:rPr lang="zh-CN" altLang="en-US" sz="1600" dirty="0"/>
              <a:t>内部维护了一个事务队列以及已入队列的命令个数，实际上为链表</a:t>
            </a:r>
          </a:p>
        </p:txBody>
      </p:sp>
      <p:sp>
        <p:nvSpPr>
          <p:cNvPr id="14" name="矩形 13"/>
          <p:cNvSpPr/>
          <p:nvPr/>
        </p:nvSpPr>
        <p:spPr>
          <a:xfrm>
            <a:off x="7914928" y="5481163"/>
            <a:ext cx="2384627" cy="584775"/>
          </a:xfrm>
          <a:prstGeom prst="rect">
            <a:avLst/>
          </a:prstGeom>
        </p:spPr>
        <p:txBody>
          <a:bodyPr wrap="square">
            <a:spAutoFit/>
          </a:bodyPr>
          <a:lstStyle/>
          <a:p>
            <a:r>
              <a:rPr lang="zh-CN" altLang="en-US" sz="1600" dirty="0"/>
              <a:t>队列中的每个命令都以</a:t>
            </a:r>
            <a:r>
              <a:rPr lang="en-US" altLang="zh-CN" sz="1600" dirty="0" err="1"/>
              <a:t>multicmd</a:t>
            </a:r>
            <a:r>
              <a:rPr lang="zh-CN" altLang="en-US" sz="1600" dirty="0"/>
              <a:t>方式组织</a:t>
            </a:r>
          </a:p>
        </p:txBody>
      </p:sp>
    </p:spTree>
    <p:extLst>
      <p:ext uri="{BB962C8B-B14F-4D97-AF65-F5344CB8AC3E}">
        <p14:creationId xmlns:p14="http://schemas.microsoft.com/office/powerpoint/2010/main" val="128949477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事务</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事务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3" name="矩形 22"/>
          <p:cNvSpPr/>
          <p:nvPr/>
        </p:nvSpPr>
        <p:spPr>
          <a:xfrm>
            <a:off x="-54246" y="3600127"/>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命令入队</a:t>
            </a:r>
            <a:endParaRPr lang="en-US" altLang="zh-CN" sz="1400" b="1" dirty="0">
              <a:latin typeface="微软雅黑" panose="020B0503020204020204" pitchFamily="34" charset="-122"/>
              <a:ea typeface="微软雅黑" panose="020B0503020204020204" pitchFamily="34" charset="-122"/>
            </a:endParaRPr>
          </a:p>
        </p:txBody>
      </p:sp>
      <p:sp>
        <p:nvSpPr>
          <p:cNvPr id="9" name="矩形 8"/>
          <p:cNvSpPr/>
          <p:nvPr/>
        </p:nvSpPr>
        <p:spPr>
          <a:xfrm>
            <a:off x="303234" y="4032800"/>
            <a:ext cx="10005720" cy="584775"/>
          </a:xfrm>
          <a:prstGeom prst="rect">
            <a:avLst/>
          </a:prstGeom>
        </p:spPr>
        <p:txBody>
          <a:bodyPr wrap="square">
            <a:spAutoFit/>
          </a:bodyPr>
          <a:lstStyle/>
          <a:p>
            <a:r>
              <a:rPr lang="zh-CN" altLang="en-US" sz="1600" dirty="0"/>
              <a:t>开启</a:t>
            </a:r>
            <a:r>
              <a:rPr lang="en-US" altLang="zh-CN" sz="1600" dirty="0"/>
              <a:t>multi</a:t>
            </a:r>
            <a:r>
              <a:rPr lang="zh-CN" altLang="en-US" sz="1600" dirty="0"/>
              <a:t>之后，</a:t>
            </a:r>
            <a:r>
              <a:rPr lang="en-US" altLang="zh-CN" sz="1600" dirty="0" err="1"/>
              <a:t>processCommand</a:t>
            </a:r>
            <a:r>
              <a:rPr lang="zh-CN" altLang="en-US" sz="1600" dirty="0"/>
              <a:t>函数将会进行不一样的处理</a:t>
            </a:r>
            <a:r>
              <a:rPr lang="zh-CN" altLang="en-US" sz="1600" dirty="0" smtClean="0"/>
              <a:t>。除了</a:t>
            </a:r>
            <a:r>
              <a:rPr lang="zh-CN" altLang="en-US" sz="1600" dirty="0"/>
              <a:t>事务相关的四个</a:t>
            </a:r>
            <a:r>
              <a:rPr lang="zh-CN" altLang="en-US" sz="1600" dirty="0" smtClean="0"/>
              <a:t>命令</a:t>
            </a:r>
            <a:r>
              <a:rPr lang="en-US" altLang="zh-CN" sz="1600" dirty="0" smtClean="0"/>
              <a:t>(watch</a:t>
            </a:r>
            <a:r>
              <a:rPr lang="zh-CN" altLang="en-US" sz="1600" dirty="0" smtClean="0"/>
              <a:t>、</a:t>
            </a:r>
            <a:r>
              <a:rPr lang="en-US" altLang="zh-CN" sz="1600" dirty="0" smtClean="0"/>
              <a:t>exec</a:t>
            </a:r>
            <a:r>
              <a:rPr lang="zh-CN" altLang="en-US" sz="1600" dirty="0" smtClean="0"/>
              <a:t>、</a:t>
            </a:r>
            <a:r>
              <a:rPr lang="en-US" altLang="zh-CN" sz="1600" dirty="0" smtClean="0"/>
              <a:t>multi</a:t>
            </a:r>
            <a:r>
              <a:rPr lang="zh-CN" altLang="en-US" sz="1600" dirty="0" smtClean="0"/>
              <a:t>、</a:t>
            </a:r>
            <a:r>
              <a:rPr lang="en-US" altLang="zh-CN" sz="1600" dirty="0" smtClean="0"/>
              <a:t>discard)</a:t>
            </a:r>
            <a:r>
              <a:rPr lang="zh-CN" altLang="en-US" sz="1600" dirty="0" smtClean="0"/>
              <a:t>外</a:t>
            </a:r>
            <a:r>
              <a:rPr lang="zh-CN" altLang="en-US" sz="1600" dirty="0"/>
              <a:t>，其他的命令压入一个队列，向客户端返回一个</a:t>
            </a:r>
            <a:r>
              <a:rPr lang="en-US" altLang="zh-CN" sz="1600" dirty="0"/>
              <a:t>QUEUED</a:t>
            </a:r>
            <a:r>
              <a:rPr lang="zh-CN" altLang="en-US" sz="1600" dirty="0"/>
              <a:t>。</a:t>
            </a:r>
            <a:endParaRPr lang="en-US" altLang="zh-CN" sz="1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150" y="4776681"/>
            <a:ext cx="2771775" cy="1000125"/>
          </a:xfrm>
          <a:prstGeom prst="rect">
            <a:avLst/>
          </a:prstGeom>
        </p:spPr>
      </p:pic>
      <p:sp>
        <p:nvSpPr>
          <p:cNvPr id="11" name="矩形 10"/>
          <p:cNvSpPr/>
          <p:nvPr/>
        </p:nvSpPr>
        <p:spPr>
          <a:xfrm>
            <a:off x="86165" y="1169068"/>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事务开始</a:t>
            </a:r>
            <a:endParaRPr lang="en-US" altLang="zh-CN" sz="1400"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1443256" y="1945139"/>
            <a:ext cx="3960440" cy="1358615"/>
          </a:xfrm>
          <a:prstGeom prst="rect">
            <a:avLst/>
          </a:prstGeom>
        </p:spPr>
      </p:pic>
      <p:sp>
        <p:nvSpPr>
          <p:cNvPr id="13" name="矩形 12"/>
          <p:cNvSpPr/>
          <p:nvPr/>
        </p:nvSpPr>
        <p:spPr>
          <a:xfrm>
            <a:off x="475342" y="1503050"/>
            <a:ext cx="10005720" cy="338554"/>
          </a:xfrm>
          <a:prstGeom prst="rect">
            <a:avLst/>
          </a:prstGeom>
        </p:spPr>
        <p:txBody>
          <a:bodyPr wrap="square">
            <a:spAutoFit/>
          </a:bodyPr>
          <a:lstStyle/>
          <a:p>
            <a:r>
              <a:rPr lang="zh-CN" altLang="en-US" sz="1600" dirty="0" smtClean="0"/>
              <a:t>事务开始使用</a:t>
            </a:r>
            <a:r>
              <a:rPr lang="en-US" altLang="zh-CN" sz="1600" dirty="0" smtClean="0"/>
              <a:t>multi</a:t>
            </a:r>
            <a:r>
              <a:rPr lang="zh-CN" altLang="en-US" sz="1600" dirty="0" smtClean="0"/>
              <a:t>命令，执行</a:t>
            </a:r>
            <a:r>
              <a:rPr lang="en-US" altLang="zh-CN" sz="1600" dirty="0" err="1" smtClean="0"/>
              <a:t>multiCommand</a:t>
            </a:r>
            <a:r>
              <a:rPr lang="zh-CN" altLang="en-US" sz="1600" dirty="0" smtClean="0"/>
              <a:t>函数，主要是标记状态。</a:t>
            </a:r>
            <a:endParaRPr lang="en-US" altLang="zh-CN" sz="1600" dirty="0"/>
          </a:p>
        </p:txBody>
      </p:sp>
    </p:spTree>
    <p:extLst>
      <p:ext uri="{BB962C8B-B14F-4D97-AF65-F5344CB8AC3E}">
        <p14:creationId xmlns:p14="http://schemas.microsoft.com/office/powerpoint/2010/main" val="42674545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字典</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499128"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迭代</a:t>
            </a:r>
            <a:r>
              <a:rPr lang="zh-CN" altLang="en-US" sz="1600" b="1" dirty="0" smtClean="0">
                <a:latin typeface="微软雅黑" panose="020B0503020204020204" pitchFamily="34" charset="-122"/>
                <a:ea typeface="微软雅黑" panose="020B0503020204020204" pitchFamily="34" charset="-122"/>
              </a:rPr>
              <a:t>器选择</a:t>
            </a:r>
            <a:endParaRPr lang="en-US" altLang="zh-CN" sz="16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720477" y="2031320"/>
            <a:ext cx="9505056" cy="2683775"/>
          </a:xfrm>
          <a:prstGeom prst="rect">
            <a:avLst/>
          </a:prstGeom>
          <a:noFill/>
        </p:spPr>
        <p:txBody>
          <a:bodyPr wrap="square" lIns="219419" tIns="109710" rIns="219419" bIns="109710" rtlCol="0">
            <a:spAutoFit/>
          </a:bodyPr>
          <a:lstStyle/>
          <a:p>
            <a:pPr>
              <a:lnSpc>
                <a:spcPct val="200000"/>
              </a:lnSpc>
            </a:pPr>
            <a:r>
              <a:rPr lang="en-US" altLang="zh-CN" dirty="0" smtClean="0">
                <a:latin typeface="+mn-ea"/>
              </a:rPr>
              <a:t>1.</a:t>
            </a:r>
            <a:r>
              <a:rPr lang="zh-CN" altLang="en-US" dirty="0" smtClean="0">
                <a:latin typeface="+mn-ea"/>
              </a:rPr>
              <a:t>为避免元素的重复遍历，必须使用迭代器的安全模式，如</a:t>
            </a:r>
            <a:r>
              <a:rPr lang="en-US" altLang="zh-CN" dirty="0" err="1" smtClean="0">
                <a:latin typeface="+mn-ea"/>
              </a:rPr>
              <a:t>bgaofwrite</a:t>
            </a:r>
            <a:r>
              <a:rPr lang="zh-CN" altLang="en-US" dirty="0" smtClean="0">
                <a:latin typeface="+mn-ea"/>
              </a:rPr>
              <a:t>以及</a:t>
            </a:r>
            <a:r>
              <a:rPr lang="en-US" altLang="zh-CN" dirty="0" err="1" smtClean="0">
                <a:latin typeface="+mn-ea"/>
              </a:rPr>
              <a:t>bgsave</a:t>
            </a:r>
            <a:r>
              <a:rPr lang="zh-CN" altLang="en-US" dirty="0" smtClean="0">
                <a:latin typeface="+mn-ea"/>
              </a:rPr>
              <a:t>操作。</a:t>
            </a:r>
            <a:endParaRPr lang="en-US" altLang="zh-CN" dirty="0" smtClean="0">
              <a:latin typeface="+mn-ea"/>
            </a:endParaRPr>
          </a:p>
          <a:p>
            <a:pPr>
              <a:lnSpc>
                <a:spcPct val="200000"/>
              </a:lnSpc>
            </a:pPr>
            <a:r>
              <a:rPr lang="en-US" altLang="zh-CN" dirty="0" smtClean="0">
                <a:latin typeface="+mn-ea"/>
              </a:rPr>
              <a:t>2.</a:t>
            </a:r>
            <a:r>
              <a:rPr lang="zh-CN" altLang="en-US" dirty="0" smtClean="0">
                <a:latin typeface="+mn-ea"/>
              </a:rPr>
              <a:t>遍历过程中需要处理元素，此时也必须要使用安全迭代器，如</a:t>
            </a:r>
            <a:r>
              <a:rPr lang="en-US" altLang="zh-CN" dirty="0" smtClean="0">
                <a:latin typeface="+mn-ea"/>
              </a:rPr>
              <a:t>keys</a:t>
            </a:r>
            <a:r>
              <a:rPr lang="zh-CN" altLang="en-US" dirty="0" smtClean="0">
                <a:latin typeface="+mn-ea"/>
              </a:rPr>
              <a:t>命令。</a:t>
            </a:r>
            <a:endParaRPr lang="en-US" altLang="zh-CN" dirty="0" smtClean="0">
              <a:latin typeface="+mn-ea"/>
            </a:endParaRPr>
          </a:p>
          <a:p>
            <a:pPr>
              <a:lnSpc>
                <a:spcPct val="200000"/>
              </a:lnSpc>
            </a:pPr>
            <a:r>
              <a:rPr lang="en-US" altLang="zh-CN" dirty="0" smtClean="0">
                <a:latin typeface="+mn-ea"/>
              </a:rPr>
              <a:t>3.</a:t>
            </a:r>
            <a:r>
              <a:rPr lang="zh-CN" altLang="en-US" dirty="0" smtClean="0">
                <a:latin typeface="+mn-ea"/>
              </a:rPr>
              <a:t>允许遍历过程中出现个别元素重复时，选择非安全迭代器</a:t>
            </a:r>
            <a:endParaRPr lang="en-US" altLang="zh-CN" dirty="0"/>
          </a:p>
        </p:txBody>
      </p:sp>
    </p:spTree>
    <p:extLst>
      <p:ext uri="{BB962C8B-B14F-4D97-AF65-F5344CB8AC3E}">
        <p14:creationId xmlns:p14="http://schemas.microsoft.com/office/powerpoint/2010/main" val="54556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事务</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事务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86165" y="1169068"/>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事务执行</a:t>
            </a:r>
            <a:endParaRPr lang="en-US" altLang="zh-CN" sz="1400" b="1" dirty="0">
              <a:latin typeface="微软雅黑" panose="020B0503020204020204" pitchFamily="34" charset="-122"/>
              <a:ea typeface="微软雅黑" panose="020B0503020204020204" pitchFamily="34" charset="-122"/>
            </a:endParaRPr>
          </a:p>
        </p:txBody>
      </p:sp>
      <p:sp>
        <p:nvSpPr>
          <p:cNvPr id="3" name="矩形 2"/>
          <p:cNvSpPr/>
          <p:nvPr/>
        </p:nvSpPr>
        <p:spPr>
          <a:xfrm>
            <a:off x="452024" y="1412727"/>
            <a:ext cx="10627268" cy="2923877"/>
          </a:xfrm>
          <a:prstGeom prst="rect">
            <a:avLst/>
          </a:prstGeom>
        </p:spPr>
        <p:txBody>
          <a:bodyPr wrap="square">
            <a:spAutoFit/>
          </a:bodyPr>
          <a:lstStyle/>
          <a:p>
            <a:r>
              <a:rPr lang="zh-CN" altLang="en-US" sz="1600" dirty="0"/>
              <a:t>事务执行命令为</a:t>
            </a:r>
            <a:r>
              <a:rPr lang="en-US" altLang="zh-CN" sz="1600" dirty="0" smtClean="0"/>
              <a:t>exec</a:t>
            </a:r>
            <a:r>
              <a:rPr lang="zh-CN" altLang="en-US" sz="1600" dirty="0" smtClean="0"/>
              <a:t>，调用</a:t>
            </a:r>
            <a:r>
              <a:rPr lang="en-US" altLang="zh-CN" sz="1600" dirty="0" err="1" smtClean="0"/>
              <a:t>execomand</a:t>
            </a:r>
            <a:r>
              <a:rPr lang="zh-CN" altLang="en-US" sz="1600" dirty="0" smtClean="0"/>
              <a:t>函数。</a:t>
            </a:r>
            <a:endParaRPr lang="en-US" altLang="zh-CN" sz="1600" dirty="0" smtClean="0"/>
          </a:p>
          <a:p>
            <a:pPr>
              <a:lnSpc>
                <a:spcPct val="150000"/>
              </a:lnSpc>
            </a:pPr>
            <a:r>
              <a:rPr lang="zh-CN" altLang="en-US" sz="1600" dirty="0" smtClean="0"/>
              <a:t>需要注意几种事务被中断的情况：</a:t>
            </a:r>
            <a:endParaRPr lang="en-US" altLang="zh-CN" sz="1600" dirty="0"/>
          </a:p>
          <a:p>
            <a:pPr>
              <a:lnSpc>
                <a:spcPct val="150000"/>
              </a:lnSpc>
            </a:pPr>
            <a:r>
              <a:rPr lang="en-US" altLang="zh-CN" sz="1600" dirty="0" smtClean="0"/>
              <a:t>1.</a:t>
            </a:r>
            <a:r>
              <a:rPr lang="zh-CN" altLang="en-US" sz="1600" dirty="0" smtClean="0"/>
              <a:t>如果未处于事务状态，执行</a:t>
            </a:r>
            <a:r>
              <a:rPr lang="en-US" altLang="zh-CN" sz="1600" dirty="0" smtClean="0"/>
              <a:t>exec</a:t>
            </a:r>
            <a:r>
              <a:rPr lang="zh-CN" altLang="en-US" sz="1600" dirty="0"/>
              <a:t>，返回未处于事务状态：返回</a:t>
            </a:r>
            <a:r>
              <a:rPr lang="en-US" altLang="zh-CN" sz="1600" dirty="0"/>
              <a:t>(error) ERR EXEC without </a:t>
            </a:r>
            <a:r>
              <a:rPr lang="en-US" altLang="zh-CN" sz="1600" dirty="0" smtClean="0"/>
              <a:t>MULTI</a:t>
            </a:r>
            <a:r>
              <a:rPr lang="zh-CN" altLang="en-US" sz="1600" dirty="0" smtClean="0"/>
              <a:t>；</a:t>
            </a:r>
            <a:endParaRPr lang="en-US" altLang="zh-CN" sz="1600" dirty="0" smtClean="0"/>
          </a:p>
          <a:p>
            <a:pPr>
              <a:lnSpc>
                <a:spcPct val="150000"/>
              </a:lnSpc>
            </a:pPr>
            <a:r>
              <a:rPr lang="en-US" altLang="zh-CN" sz="1600" dirty="0" smtClean="0"/>
              <a:t>2.</a:t>
            </a:r>
            <a:r>
              <a:rPr lang="zh-CN" altLang="en-US" sz="1600" dirty="0"/>
              <a:t>被监控的</a:t>
            </a:r>
            <a:r>
              <a:rPr lang="en-US" altLang="zh-CN" sz="1600" dirty="0"/>
              <a:t>key</a:t>
            </a:r>
            <a:r>
              <a:rPr lang="zh-CN" altLang="en-US" sz="1600" dirty="0"/>
              <a:t>被</a:t>
            </a:r>
            <a:r>
              <a:rPr lang="zh-CN" altLang="en-US" sz="1600" dirty="0" smtClean="0"/>
              <a:t>修改，</a:t>
            </a:r>
            <a:r>
              <a:rPr lang="zh-CN" altLang="en-US" sz="1600" dirty="0"/>
              <a:t>如果</a:t>
            </a:r>
            <a:r>
              <a:rPr lang="zh-CN" altLang="en-US" sz="1600" dirty="0" smtClean="0"/>
              <a:t>打开</a:t>
            </a:r>
            <a:r>
              <a:rPr lang="en-US" altLang="zh-CN" sz="1600" dirty="0" smtClean="0"/>
              <a:t>CLIENT_DIRTY_CAS</a:t>
            </a:r>
            <a:r>
              <a:rPr lang="zh-CN" altLang="en-US" sz="1600" dirty="0" smtClean="0"/>
              <a:t>标记，在执行事务时会取消该事务，直接退出；否则在</a:t>
            </a:r>
            <a:r>
              <a:rPr lang="en-US" altLang="zh-CN" sz="1600" dirty="0" smtClean="0"/>
              <a:t>exec</a:t>
            </a:r>
            <a:r>
              <a:rPr lang="zh-CN" altLang="en-US" sz="1600" dirty="0" smtClean="0"/>
              <a:t>时返回一个</a:t>
            </a:r>
            <a:endParaRPr lang="en-US" altLang="zh-CN" sz="1600" dirty="0" smtClean="0"/>
          </a:p>
          <a:p>
            <a:pPr>
              <a:lnSpc>
                <a:spcPct val="150000"/>
              </a:lnSpc>
            </a:pPr>
            <a:r>
              <a:rPr lang="en-US" altLang="zh-CN" sz="1600" dirty="0" smtClean="0"/>
              <a:t>3.</a:t>
            </a:r>
            <a:r>
              <a:rPr lang="zh-CN" altLang="en-US" sz="1600" dirty="0"/>
              <a:t>入队列的命令有</a:t>
            </a:r>
            <a:r>
              <a:rPr lang="zh-CN" altLang="en-US" sz="1600" dirty="0" smtClean="0"/>
              <a:t>错误，执行事务时会检验命令有效性，如果有错误打开</a:t>
            </a:r>
            <a:r>
              <a:rPr lang="en-US" altLang="zh-CN" sz="1600" dirty="0" smtClean="0"/>
              <a:t>CLIENT_DIRTY_EXEC</a:t>
            </a:r>
            <a:r>
              <a:rPr lang="zh-CN" altLang="en-US" sz="1600" dirty="0" smtClean="0"/>
              <a:t>标识，此时抛出一个</a:t>
            </a:r>
            <a:r>
              <a:rPr lang="en-US" altLang="zh-CN" sz="1600" dirty="0" err="1" smtClean="0"/>
              <a:t>execabort</a:t>
            </a:r>
            <a:r>
              <a:rPr lang="zh-CN" altLang="en-US" sz="1600" dirty="0" smtClean="0"/>
              <a:t>错误，取消事务执行，退出。</a:t>
            </a:r>
            <a:endParaRPr lang="en-US" altLang="zh-CN" sz="1600" dirty="0" smtClean="0"/>
          </a:p>
          <a:p>
            <a:pPr>
              <a:lnSpc>
                <a:spcPct val="150000"/>
              </a:lnSpc>
            </a:pPr>
            <a:r>
              <a:rPr lang="en-US" altLang="zh-CN" sz="1600" dirty="0" smtClean="0"/>
              <a:t>4.</a:t>
            </a:r>
            <a:r>
              <a:rPr lang="zh-CN" altLang="en-US" sz="1600" dirty="0" smtClean="0"/>
              <a:t>其他正常情况，如果不是在只读节点上，事务中含有写的命令，会进行命令传播，最后取消事务，表示事务完成。</a:t>
            </a:r>
            <a:r>
              <a:rPr lang="en-US" altLang="zh-CN" sz="1600" dirty="0" smtClean="0"/>
              <a:t> </a:t>
            </a:r>
          </a:p>
        </p:txBody>
      </p:sp>
      <p:sp>
        <p:nvSpPr>
          <p:cNvPr id="2" name="矩形 1"/>
          <p:cNvSpPr/>
          <p:nvPr/>
        </p:nvSpPr>
        <p:spPr>
          <a:xfrm>
            <a:off x="200958" y="5139717"/>
            <a:ext cx="4445448" cy="707886"/>
          </a:xfrm>
          <a:prstGeom prst="rect">
            <a:avLst/>
          </a:prstGeom>
        </p:spPr>
        <p:txBody>
          <a:bodyPr wrap="none">
            <a:spAutoFit/>
          </a:bodyPr>
          <a:lstStyle/>
          <a:p>
            <a:r>
              <a:rPr lang="zh-CN" altLang="en-US" dirty="0">
                <a:solidFill>
                  <a:srgbClr val="FF0000"/>
                </a:solidFill>
              </a:rPr>
              <a:t>执行事务期间的</a:t>
            </a:r>
            <a:r>
              <a:rPr lang="zh-CN" altLang="en-US" dirty="0" smtClean="0">
                <a:solidFill>
                  <a:srgbClr val="FF0000"/>
                </a:solidFill>
              </a:rPr>
              <a:t>错误</a:t>
            </a:r>
            <a:endParaRPr lang="en-US" altLang="zh-CN" dirty="0" smtClean="0">
              <a:solidFill>
                <a:srgbClr val="FF0000"/>
              </a:solidFill>
            </a:endParaRPr>
          </a:p>
          <a:p>
            <a:r>
              <a:rPr lang="en-US" altLang="zh-CN" dirty="0" smtClean="0">
                <a:solidFill>
                  <a:srgbClr val="FF0000"/>
                </a:solidFill>
              </a:rPr>
              <a:t>(</a:t>
            </a:r>
            <a:r>
              <a:rPr lang="zh-CN" altLang="en-US" dirty="0" smtClean="0">
                <a:solidFill>
                  <a:srgbClr val="FF0000"/>
                </a:solidFill>
              </a:rPr>
              <a:t>如类型和操作不匹配</a:t>
            </a:r>
            <a:r>
              <a:rPr lang="en-US" altLang="zh-CN" dirty="0" smtClean="0">
                <a:solidFill>
                  <a:srgbClr val="FF0000"/>
                </a:solidFill>
              </a:rPr>
              <a:t>)</a:t>
            </a:r>
            <a:r>
              <a:rPr lang="zh-CN" altLang="en-US" dirty="0" smtClean="0">
                <a:solidFill>
                  <a:srgbClr val="FF0000"/>
                </a:solidFill>
              </a:rPr>
              <a:t>不会</a:t>
            </a:r>
            <a:r>
              <a:rPr lang="zh-CN" altLang="en-US" dirty="0">
                <a:solidFill>
                  <a:srgbClr val="FF0000"/>
                </a:solidFill>
              </a:rPr>
              <a:t>中断该事务</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925" y="4277612"/>
            <a:ext cx="5616624" cy="2155697"/>
          </a:xfrm>
          <a:prstGeom prst="rect">
            <a:avLst/>
          </a:prstGeom>
        </p:spPr>
      </p:pic>
    </p:spTree>
    <p:extLst>
      <p:ext uri="{BB962C8B-B14F-4D97-AF65-F5344CB8AC3E}">
        <p14:creationId xmlns:p14="http://schemas.microsoft.com/office/powerpoint/2010/main" val="291816545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事务</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事务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86165" y="1169068"/>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事务执行</a:t>
            </a:r>
            <a:endParaRPr lang="en-US" altLang="zh-CN" sz="14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2016621" y="714334"/>
            <a:ext cx="9090016" cy="5395557"/>
          </a:xfrm>
          <a:prstGeom prst="rect">
            <a:avLst/>
          </a:prstGeom>
        </p:spPr>
      </p:pic>
    </p:spTree>
    <p:extLst>
      <p:ext uri="{BB962C8B-B14F-4D97-AF65-F5344CB8AC3E}">
        <p14:creationId xmlns:p14="http://schemas.microsoft.com/office/powerpoint/2010/main" val="179841139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事务</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事务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86165" y="1169068"/>
            <a:ext cx="928780"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ACID</a:t>
            </a:r>
            <a:endParaRPr lang="en-US" altLang="zh-CN" sz="1400" b="1" dirty="0">
              <a:latin typeface="微软雅黑" panose="020B0503020204020204" pitchFamily="34" charset="-122"/>
              <a:ea typeface="微软雅黑" panose="020B0503020204020204" pitchFamily="34" charset="-122"/>
            </a:endParaRPr>
          </a:p>
        </p:txBody>
      </p:sp>
      <p:sp>
        <p:nvSpPr>
          <p:cNvPr id="3" name="矩形 2"/>
          <p:cNvSpPr/>
          <p:nvPr/>
        </p:nvSpPr>
        <p:spPr>
          <a:xfrm>
            <a:off x="648469" y="1727256"/>
            <a:ext cx="10009112" cy="2800767"/>
          </a:xfrm>
          <a:prstGeom prst="rect">
            <a:avLst/>
          </a:prstGeom>
        </p:spPr>
        <p:txBody>
          <a:bodyPr wrap="square">
            <a:spAutoFit/>
          </a:bodyPr>
          <a:lstStyle/>
          <a:p>
            <a:r>
              <a:rPr lang="zh-CN" altLang="en-US" sz="1600" dirty="0" smtClean="0"/>
              <a:t>原子</a:t>
            </a:r>
            <a:r>
              <a:rPr lang="zh-CN" altLang="en-US" sz="1600" dirty="0"/>
              <a:t>性</a:t>
            </a:r>
            <a:r>
              <a:rPr lang="en-US" altLang="zh-CN" sz="1600" dirty="0" smtClean="0"/>
              <a:t>A</a:t>
            </a:r>
            <a:endParaRPr lang="en-US" altLang="zh-CN" sz="1600" dirty="0"/>
          </a:p>
          <a:p>
            <a:r>
              <a:rPr lang="zh-CN" altLang="en-US" sz="1600" dirty="0"/>
              <a:t>要么全部执行，要么全部不执行。如果在执行期间有问题，</a:t>
            </a:r>
            <a:r>
              <a:rPr lang="en-US" altLang="zh-CN" sz="1600" dirty="0" err="1"/>
              <a:t>redis</a:t>
            </a:r>
            <a:r>
              <a:rPr lang="zh-CN" altLang="en-US" sz="1600" dirty="0"/>
              <a:t>不会进行回滚</a:t>
            </a:r>
          </a:p>
          <a:p>
            <a:endParaRPr lang="zh-CN" altLang="en-US" sz="1600" dirty="0"/>
          </a:p>
          <a:p>
            <a:r>
              <a:rPr lang="zh-CN" altLang="en-US" sz="1600" dirty="0" smtClean="0"/>
              <a:t>一致性</a:t>
            </a:r>
            <a:r>
              <a:rPr lang="en-US" altLang="zh-CN" sz="1600" dirty="0" smtClean="0"/>
              <a:t>C</a:t>
            </a:r>
            <a:endParaRPr lang="en-US" altLang="zh-CN" sz="1600" dirty="0"/>
          </a:p>
          <a:p>
            <a:r>
              <a:rPr lang="zh-CN" altLang="en-US" sz="1600" dirty="0"/>
              <a:t>入队</a:t>
            </a:r>
            <a:r>
              <a:rPr lang="zh-CN" altLang="en-US" sz="1600" dirty="0" smtClean="0"/>
              <a:t>错误</a:t>
            </a:r>
            <a:r>
              <a:rPr lang="en-US" altLang="zh-CN" sz="1600" dirty="0" smtClean="0"/>
              <a:t>(</a:t>
            </a:r>
            <a:r>
              <a:rPr lang="zh-CN" altLang="en-US" sz="1600" dirty="0" smtClean="0"/>
              <a:t>事务不会被正常执行</a:t>
            </a:r>
            <a:r>
              <a:rPr lang="en-US" altLang="zh-CN" sz="1600" dirty="0" smtClean="0"/>
              <a:t>)</a:t>
            </a:r>
            <a:r>
              <a:rPr lang="zh-CN" altLang="en-US" sz="1600" dirty="0" smtClean="0"/>
              <a:t>、执行</a:t>
            </a:r>
            <a:r>
              <a:rPr lang="zh-CN" altLang="en-US" sz="1600" dirty="0"/>
              <a:t>期间</a:t>
            </a:r>
            <a:r>
              <a:rPr lang="zh-CN" altLang="en-US" sz="1600" dirty="0" smtClean="0"/>
              <a:t>错误</a:t>
            </a:r>
            <a:r>
              <a:rPr lang="zh-CN" altLang="en-US" sz="1600" dirty="0"/>
              <a:t>、服务器</a:t>
            </a:r>
            <a:r>
              <a:rPr lang="en-US" altLang="zh-CN" sz="1600" dirty="0"/>
              <a:t>down</a:t>
            </a:r>
            <a:r>
              <a:rPr lang="zh-CN" altLang="en-US" sz="1600" dirty="0" smtClean="0"/>
              <a:t>机</a:t>
            </a:r>
            <a:endParaRPr lang="en-US" altLang="zh-CN" sz="1600" dirty="0" smtClean="0"/>
          </a:p>
          <a:p>
            <a:endParaRPr lang="zh-CN" altLang="en-US" sz="1600" dirty="0"/>
          </a:p>
          <a:p>
            <a:r>
              <a:rPr lang="zh-CN" altLang="en-US" sz="1600" dirty="0" smtClean="0"/>
              <a:t>隔离</a:t>
            </a:r>
            <a:r>
              <a:rPr lang="zh-CN" altLang="en-US" sz="1600" dirty="0"/>
              <a:t>性</a:t>
            </a:r>
            <a:r>
              <a:rPr lang="en-US" altLang="zh-CN" sz="1600" dirty="0" smtClean="0"/>
              <a:t>I</a:t>
            </a:r>
            <a:endParaRPr lang="en-US" altLang="zh-CN" sz="1600" dirty="0"/>
          </a:p>
          <a:p>
            <a:r>
              <a:rPr lang="zh-CN" altLang="en-US" sz="1600" dirty="0"/>
              <a:t>单线程版，本次事务未处理完，不会执行其他的。</a:t>
            </a:r>
          </a:p>
          <a:p>
            <a:endParaRPr lang="zh-CN" altLang="en-US" sz="1600" dirty="0"/>
          </a:p>
          <a:p>
            <a:r>
              <a:rPr lang="zh-CN" altLang="en-US" sz="1600" dirty="0" smtClean="0"/>
              <a:t>持久</a:t>
            </a:r>
            <a:r>
              <a:rPr lang="zh-CN" altLang="en-US" sz="1600" dirty="0"/>
              <a:t>化</a:t>
            </a:r>
            <a:r>
              <a:rPr lang="en-US" altLang="zh-CN" sz="1600" dirty="0" smtClean="0"/>
              <a:t>D</a:t>
            </a:r>
            <a:endParaRPr lang="en-US" altLang="zh-CN" sz="1600" dirty="0"/>
          </a:p>
          <a:p>
            <a:r>
              <a:rPr lang="zh-CN" altLang="en-US" sz="1600" dirty="0"/>
              <a:t>同持久化。</a:t>
            </a:r>
            <a:r>
              <a:rPr lang="en-US" altLang="zh-CN" sz="1600" dirty="0" smtClean="0"/>
              <a:t> </a:t>
            </a:r>
          </a:p>
        </p:txBody>
      </p:sp>
    </p:spTree>
    <p:extLst>
      <p:ext uri="{BB962C8B-B14F-4D97-AF65-F5344CB8AC3E}">
        <p14:creationId xmlns:p14="http://schemas.microsoft.com/office/powerpoint/2010/main" val="328904801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事务</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事务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86165" y="1169068"/>
            <a:ext cx="1404039"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Watch</a:t>
            </a:r>
            <a:r>
              <a:rPr lang="zh-CN" altLang="en-US" sz="1400" b="1" dirty="0" smtClean="0">
                <a:latin typeface="微软雅黑" panose="020B0503020204020204" pitchFamily="34" charset="-122"/>
                <a:ea typeface="微软雅黑" panose="020B0503020204020204" pitchFamily="34" charset="-122"/>
              </a:rPr>
              <a:t>命令</a:t>
            </a:r>
            <a:endParaRPr lang="en-US" altLang="zh-CN" sz="1400" b="1" dirty="0">
              <a:latin typeface="微软雅黑" panose="020B0503020204020204" pitchFamily="34" charset="-122"/>
              <a:ea typeface="微软雅黑" panose="020B0503020204020204" pitchFamily="34" charset="-122"/>
            </a:endParaRPr>
          </a:p>
        </p:txBody>
      </p:sp>
      <p:sp>
        <p:nvSpPr>
          <p:cNvPr id="3" name="矩形 2"/>
          <p:cNvSpPr/>
          <p:nvPr/>
        </p:nvSpPr>
        <p:spPr>
          <a:xfrm>
            <a:off x="452023" y="1670579"/>
            <a:ext cx="4300901" cy="2308324"/>
          </a:xfrm>
          <a:prstGeom prst="rect">
            <a:avLst/>
          </a:prstGeom>
        </p:spPr>
        <p:txBody>
          <a:bodyPr wrap="square">
            <a:spAutoFit/>
          </a:bodyPr>
          <a:lstStyle/>
          <a:p>
            <a:r>
              <a:rPr lang="en-US" altLang="zh-CN" sz="1600" dirty="0" smtClean="0"/>
              <a:t>Watch</a:t>
            </a:r>
            <a:r>
              <a:rPr lang="zh-CN" altLang="en-US" sz="1600" dirty="0" smtClean="0"/>
              <a:t>命令是一个乐观锁，可以在</a:t>
            </a:r>
            <a:r>
              <a:rPr lang="en-US" altLang="zh-CN" sz="1600" dirty="0" smtClean="0"/>
              <a:t>exec</a:t>
            </a:r>
            <a:r>
              <a:rPr lang="zh-CN" altLang="en-US" sz="1600" dirty="0" smtClean="0"/>
              <a:t>执行前，监视任意数量的数据库键，并在</a:t>
            </a:r>
            <a:r>
              <a:rPr lang="en-US" altLang="zh-CN" sz="1600" dirty="0" smtClean="0"/>
              <a:t>exec</a:t>
            </a:r>
            <a:r>
              <a:rPr lang="zh-CN" altLang="en-US" sz="1600" dirty="0" smtClean="0"/>
              <a:t>执行时，检查被监控的键是否至少有一个被修改，如果是，那么服务器拒绝执行事务，并向客户端返回代表事务执行失败的空回复。</a:t>
            </a:r>
            <a:endParaRPr lang="en-US" altLang="zh-CN" sz="1600" dirty="0" smtClean="0"/>
          </a:p>
          <a:p>
            <a:r>
              <a:rPr lang="en-US" altLang="zh-CN" sz="1600" dirty="0" err="1" smtClean="0"/>
              <a:t>Redis</a:t>
            </a:r>
            <a:r>
              <a:rPr lang="zh-CN" altLang="en-US" sz="1600" dirty="0" smtClean="0"/>
              <a:t>在</a:t>
            </a:r>
            <a:r>
              <a:rPr lang="en-US" altLang="zh-CN" sz="1600" dirty="0" err="1" smtClean="0"/>
              <a:t>redisDb</a:t>
            </a:r>
            <a:r>
              <a:rPr lang="zh-CN" altLang="en-US" sz="1600" dirty="0" smtClean="0"/>
              <a:t>中维护这一个</a:t>
            </a:r>
            <a:r>
              <a:rPr lang="en-US" altLang="zh-CN" sz="1600" dirty="0" err="1" smtClean="0"/>
              <a:t>dict</a:t>
            </a:r>
            <a:r>
              <a:rPr lang="zh-CN" altLang="en-US" sz="1600" dirty="0" smtClean="0"/>
              <a:t>类型的</a:t>
            </a:r>
            <a:r>
              <a:rPr lang="en-US" altLang="zh-CN" sz="1600" dirty="0" err="1" smtClean="0"/>
              <a:t>watched_keys</a:t>
            </a:r>
            <a:r>
              <a:rPr lang="zh-CN" altLang="en-US" sz="1600" dirty="0" smtClean="0"/>
              <a:t>变量</a:t>
            </a:r>
            <a:r>
              <a:rPr lang="en-US" altLang="zh-CN" sz="1600" dirty="0" smtClean="0"/>
              <a:t>(key</a:t>
            </a:r>
            <a:r>
              <a:rPr lang="zh-CN" altLang="en-US" sz="1600" dirty="0" smtClean="0"/>
              <a:t>为键，</a:t>
            </a:r>
            <a:r>
              <a:rPr lang="en-US" altLang="zh-CN" sz="1600" dirty="0" smtClean="0"/>
              <a:t>value</a:t>
            </a:r>
            <a:r>
              <a:rPr lang="zh-CN" altLang="en-US" sz="1600" dirty="0" smtClean="0"/>
              <a:t>的客户端</a:t>
            </a:r>
            <a:r>
              <a:rPr lang="en-US" altLang="zh-CN" sz="1600" dirty="0" smtClean="0"/>
              <a:t>)</a:t>
            </a:r>
            <a:r>
              <a:rPr lang="zh-CN" altLang="en-US" sz="1600" dirty="0" smtClean="0"/>
              <a:t>以及</a:t>
            </a:r>
            <a:r>
              <a:rPr lang="en-US" altLang="zh-CN" sz="1600" dirty="0" smtClean="0"/>
              <a:t>client</a:t>
            </a:r>
            <a:r>
              <a:rPr lang="zh-CN" altLang="en-US" sz="1600" dirty="0" smtClean="0"/>
              <a:t>中维护着</a:t>
            </a:r>
            <a:r>
              <a:rPr lang="en-US" altLang="zh-CN" sz="1600" dirty="0" smtClean="0"/>
              <a:t>list</a:t>
            </a:r>
            <a:r>
              <a:rPr lang="zh-CN" altLang="en-US" sz="1600" dirty="0" smtClean="0"/>
              <a:t>类型的</a:t>
            </a:r>
            <a:r>
              <a:rPr lang="en-US" altLang="zh-CN" sz="1600" dirty="0" err="1" smtClean="0"/>
              <a:t>watched_keys</a:t>
            </a:r>
            <a:r>
              <a:rPr lang="zh-CN" altLang="en-US" sz="1600" dirty="0" smtClean="0"/>
              <a:t>（条目为</a:t>
            </a:r>
            <a:r>
              <a:rPr lang="en-US" altLang="zh-CN" sz="1600" dirty="0" err="1" smtClean="0"/>
              <a:t>watchedKey</a:t>
            </a:r>
            <a:r>
              <a:rPr lang="zh-CN" altLang="en-US" sz="1600" dirty="0" smtClean="0"/>
              <a:t>类型）变量。</a:t>
            </a:r>
            <a:endParaRPr lang="en-US" altLang="zh-CN" sz="1600" dirty="0" smtClean="0"/>
          </a:p>
        </p:txBody>
      </p:sp>
      <p:pic>
        <p:nvPicPr>
          <p:cNvPr id="2" name="图片 1"/>
          <p:cNvPicPr>
            <a:picLocks noChangeAspect="1"/>
          </p:cNvPicPr>
          <p:nvPr/>
        </p:nvPicPr>
        <p:blipFill>
          <a:blip r:embed="rId3"/>
          <a:stretch>
            <a:fillRect/>
          </a:stretch>
        </p:blipFill>
        <p:spPr>
          <a:xfrm>
            <a:off x="720477" y="4172637"/>
            <a:ext cx="3756484" cy="1656184"/>
          </a:xfrm>
          <a:prstGeom prst="rect">
            <a:avLst/>
          </a:prstGeom>
        </p:spPr>
      </p:pic>
      <p:pic>
        <p:nvPicPr>
          <p:cNvPr id="8" name="图片 7"/>
          <p:cNvPicPr>
            <a:picLocks noChangeAspect="1"/>
          </p:cNvPicPr>
          <p:nvPr/>
        </p:nvPicPr>
        <p:blipFill>
          <a:blip r:embed="rId4"/>
          <a:stretch>
            <a:fillRect/>
          </a:stretch>
        </p:blipFill>
        <p:spPr>
          <a:xfrm>
            <a:off x="5287987" y="481591"/>
            <a:ext cx="2895600" cy="2362200"/>
          </a:xfrm>
          <a:prstGeom prst="rect">
            <a:avLst/>
          </a:prstGeom>
        </p:spPr>
      </p:pic>
      <p:sp>
        <p:nvSpPr>
          <p:cNvPr id="10" name="矩形 9"/>
          <p:cNvSpPr/>
          <p:nvPr/>
        </p:nvSpPr>
        <p:spPr>
          <a:xfrm>
            <a:off x="5905053" y="2915819"/>
            <a:ext cx="4300901" cy="338554"/>
          </a:xfrm>
          <a:prstGeom prst="rect">
            <a:avLst/>
          </a:prstGeom>
        </p:spPr>
        <p:txBody>
          <a:bodyPr wrap="square">
            <a:spAutoFit/>
          </a:bodyPr>
          <a:lstStyle/>
          <a:p>
            <a:r>
              <a:rPr lang="en-US" altLang="zh-CN" sz="1600" dirty="0" smtClean="0"/>
              <a:t>watch</a:t>
            </a:r>
            <a:r>
              <a:rPr lang="zh-CN" altLang="en-US" sz="1600" dirty="0" smtClean="0"/>
              <a:t>命令执行流程</a:t>
            </a:r>
            <a:endParaRPr lang="en-US" altLang="zh-CN" sz="1600" dirty="0" smtClean="0"/>
          </a:p>
        </p:txBody>
      </p:sp>
      <p:pic>
        <p:nvPicPr>
          <p:cNvPr id="9" name="图片 8"/>
          <p:cNvPicPr>
            <a:picLocks noChangeAspect="1"/>
          </p:cNvPicPr>
          <p:nvPr/>
        </p:nvPicPr>
        <p:blipFill>
          <a:blip r:embed="rId5"/>
          <a:stretch>
            <a:fillRect/>
          </a:stretch>
        </p:blipFill>
        <p:spPr>
          <a:xfrm>
            <a:off x="5400997" y="4172637"/>
            <a:ext cx="4924425" cy="1076325"/>
          </a:xfrm>
          <a:prstGeom prst="rect">
            <a:avLst/>
          </a:prstGeom>
        </p:spPr>
      </p:pic>
      <p:sp>
        <p:nvSpPr>
          <p:cNvPr id="12" name="矩形 11"/>
          <p:cNvSpPr/>
          <p:nvPr/>
        </p:nvSpPr>
        <p:spPr>
          <a:xfrm>
            <a:off x="7216611" y="5490267"/>
            <a:ext cx="1933951" cy="338554"/>
          </a:xfrm>
          <a:prstGeom prst="rect">
            <a:avLst/>
          </a:prstGeom>
        </p:spPr>
        <p:txBody>
          <a:bodyPr wrap="square">
            <a:spAutoFit/>
          </a:bodyPr>
          <a:lstStyle/>
          <a:p>
            <a:r>
              <a:rPr lang="zh-CN" altLang="en-US" sz="1600" dirty="0" smtClean="0"/>
              <a:t>触发</a:t>
            </a:r>
            <a:r>
              <a:rPr lang="en-US" altLang="zh-CN" sz="1600" dirty="0" smtClean="0"/>
              <a:t>watch</a:t>
            </a:r>
            <a:r>
              <a:rPr lang="zh-CN" altLang="en-US" sz="1600" dirty="0" smtClean="0"/>
              <a:t>命令</a:t>
            </a:r>
            <a:endParaRPr lang="en-US" altLang="zh-CN" sz="1600" dirty="0" smtClean="0"/>
          </a:p>
        </p:txBody>
      </p:sp>
      <p:pic>
        <p:nvPicPr>
          <p:cNvPr id="13" name="图片 12"/>
          <p:cNvPicPr>
            <a:picLocks noChangeAspect="1"/>
          </p:cNvPicPr>
          <p:nvPr/>
        </p:nvPicPr>
        <p:blipFill>
          <a:blip r:embed="rId6"/>
          <a:stretch>
            <a:fillRect/>
          </a:stretch>
        </p:blipFill>
        <p:spPr>
          <a:xfrm>
            <a:off x="8569349" y="481591"/>
            <a:ext cx="2838450" cy="2343150"/>
          </a:xfrm>
          <a:prstGeom prst="rect">
            <a:avLst/>
          </a:prstGeom>
        </p:spPr>
      </p:pic>
      <p:sp>
        <p:nvSpPr>
          <p:cNvPr id="14" name="矩形 13"/>
          <p:cNvSpPr/>
          <p:nvPr/>
        </p:nvSpPr>
        <p:spPr>
          <a:xfrm>
            <a:off x="9257348" y="2879691"/>
            <a:ext cx="4300901" cy="338554"/>
          </a:xfrm>
          <a:prstGeom prst="rect">
            <a:avLst/>
          </a:prstGeom>
        </p:spPr>
        <p:txBody>
          <a:bodyPr wrap="square">
            <a:spAutoFit/>
          </a:bodyPr>
          <a:lstStyle/>
          <a:p>
            <a:r>
              <a:rPr lang="en-US" altLang="zh-CN" sz="1600" dirty="0" err="1" smtClean="0"/>
              <a:t>unwatch</a:t>
            </a:r>
            <a:r>
              <a:rPr lang="zh-CN" altLang="en-US" sz="1600" dirty="0" smtClean="0"/>
              <a:t>命令执行流程</a:t>
            </a:r>
            <a:endParaRPr lang="en-US" altLang="zh-CN" sz="1600" dirty="0" smtClean="0"/>
          </a:p>
        </p:txBody>
      </p:sp>
    </p:spTree>
    <p:extLst>
      <p:ext uri="{BB962C8B-B14F-4D97-AF65-F5344CB8AC3E}">
        <p14:creationId xmlns:p14="http://schemas.microsoft.com/office/powerpoint/2010/main" val="224875481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600363"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内存置换策略</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5" name="矩形 24"/>
          <p:cNvSpPr/>
          <p:nvPr/>
        </p:nvSpPr>
        <p:spPr>
          <a:xfrm>
            <a:off x="86165" y="1169068"/>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常用配置</a:t>
            </a:r>
            <a:endParaRPr lang="en-US" altLang="zh-CN" sz="1400" b="1" dirty="0">
              <a:latin typeface="微软雅黑" panose="020B0503020204020204" pitchFamily="34" charset="-122"/>
              <a:ea typeface="微软雅黑" panose="020B0503020204020204" pitchFamily="34" charset="-122"/>
            </a:endParaRPr>
          </a:p>
        </p:txBody>
      </p:sp>
      <p:graphicFrame>
        <p:nvGraphicFramePr>
          <p:cNvPr id="27" name="表格 26"/>
          <p:cNvGraphicFramePr>
            <a:graphicFrameLocks noGrp="1"/>
          </p:cNvGraphicFramePr>
          <p:nvPr>
            <p:extLst>
              <p:ext uri="{D42A27DB-BD31-4B8C-83A1-F6EECF244321}">
                <p14:modId xmlns:p14="http://schemas.microsoft.com/office/powerpoint/2010/main" val="4054465810"/>
              </p:ext>
            </p:extLst>
          </p:nvPr>
        </p:nvGraphicFramePr>
        <p:xfrm>
          <a:off x="357480" y="1535009"/>
          <a:ext cx="10945216" cy="4084320"/>
        </p:xfrm>
        <a:graphic>
          <a:graphicData uri="http://schemas.openxmlformats.org/drawingml/2006/table">
            <a:tbl>
              <a:tblPr firstRow="1" bandRow="1">
                <a:tableStyleId>{073A0DAA-6AF3-43AB-8588-CEC1D06C72B9}</a:tableStyleId>
              </a:tblPr>
              <a:tblGrid>
                <a:gridCol w="3283227">
                  <a:extLst>
                    <a:ext uri="{9D8B030D-6E8A-4147-A177-3AD203B41FA5}">
                      <a16:colId xmlns:a16="http://schemas.microsoft.com/office/drawing/2014/main" val="2802523796"/>
                    </a:ext>
                  </a:extLst>
                </a:gridCol>
                <a:gridCol w="7661989">
                  <a:extLst>
                    <a:ext uri="{9D8B030D-6E8A-4147-A177-3AD203B41FA5}">
                      <a16:colId xmlns:a16="http://schemas.microsoft.com/office/drawing/2014/main" val="4074857827"/>
                    </a:ext>
                  </a:extLst>
                </a:gridCol>
              </a:tblGrid>
              <a:tr h="210345">
                <a:tc>
                  <a:txBody>
                    <a:bodyPr/>
                    <a:lstStyle/>
                    <a:p>
                      <a:r>
                        <a:rPr lang="zh-CN" altLang="en-US" sz="1400" dirty="0" smtClean="0">
                          <a:solidFill>
                            <a:schemeClr val="bg1"/>
                          </a:solidFill>
                        </a:rPr>
                        <a:t>字段名称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r>
                        <a:rPr lang="zh-CN" altLang="en-US" sz="1400" dirty="0" smtClean="0">
                          <a:solidFill>
                            <a:schemeClr val="bg1"/>
                          </a:solidFill>
                        </a:rPr>
                        <a:t>描述</a:t>
                      </a:r>
                      <a:endParaRPr lang="zh-CN" altLang="en-US" sz="1400" dirty="0">
                        <a:solidFill>
                          <a:schemeClr val="bg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195574570"/>
                  </a:ext>
                </a:extLst>
              </a:tr>
              <a:tr h="210345">
                <a:tc>
                  <a:txBody>
                    <a:bodyPr/>
                    <a:lstStyle/>
                    <a:p>
                      <a:r>
                        <a:rPr lang="en-US" altLang="zh-CN" sz="1400" dirty="0" err="1" smtClean="0"/>
                        <a:t>maxmemory</a:t>
                      </a:r>
                      <a:r>
                        <a:rPr lang="en-US" altLang="zh-CN" sz="1400" dirty="0" smtClean="0"/>
                        <a:t>-policy</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表示内存置换策略。</a:t>
                      </a:r>
                      <a:endParaRPr lang="en-US" altLang="zh-CN" sz="1400" dirty="0" smtClean="0"/>
                    </a:p>
                    <a:p>
                      <a:r>
                        <a:rPr lang="en-US" altLang="zh-CN" sz="1400" dirty="0" err="1" smtClean="0"/>
                        <a:t>Noeviction</a:t>
                      </a:r>
                      <a:r>
                        <a:rPr lang="zh-CN" altLang="en-US" sz="1400" dirty="0" smtClean="0"/>
                        <a:t>：表示禁止淘汰，因此执行写操作时，会返回一个错误；</a:t>
                      </a:r>
                      <a:endParaRPr lang="en-US" altLang="zh-CN" sz="1400" dirty="0" smtClean="0"/>
                    </a:p>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sz="1400" dirty="0" smtClean="0"/>
                        <a:t>volatile-</a:t>
                      </a:r>
                      <a:r>
                        <a:rPr lang="en-US" altLang="zh-CN" sz="1400" dirty="0" err="1" smtClean="0"/>
                        <a:t>ttl</a:t>
                      </a:r>
                      <a:r>
                        <a:rPr lang="zh-CN" altLang="en-US" sz="1400" dirty="0" smtClean="0"/>
                        <a:t>：从已设置过期时间的数据集（</a:t>
                      </a:r>
                      <a:r>
                        <a:rPr lang="en-US" altLang="zh-CN" sz="1400" dirty="0" err="1" smtClean="0"/>
                        <a:t>server.db</a:t>
                      </a:r>
                      <a:r>
                        <a:rPr lang="en-US" altLang="zh-CN" sz="1400" dirty="0" smtClean="0"/>
                        <a:t>[</a:t>
                      </a:r>
                      <a:r>
                        <a:rPr lang="en-US" altLang="zh-CN" sz="1400" dirty="0" err="1" smtClean="0"/>
                        <a:t>i</a:t>
                      </a:r>
                      <a:r>
                        <a:rPr lang="en-US" altLang="zh-CN" sz="1400" dirty="0" smtClean="0"/>
                        <a:t>].expires</a:t>
                      </a:r>
                      <a:r>
                        <a:rPr lang="zh-CN" altLang="en-US" sz="1400" dirty="0" smtClean="0"/>
                        <a:t>）中挑选将要过期的数据淘汰（最小的</a:t>
                      </a:r>
                      <a:r>
                        <a:rPr lang="en-US" altLang="zh-CN" sz="1400" dirty="0" smtClean="0"/>
                        <a:t>TTL</a:t>
                      </a:r>
                      <a:r>
                        <a:rPr lang="zh-CN" altLang="en-US" sz="1400" dirty="0" smtClean="0"/>
                        <a:t>）；</a:t>
                      </a:r>
                      <a:endParaRPr lang="en-US" altLang="zh-CN" sz="1400" dirty="0" smtClean="0"/>
                    </a:p>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sz="1400" dirty="0" err="1" smtClean="0"/>
                        <a:t>allkeys</a:t>
                      </a:r>
                      <a:r>
                        <a:rPr lang="en-US" altLang="zh-CN" sz="1400" dirty="0" smtClean="0"/>
                        <a:t>-random</a:t>
                      </a:r>
                      <a:r>
                        <a:rPr lang="zh-CN" altLang="en-US" sz="1400" dirty="0" smtClean="0"/>
                        <a:t>：从所有数据集中</a:t>
                      </a:r>
                      <a:r>
                        <a:rPr lang="en-US" altLang="zh-CN" sz="1400" dirty="0" err="1" smtClean="0"/>
                        <a:t>server.db</a:t>
                      </a:r>
                      <a:r>
                        <a:rPr lang="en-US" altLang="zh-CN" sz="1400" dirty="0" smtClean="0"/>
                        <a:t>[</a:t>
                      </a:r>
                      <a:r>
                        <a:rPr lang="en-US" altLang="zh-CN" sz="1400" dirty="0" err="1" smtClean="0"/>
                        <a:t>i</a:t>
                      </a:r>
                      <a:r>
                        <a:rPr lang="en-US" altLang="zh-CN" sz="1400" dirty="0" smtClean="0"/>
                        <a:t>].</a:t>
                      </a:r>
                      <a:r>
                        <a:rPr lang="en-US" altLang="zh-CN" sz="1400" dirty="0" err="1" smtClean="0"/>
                        <a:t>dict</a:t>
                      </a:r>
                      <a:r>
                        <a:rPr lang="zh-CN" altLang="en-US" sz="1400" dirty="0" smtClean="0"/>
                        <a:t>中任意淘汰数据；</a:t>
                      </a:r>
                      <a:endParaRPr lang="en-US" altLang="zh-CN" sz="1400" dirty="0" smtClean="0"/>
                    </a:p>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sz="1400" dirty="0" smtClean="0"/>
                        <a:t>volatile-random</a:t>
                      </a:r>
                      <a:r>
                        <a:rPr lang="zh-CN" altLang="en-US" sz="1400" dirty="0" smtClean="0"/>
                        <a:t>：从已设置过期时间的数据集（</a:t>
                      </a:r>
                      <a:r>
                        <a:rPr lang="en-US" altLang="zh-CN" sz="1400" dirty="0" err="1" smtClean="0"/>
                        <a:t>server.db</a:t>
                      </a:r>
                      <a:r>
                        <a:rPr lang="en-US" altLang="zh-CN" sz="1400" dirty="0" smtClean="0"/>
                        <a:t>[</a:t>
                      </a:r>
                      <a:r>
                        <a:rPr lang="en-US" altLang="zh-CN" sz="1400" dirty="0" err="1" smtClean="0"/>
                        <a:t>i</a:t>
                      </a:r>
                      <a:r>
                        <a:rPr lang="en-US" altLang="zh-CN" sz="1400" dirty="0" smtClean="0"/>
                        <a:t>].expires</a:t>
                      </a:r>
                      <a:r>
                        <a:rPr lang="zh-CN" altLang="en-US" sz="1400" dirty="0" smtClean="0"/>
                        <a:t>）中任意选择数据淘汰；</a:t>
                      </a:r>
                      <a:r>
                        <a:rPr lang="en-US" altLang="zh-CN" sz="1400" dirty="0" err="1" smtClean="0"/>
                        <a:t>allkeys-lfu</a:t>
                      </a:r>
                      <a:r>
                        <a:rPr lang="zh-CN" altLang="en-US" sz="1400" dirty="0" smtClean="0"/>
                        <a:t>：从所有数据集中</a:t>
                      </a:r>
                      <a:r>
                        <a:rPr lang="en-US" altLang="zh-CN" sz="1400" dirty="0" err="1" smtClean="0"/>
                        <a:t>server.db</a:t>
                      </a:r>
                      <a:r>
                        <a:rPr lang="en-US" altLang="zh-CN" sz="1400" dirty="0" smtClean="0"/>
                        <a:t>[</a:t>
                      </a:r>
                      <a:r>
                        <a:rPr lang="en-US" altLang="zh-CN" sz="1400" dirty="0" err="1" smtClean="0"/>
                        <a:t>i</a:t>
                      </a:r>
                      <a:r>
                        <a:rPr lang="en-US" altLang="zh-CN" sz="1400" dirty="0" smtClean="0"/>
                        <a:t>].</a:t>
                      </a:r>
                      <a:r>
                        <a:rPr lang="en-US" altLang="zh-CN" sz="1400" dirty="0" err="1" smtClean="0"/>
                        <a:t>dict</a:t>
                      </a:r>
                      <a:r>
                        <a:rPr lang="zh-CN" altLang="en-US" sz="1400" dirty="0" smtClean="0"/>
                        <a:t>中按照频率淘汰数据；</a:t>
                      </a:r>
                      <a:endParaRPr lang="en-US" altLang="zh-CN" sz="1400" dirty="0" smtClean="0"/>
                    </a:p>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sz="1400" dirty="0" smtClean="0"/>
                        <a:t>volatile-</a:t>
                      </a:r>
                      <a:r>
                        <a:rPr lang="en-US" altLang="zh-CN" sz="1400" dirty="0" err="1" smtClean="0"/>
                        <a:t>lfu</a:t>
                      </a:r>
                      <a:r>
                        <a:rPr lang="zh-CN" altLang="en-US" sz="1400" dirty="0" smtClean="0"/>
                        <a:t>：从已设置过期时间的数据集（</a:t>
                      </a:r>
                      <a:r>
                        <a:rPr lang="en-US" altLang="zh-CN" sz="1400" dirty="0" err="1" smtClean="0"/>
                        <a:t>server.db</a:t>
                      </a:r>
                      <a:r>
                        <a:rPr lang="en-US" altLang="zh-CN" sz="1400" dirty="0" smtClean="0"/>
                        <a:t>[</a:t>
                      </a:r>
                      <a:r>
                        <a:rPr lang="en-US" altLang="zh-CN" sz="1400" dirty="0" err="1" smtClean="0"/>
                        <a:t>i</a:t>
                      </a:r>
                      <a:r>
                        <a:rPr lang="en-US" altLang="zh-CN" sz="1400" dirty="0" smtClean="0"/>
                        <a:t>].expires</a:t>
                      </a:r>
                      <a:r>
                        <a:rPr lang="zh-CN" altLang="en-US" sz="1400" dirty="0" smtClean="0"/>
                        <a:t>）中按照频率淘汰数据；</a:t>
                      </a:r>
                      <a:endParaRPr lang="en-US" altLang="zh-CN" sz="1400" dirty="0" smtClean="0"/>
                    </a:p>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sz="1400" dirty="0" smtClean="0"/>
                        <a:t>volatile-</a:t>
                      </a:r>
                      <a:r>
                        <a:rPr lang="en-US" altLang="zh-CN" sz="1400" dirty="0" err="1" smtClean="0"/>
                        <a:t>lru</a:t>
                      </a:r>
                      <a:r>
                        <a:rPr lang="zh-CN" altLang="en-US" sz="1400" dirty="0" smtClean="0"/>
                        <a:t>：从已设置过期时间的数据集（</a:t>
                      </a:r>
                      <a:r>
                        <a:rPr lang="en-US" altLang="zh-CN" sz="1400" dirty="0" err="1" smtClean="0"/>
                        <a:t>server.db</a:t>
                      </a:r>
                      <a:r>
                        <a:rPr lang="en-US" altLang="zh-CN" sz="1400" dirty="0" smtClean="0"/>
                        <a:t>[</a:t>
                      </a:r>
                      <a:r>
                        <a:rPr lang="en-US" altLang="zh-CN" sz="1400" dirty="0" err="1" smtClean="0"/>
                        <a:t>i</a:t>
                      </a:r>
                      <a:r>
                        <a:rPr lang="en-US" altLang="zh-CN" sz="1400" dirty="0" smtClean="0"/>
                        <a:t>].expires</a:t>
                      </a:r>
                      <a:r>
                        <a:rPr lang="zh-CN" altLang="en-US" sz="1400" dirty="0" smtClean="0"/>
                        <a:t>）中按照最近最少使用淘汰数据；</a:t>
                      </a:r>
                      <a:r>
                        <a:rPr lang="en-US" altLang="zh-CN" sz="1400" dirty="0" err="1" smtClean="0"/>
                        <a:t>allkey-lru</a:t>
                      </a:r>
                      <a:r>
                        <a:rPr lang="zh-CN" altLang="en-US" sz="1400" dirty="0" smtClean="0"/>
                        <a:t>：从所有数据集（</a:t>
                      </a:r>
                      <a:r>
                        <a:rPr lang="en-US" altLang="zh-CN" sz="1400" dirty="0" err="1" smtClean="0"/>
                        <a:t>server.db</a:t>
                      </a:r>
                      <a:r>
                        <a:rPr lang="en-US" altLang="zh-CN" sz="1400" dirty="0" smtClean="0"/>
                        <a:t>[</a:t>
                      </a:r>
                      <a:r>
                        <a:rPr lang="en-US" altLang="zh-CN" sz="1400" dirty="0" err="1" smtClean="0"/>
                        <a:t>i</a:t>
                      </a:r>
                      <a:r>
                        <a:rPr lang="en-US" altLang="zh-CN" sz="1400" dirty="0" smtClean="0"/>
                        <a:t>].</a:t>
                      </a:r>
                      <a:r>
                        <a:rPr lang="en-US" altLang="zh-CN" sz="1400" dirty="0" err="1" smtClean="0"/>
                        <a:t>dict</a:t>
                      </a:r>
                      <a:r>
                        <a:rPr lang="zh-CN" altLang="en-US" sz="1400" dirty="0" smtClean="0"/>
                        <a:t>）中按照最近最少使用淘汰数据；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7594664"/>
                  </a:ext>
                </a:extLst>
              </a:tr>
              <a:tr h="210345">
                <a:tc>
                  <a:txBody>
                    <a:bodyPr/>
                    <a:lstStyle/>
                    <a:p>
                      <a:r>
                        <a:rPr lang="en-US" altLang="zh-CN" sz="1400" dirty="0" err="1" smtClean="0"/>
                        <a:t>maxmemory</a:t>
                      </a:r>
                      <a:r>
                        <a:rPr lang="en-US" altLang="zh-CN" sz="1400" dirty="0" smtClean="0"/>
                        <a:t>-samples</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一个数据库中键可能会很多，不可能从头到尾所有数据参与。因此会有一个采样值，默认为</a:t>
                      </a:r>
                      <a:r>
                        <a:rPr lang="en-US" altLang="zh-CN" sz="1400" kern="1200" dirty="0" smtClean="0">
                          <a:solidFill>
                            <a:schemeClr val="dk1"/>
                          </a:solidFill>
                          <a:latin typeface="+mn-lt"/>
                          <a:ea typeface="+mn-ea"/>
                          <a:cs typeface="+mn-cs"/>
                        </a:rPr>
                        <a:t>5.</a:t>
                      </a:r>
                      <a:r>
                        <a:rPr lang="zh-CN" altLang="en-US" sz="1400" kern="1200" dirty="0" smtClean="0">
                          <a:solidFill>
                            <a:schemeClr val="dk1"/>
                          </a:solidFill>
                          <a:latin typeface="+mn-lt"/>
                          <a:ea typeface="+mn-ea"/>
                          <a:cs typeface="+mn-cs"/>
                        </a:rPr>
                        <a:t>选择</a:t>
                      </a:r>
                      <a:r>
                        <a:rPr lang="en-US" altLang="zh-CN" sz="1400" kern="1200" dirty="0" smtClean="0">
                          <a:solidFill>
                            <a:schemeClr val="dk1"/>
                          </a:solidFill>
                          <a:latin typeface="+mn-lt"/>
                          <a:ea typeface="+mn-ea"/>
                          <a:cs typeface="+mn-cs"/>
                        </a:rPr>
                        <a:t>5</a:t>
                      </a:r>
                      <a:r>
                        <a:rPr lang="zh-CN" altLang="en-US" sz="1400" kern="1200" dirty="0" smtClean="0">
                          <a:solidFill>
                            <a:schemeClr val="dk1"/>
                          </a:solidFill>
                          <a:latin typeface="+mn-lt"/>
                          <a:ea typeface="+mn-ea"/>
                          <a:cs typeface="+mn-cs"/>
                        </a:rPr>
                        <a:t>个之后就直接返回。（是每个数据库选择</a:t>
                      </a:r>
                      <a:r>
                        <a:rPr lang="en-US" altLang="zh-CN" sz="1400" kern="1200" dirty="0" smtClean="0">
                          <a:solidFill>
                            <a:schemeClr val="dk1"/>
                          </a:solidFill>
                          <a:latin typeface="+mn-lt"/>
                          <a:ea typeface="+mn-ea"/>
                          <a:cs typeface="+mn-cs"/>
                        </a:rPr>
                        <a:t>5</a:t>
                      </a:r>
                      <a:r>
                        <a:rPr lang="zh-CN" altLang="en-US" sz="1400" kern="1200" dirty="0" smtClean="0">
                          <a:solidFill>
                            <a:schemeClr val="dk1"/>
                          </a:solidFill>
                          <a:latin typeface="+mn-lt"/>
                          <a:ea typeface="+mn-ea"/>
                          <a:cs typeface="+mn-cs"/>
                        </a:rPr>
                        <a:t>个）</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8216563"/>
                  </a:ext>
                </a:extLst>
              </a:tr>
              <a:tr h="210345">
                <a:tc>
                  <a:txBody>
                    <a:bodyPr/>
                    <a:lstStyle/>
                    <a:p>
                      <a:r>
                        <a:rPr lang="en-US" altLang="zh-CN" sz="1400" dirty="0" smtClean="0"/>
                        <a:t>replica-ignore-</a:t>
                      </a:r>
                      <a:r>
                        <a:rPr lang="en-US" altLang="zh-CN" sz="1400" dirty="0" err="1" smtClean="0"/>
                        <a:t>maxmemory</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t>从节点是否忽略</a:t>
                      </a:r>
                      <a:r>
                        <a:rPr lang="en-US" altLang="zh-CN" sz="1400" dirty="0" err="1" smtClean="0"/>
                        <a:t>maxmemory</a:t>
                      </a:r>
                      <a:r>
                        <a:rPr lang="zh-CN" altLang="en-US" sz="1400" dirty="0" smtClean="0"/>
                        <a:t>配置</a:t>
                      </a:r>
                      <a:r>
                        <a:rPr lang="en-US" altLang="zh-CN" sz="1400" dirty="0" smtClean="0"/>
                        <a:t>,</a:t>
                      </a:r>
                      <a:r>
                        <a:rPr lang="zh-CN" altLang="en-US" sz="1400" dirty="0" smtClean="0"/>
                        <a:t>默认</a:t>
                      </a:r>
                      <a:r>
                        <a:rPr lang="en-US" altLang="zh-CN" sz="1400" dirty="0" smtClean="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412844"/>
                  </a:ext>
                </a:extLst>
              </a:tr>
              <a:tr h="210345">
                <a:tc>
                  <a:txBody>
                    <a:bodyPr/>
                    <a:lstStyle/>
                    <a:p>
                      <a:r>
                        <a:rPr lang="en-US" altLang="zh-CN" sz="1400" dirty="0" err="1" smtClean="0"/>
                        <a:t>maxmemory</a:t>
                      </a:r>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dirty="0" err="1" smtClean="0"/>
                        <a:t>redis</a:t>
                      </a:r>
                      <a:r>
                        <a:rPr lang="zh-CN" altLang="en-US" sz="1400" dirty="0" smtClean="0"/>
                        <a:t>配置的最大内存容量</a:t>
                      </a:r>
                      <a:r>
                        <a:rPr lang="en-US" altLang="zh-CN" sz="1400" dirty="0" smtClean="0"/>
                        <a:t>,0</a:t>
                      </a:r>
                      <a:r>
                        <a:rPr lang="zh-CN" altLang="en-US" sz="1400" dirty="0" smtClean="0"/>
                        <a:t>表示不启用最大内存限制。当内存满了，需要配合</a:t>
                      </a:r>
                      <a:r>
                        <a:rPr lang="en-US" altLang="zh-CN" sz="1400" dirty="0" err="1" smtClean="0"/>
                        <a:t>maxmemory</a:t>
                      </a:r>
                      <a:r>
                        <a:rPr lang="en-US" altLang="zh-CN" sz="1400" dirty="0" smtClean="0"/>
                        <a:t>-policy</a:t>
                      </a:r>
                      <a:r>
                        <a:rPr lang="zh-CN" altLang="en-US" sz="1400" dirty="0" smtClean="0"/>
                        <a:t>策略进行处理。注意</a:t>
                      </a:r>
                      <a:r>
                        <a:rPr lang="en-US" altLang="zh-CN" sz="1400" dirty="0" smtClean="0"/>
                        <a:t>slave</a:t>
                      </a:r>
                      <a:r>
                        <a:rPr lang="zh-CN" altLang="en-US" sz="1400" dirty="0" smtClean="0"/>
                        <a:t>的输出缓冲区是不计算在</a:t>
                      </a:r>
                      <a:r>
                        <a:rPr lang="en-US" altLang="zh-CN" sz="1400" dirty="0" err="1" smtClean="0"/>
                        <a:t>maxmemory</a:t>
                      </a:r>
                      <a:r>
                        <a:rPr lang="zh-CN" altLang="en-US" sz="1400" dirty="0" smtClean="0"/>
                        <a:t>内的。所以为了防止主机内存使用完，建议设置的</a:t>
                      </a:r>
                      <a:r>
                        <a:rPr lang="en-US" altLang="zh-CN" sz="1400" dirty="0" err="1" smtClean="0"/>
                        <a:t>maxmemory</a:t>
                      </a:r>
                      <a:r>
                        <a:rPr lang="zh-CN" altLang="en-US" sz="1400" dirty="0" smtClean="0"/>
                        <a:t>需要更小一些。可以使用</a:t>
                      </a:r>
                      <a:r>
                        <a:rPr lang="en-US" altLang="zh-CN" sz="1400" dirty="0" err="1" smtClean="0"/>
                        <a:t>config</a:t>
                      </a:r>
                      <a:r>
                        <a:rPr lang="en-US" altLang="zh-CN" sz="1400" dirty="0" smtClean="0"/>
                        <a:t> set </a:t>
                      </a:r>
                      <a:r>
                        <a:rPr lang="en-US" altLang="zh-CN" sz="1400" dirty="0" err="1" smtClean="0"/>
                        <a:t>maxmeory</a:t>
                      </a:r>
                      <a:r>
                        <a:rPr lang="en-US" altLang="zh-CN" sz="1400" dirty="0" smtClean="0"/>
                        <a:t> bytes</a:t>
                      </a:r>
                      <a:r>
                        <a:rPr lang="zh-CN" altLang="en-US" sz="1400" dirty="0" smtClean="0"/>
                        <a:t>动态调整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0038129"/>
                  </a:ext>
                </a:extLst>
              </a:tr>
            </a:tbl>
          </a:graphicData>
        </a:graphic>
      </p:graphicFrame>
      <p:sp>
        <p:nvSpPr>
          <p:cNvPr id="7" name="矩形 6"/>
          <p:cNvSpPr/>
          <p:nvPr/>
        </p:nvSpPr>
        <p:spPr>
          <a:xfrm>
            <a:off x="164577" y="5678801"/>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查看命令</a:t>
            </a:r>
            <a:endParaRPr lang="en-US" altLang="zh-CN" sz="1400" b="1" dirty="0">
              <a:latin typeface="微软雅黑" panose="020B0503020204020204" pitchFamily="34" charset="-122"/>
              <a:ea typeface="微软雅黑" panose="020B0503020204020204" pitchFamily="34" charset="-122"/>
            </a:endParaRPr>
          </a:p>
        </p:txBody>
      </p:sp>
      <p:sp>
        <p:nvSpPr>
          <p:cNvPr id="8" name="矩形 7"/>
          <p:cNvSpPr/>
          <p:nvPr/>
        </p:nvSpPr>
        <p:spPr>
          <a:xfrm>
            <a:off x="552945" y="6053236"/>
            <a:ext cx="4300901" cy="338554"/>
          </a:xfrm>
          <a:prstGeom prst="rect">
            <a:avLst/>
          </a:prstGeom>
        </p:spPr>
        <p:txBody>
          <a:bodyPr wrap="square">
            <a:spAutoFit/>
          </a:bodyPr>
          <a:lstStyle/>
          <a:p>
            <a:r>
              <a:rPr lang="en-US" altLang="zh-CN" sz="1600" dirty="0" smtClean="0"/>
              <a:t>info</a:t>
            </a:r>
            <a:r>
              <a:rPr lang="zh-CN" altLang="en-US" sz="1600" dirty="0" smtClean="0"/>
              <a:t>或</a:t>
            </a:r>
            <a:r>
              <a:rPr lang="en-US" altLang="zh-CN" sz="1600" dirty="0" smtClean="0"/>
              <a:t>info memory</a:t>
            </a:r>
          </a:p>
        </p:txBody>
      </p:sp>
    </p:spTree>
    <p:extLst>
      <p:ext uri="{BB962C8B-B14F-4D97-AF65-F5344CB8AC3E}">
        <p14:creationId xmlns:p14="http://schemas.microsoft.com/office/powerpoint/2010/main" val="33241746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圆角矩形 71"/>
          <p:cNvSpPr/>
          <p:nvPr/>
        </p:nvSpPr>
        <p:spPr>
          <a:xfrm>
            <a:off x="2448669" y="2597777"/>
            <a:ext cx="7595191" cy="3810661"/>
          </a:xfrm>
          <a:prstGeom prst="roundRect">
            <a:avLst/>
          </a:prstGeom>
          <a:ln w="158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zh-CN" sz="1200" dirty="0" smtClean="0"/>
          </a:p>
        </p:txBody>
      </p:sp>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2421101"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anose="020B0503020204020204" pitchFamily="34" charset="-122"/>
              </a:rPr>
              <a:t>常见几种内存消耗情况</a:t>
            </a:r>
            <a:endParaRPr lang="en-US" altLang="zh-CN" sz="1600" b="1" dirty="0">
              <a:latin typeface="微软雅黑" panose="020B0503020204020204" pitchFamily="34" charset="-122"/>
              <a:ea typeface="微软雅黑" panose="020B0503020204020204" pitchFamily="34" charset="-122"/>
            </a:endParaRPr>
          </a:p>
        </p:txBody>
      </p:sp>
      <p:sp>
        <p:nvSpPr>
          <p:cNvPr id="2" name="矩形 1"/>
          <p:cNvSpPr/>
          <p:nvPr/>
        </p:nvSpPr>
        <p:spPr>
          <a:xfrm>
            <a:off x="3218950" y="619761"/>
            <a:ext cx="2540462" cy="504056"/>
          </a:xfrm>
          <a:prstGeom prst="rect">
            <a:avLst/>
          </a:prstGeom>
          <a:solidFill>
            <a:schemeClr val="accent3">
              <a:lumMod val="20000"/>
              <a:lumOff val="8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smtClean="0">
                <a:solidFill>
                  <a:schemeClr val="tx1"/>
                </a:solidFill>
              </a:rPr>
              <a:t>used_memory</a:t>
            </a:r>
            <a:endParaRPr lang="zh-CN" altLang="en-US" dirty="0">
              <a:solidFill>
                <a:schemeClr val="tx1"/>
              </a:solidFill>
            </a:endParaRPr>
          </a:p>
        </p:txBody>
      </p:sp>
      <p:sp>
        <p:nvSpPr>
          <p:cNvPr id="8" name="矩形 7"/>
          <p:cNvSpPr/>
          <p:nvPr/>
        </p:nvSpPr>
        <p:spPr>
          <a:xfrm>
            <a:off x="579160" y="1860797"/>
            <a:ext cx="1728192" cy="504056"/>
          </a:xfrm>
          <a:prstGeom prst="rect">
            <a:avLst/>
          </a:prstGeom>
          <a:solidFill>
            <a:schemeClr val="accent3">
              <a:lumMod val="20000"/>
              <a:lumOff val="8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tx1"/>
                </a:solidFill>
              </a:rPr>
              <a:t>对象</a:t>
            </a:r>
            <a:r>
              <a:rPr lang="zh-CN" altLang="en-US" dirty="0" smtClean="0">
                <a:solidFill>
                  <a:schemeClr val="tx1"/>
                </a:solidFill>
              </a:rPr>
              <a:t>内存</a:t>
            </a:r>
            <a:endParaRPr lang="zh-CN" altLang="en-US" dirty="0">
              <a:solidFill>
                <a:schemeClr val="tx1"/>
              </a:solidFill>
            </a:endParaRPr>
          </a:p>
        </p:txBody>
      </p:sp>
      <p:sp>
        <p:nvSpPr>
          <p:cNvPr id="9" name="矩形 8"/>
          <p:cNvSpPr/>
          <p:nvPr/>
        </p:nvSpPr>
        <p:spPr>
          <a:xfrm>
            <a:off x="3625084" y="1788061"/>
            <a:ext cx="1728192" cy="504056"/>
          </a:xfrm>
          <a:prstGeom prst="rect">
            <a:avLst/>
          </a:prstGeom>
          <a:solidFill>
            <a:schemeClr val="accent3">
              <a:lumMod val="20000"/>
              <a:lumOff val="8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tx1"/>
                </a:solidFill>
              </a:rPr>
              <a:t>缓冲</a:t>
            </a:r>
            <a:r>
              <a:rPr lang="zh-CN" altLang="en-US" dirty="0" smtClean="0">
                <a:solidFill>
                  <a:schemeClr val="tx1"/>
                </a:solidFill>
              </a:rPr>
              <a:t>内存</a:t>
            </a:r>
            <a:endParaRPr lang="zh-CN" altLang="en-US" dirty="0">
              <a:solidFill>
                <a:schemeClr val="tx1"/>
              </a:solidFill>
            </a:endParaRPr>
          </a:p>
        </p:txBody>
      </p:sp>
      <p:sp>
        <p:nvSpPr>
          <p:cNvPr id="10" name="矩形 9"/>
          <p:cNvSpPr/>
          <p:nvPr/>
        </p:nvSpPr>
        <p:spPr>
          <a:xfrm>
            <a:off x="6735844" y="1789578"/>
            <a:ext cx="1728192" cy="504056"/>
          </a:xfrm>
          <a:prstGeom prst="rect">
            <a:avLst/>
          </a:prstGeom>
          <a:solidFill>
            <a:schemeClr val="accent3">
              <a:lumMod val="20000"/>
              <a:lumOff val="8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solidFill>
                  <a:schemeClr val="tx1"/>
                </a:solidFill>
              </a:rPr>
              <a:t>自身</a:t>
            </a:r>
            <a:r>
              <a:rPr lang="zh-CN" altLang="en-US" dirty="0" smtClean="0">
                <a:solidFill>
                  <a:schemeClr val="tx1"/>
                </a:solidFill>
              </a:rPr>
              <a:t>内存</a:t>
            </a:r>
            <a:endParaRPr lang="zh-CN" altLang="en-US" dirty="0">
              <a:solidFill>
                <a:schemeClr val="tx1"/>
              </a:solidFill>
            </a:endParaRPr>
          </a:p>
        </p:txBody>
      </p:sp>
      <p:cxnSp>
        <p:nvCxnSpPr>
          <p:cNvPr id="7" name="肘形连接符 6"/>
          <p:cNvCxnSpPr>
            <a:stCxn id="2" idx="2"/>
            <a:endCxn id="8" idx="0"/>
          </p:cNvCxnSpPr>
          <p:nvPr/>
        </p:nvCxnSpPr>
        <p:spPr>
          <a:xfrm rot="5400000">
            <a:off x="2597729" y="-30655"/>
            <a:ext cx="736980" cy="3045925"/>
          </a:xfrm>
          <a:prstGeom prst="bentConnector3">
            <a:avLst>
              <a:gd name="adj1" fmla="val 50000"/>
            </a:avLst>
          </a:prstGeom>
          <a:ln w="15875">
            <a:tailEnd type="triangle"/>
          </a:ln>
        </p:spPr>
        <p:style>
          <a:lnRef idx="1">
            <a:schemeClr val="accent5"/>
          </a:lnRef>
          <a:fillRef idx="0">
            <a:schemeClr val="accent5"/>
          </a:fillRef>
          <a:effectRef idx="0">
            <a:schemeClr val="accent5"/>
          </a:effectRef>
          <a:fontRef idx="minor">
            <a:schemeClr val="tx1"/>
          </a:fontRef>
        </p:style>
      </p:cxnSp>
      <p:cxnSp>
        <p:nvCxnSpPr>
          <p:cNvPr id="14" name="肘形连接符 13"/>
          <p:cNvCxnSpPr>
            <a:stCxn id="2" idx="2"/>
            <a:endCxn id="9" idx="0"/>
          </p:cNvCxnSpPr>
          <p:nvPr/>
        </p:nvCxnSpPr>
        <p:spPr>
          <a:xfrm rot="5400000">
            <a:off x="4157059" y="1455939"/>
            <a:ext cx="664244" cy="1"/>
          </a:xfrm>
          <a:prstGeom prst="bentConnector3">
            <a:avLst>
              <a:gd name="adj1" fmla="val 50000"/>
            </a:avLst>
          </a:prstGeom>
          <a:ln w="15875">
            <a:tailEnd type="triangle"/>
          </a:ln>
        </p:spPr>
        <p:style>
          <a:lnRef idx="1">
            <a:schemeClr val="accent5"/>
          </a:lnRef>
          <a:fillRef idx="0">
            <a:schemeClr val="accent5"/>
          </a:fillRef>
          <a:effectRef idx="0">
            <a:schemeClr val="accent5"/>
          </a:effectRef>
          <a:fontRef idx="minor">
            <a:schemeClr val="tx1"/>
          </a:fontRef>
        </p:style>
      </p:cxnSp>
      <p:cxnSp>
        <p:nvCxnSpPr>
          <p:cNvPr id="17" name="肘形连接符 16"/>
          <p:cNvCxnSpPr>
            <a:stCxn id="2" idx="2"/>
            <a:endCxn id="10" idx="0"/>
          </p:cNvCxnSpPr>
          <p:nvPr/>
        </p:nvCxnSpPr>
        <p:spPr>
          <a:xfrm rot="16200000" flipH="1">
            <a:off x="5711680" y="-98683"/>
            <a:ext cx="665761" cy="3110759"/>
          </a:xfrm>
          <a:prstGeom prst="bentConnector3">
            <a:avLst>
              <a:gd name="adj1" fmla="val 50000"/>
            </a:avLst>
          </a:prstGeom>
          <a:ln w="15875">
            <a:tailEnd type="triangle"/>
          </a:ln>
        </p:spPr>
        <p:style>
          <a:lnRef idx="1">
            <a:schemeClr val="accent5"/>
          </a:lnRef>
          <a:fillRef idx="0">
            <a:schemeClr val="accent5"/>
          </a:fillRef>
          <a:effectRef idx="0">
            <a:schemeClr val="accent5"/>
          </a:effectRef>
          <a:fontRef idx="minor">
            <a:schemeClr val="tx1"/>
          </a:fontRef>
        </p:style>
      </p:cxnSp>
      <p:sp>
        <p:nvSpPr>
          <p:cNvPr id="27" name="圆角矩形 26"/>
          <p:cNvSpPr/>
          <p:nvPr/>
        </p:nvSpPr>
        <p:spPr>
          <a:xfrm>
            <a:off x="562507" y="3008894"/>
            <a:ext cx="1761497" cy="2391870"/>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t>对象内存是</a:t>
            </a:r>
            <a:r>
              <a:rPr lang="en-US" altLang="zh-CN" sz="1200" dirty="0" err="1" smtClean="0"/>
              <a:t>redis</a:t>
            </a:r>
            <a:r>
              <a:rPr lang="zh-CN" altLang="en-US" sz="1200" dirty="0" smtClean="0"/>
              <a:t>中占用最大的一块内存，</a:t>
            </a:r>
            <a:r>
              <a:rPr lang="en-US" altLang="zh-CN" sz="1200" dirty="0" err="1" smtClean="0"/>
              <a:t>redis</a:t>
            </a:r>
            <a:r>
              <a:rPr lang="zh-CN" altLang="en-US" sz="1200" dirty="0" smtClean="0"/>
              <a:t>属于键值数据库。每次创建键值时，都会创建两个对象</a:t>
            </a:r>
            <a:r>
              <a:rPr lang="en-US" altLang="zh-CN" sz="1200" dirty="0" smtClean="0"/>
              <a:t>key</a:t>
            </a:r>
            <a:r>
              <a:rPr lang="zh-CN" altLang="en-US" sz="1200" dirty="0" smtClean="0"/>
              <a:t>和</a:t>
            </a:r>
            <a:r>
              <a:rPr lang="en-US" altLang="zh-CN" sz="1200" dirty="0" smtClean="0"/>
              <a:t>value</a:t>
            </a:r>
            <a:r>
              <a:rPr lang="zh-CN" altLang="en-US" sz="1200" dirty="0" smtClean="0"/>
              <a:t>。常见的数据类型为</a:t>
            </a:r>
            <a:r>
              <a:rPr lang="en-US" altLang="zh-CN" sz="1200" dirty="0" smtClean="0"/>
              <a:t>string</a:t>
            </a:r>
            <a:r>
              <a:rPr lang="zh-CN" altLang="en-US" sz="1200" dirty="0" smtClean="0"/>
              <a:t>、</a:t>
            </a:r>
            <a:r>
              <a:rPr lang="en-US" altLang="zh-CN" sz="1200" dirty="0" smtClean="0"/>
              <a:t>list</a:t>
            </a:r>
            <a:r>
              <a:rPr lang="zh-CN" altLang="en-US" sz="1200" dirty="0" smtClean="0"/>
              <a:t>、</a:t>
            </a:r>
            <a:r>
              <a:rPr lang="en-US" altLang="zh-CN" sz="1200" dirty="0" smtClean="0"/>
              <a:t>hash</a:t>
            </a:r>
            <a:r>
              <a:rPr lang="zh-CN" altLang="en-US" sz="1200" dirty="0" smtClean="0"/>
              <a:t>、</a:t>
            </a:r>
            <a:r>
              <a:rPr lang="en-US" altLang="zh-CN" sz="1200" dirty="0" err="1" smtClean="0"/>
              <a:t>zset</a:t>
            </a:r>
            <a:r>
              <a:rPr lang="zh-CN" altLang="en-US" sz="1200" dirty="0" smtClean="0"/>
              <a:t>、</a:t>
            </a:r>
            <a:r>
              <a:rPr lang="en-US" altLang="zh-CN" sz="1200" dirty="0" smtClean="0"/>
              <a:t>set</a:t>
            </a:r>
            <a:endParaRPr lang="zh-CN" altLang="en-US" sz="1200" dirty="0"/>
          </a:p>
        </p:txBody>
      </p:sp>
      <p:sp>
        <p:nvSpPr>
          <p:cNvPr id="30" name="圆角矩形 29"/>
          <p:cNvSpPr/>
          <p:nvPr/>
        </p:nvSpPr>
        <p:spPr>
          <a:xfrm>
            <a:off x="7929852" y="3041723"/>
            <a:ext cx="1882909" cy="1260823"/>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t>复制积压缓冲区：</a:t>
            </a:r>
            <a:endParaRPr lang="en-US" altLang="zh-CN" sz="1200" dirty="0" smtClean="0"/>
          </a:p>
          <a:p>
            <a:pPr algn="ctr"/>
            <a:r>
              <a:rPr lang="zh-CN" altLang="en-US" sz="1200" dirty="0" smtClean="0"/>
              <a:t>用于主从复制时部分复制功能，根据</a:t>
            </a:r>
            <a:r>
              <a:rPr lang="en-US" altLang="zh-CN" sz="1200" dirty="0" err="1"/>
              <a:t>repl</a:t>
            </a:r>
            <a:r>
              <a:rPr lang="en-US" altLang="zh-CN" sz="1200" dirty="0"/>
              <a:t>-backlog-size</a:t>
            </a:r>
            <a:r>
              <a:rPr lang="zh-CN" altLang="en-US" sz="1200" dirty="0"/>
              <a:t>参数控制，默认</a:t>
            </a:r>
            <a:r>
              <a:rPr lang="en-US" altLang="zh-CN" sz="1200" dirty="0"/>
              <a:t>1MB</a:t>
            </a:r>
            <a:r>
              <a:rPr lang="zh-CN" altLang="en-US" sz="1200" dirty="0" smtClean="0"/>
              <a:t>。主节点只有一个，所有从节点共享。</a:t>
            </a:r>
            <a:endParaRPr lang="en-US" altLang="zh-CN" sz="1200" dirty="0" smtClean="0"/>
          </a:p>
        </p:txBody>
      </p:sp>
      <p:sp>
        <p:nvSpPr>
          <p:cNvPr id="65" name="圆角矩形 64"/>
          <p:cNvSpPr/>
          <p:nvPr/>
        </p:nvSpPr>
        <p:spPr>
          <a:xfrm>
            <a:off x="2778581" y="2736031"/>
            <a:ext cx="4821359" cy="936104"/>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t>客户端缓存：</a:t>
            </a:r>
            <a:endParaRPr lang="en-US" altLang="zh-CN" sz="1200" dirty="0" smtClean="0"/>
          </a:p>
          <a:p>
            <a:pPr algn="ctr"/>
            <a:r>
              <a:rPr lang="zh-CN" altLang="en-US" sz="1200" dirty="0" smtClean="0"/>
              <a:t>所有接入到</a:t>
            </a:r>
            <a:r>
              <a:rPr lang="en-US" altLang="zh-CN" sz="1200" dirty="0" err="1" smtClean="0"/>
              <a:t>redis</a:t>
            </a:r>
            <a:r>
              <a:rPr lang="zh-CN" altLang="en-US" sz="1200" dirty="0" smtClean="0"/>
              <a:t>服务器</a:t>
            </a:r>
            <a:r>
              <a:rPr lang="en-US" altLang="zh-CN" sz="1200" dirty="0" smtClean="0"/>
              <a:t>TCP</a:t>
            </a:r>
            <a:r>
              <a:rPr lang="zh-CN" altLang="en-US" sz="1200" dirty="0" smtClean="0"/>
              <a:t>连接的输入输出缓冲区，输入缓冲区无法控制，最大为</a:t>
            </a:r>
            <a:r>
              <a:rPr lang="en-US" altLang="zh-CN" sz="1200" dirty="0" smtClean="0"/>
              <a:t>1G</a:t>
            </a:r>
            <a:r>
              <a:rPr lang="zh-CN" altLang="en-US" sz="1200" dirty="0" smtClean="0"/>
              <a:t>，超过</a:t>
            </a:r>
            <a:r>
              <a:rPr lang="en-US" altLang="zh-CN" sz="1200" dirty="0" smtClean="0"/>
              <a:t>1G</a:t>
            </a:r>
            <a:r>
              <a:rPr lang="zh-CN" altLang="en-US" sz="1200" dirty="0" smtClean="0"/>
              <a:t>将会被断开连接。输出缓冲区通过</a:t>
            </a:r>
            <a:r>
              <a:rPr lang="en-US" altLang="zh-CN" sz="1200" dirty="0" smtClean="0"/>
              <a:t>client-output-buffer-limit</a:t>
            </a:r>
            <a:r>
              <a:rPr lang="zh-CN" altLang="en-US" sz="1200" dirty="0" smtClean="0"/>
              <a:t>控制</a:t>
            </a:r>
            <a:endParaRPr lang="en-US" altLang="zh-CN" sz="1200" dirty="0" smtClean="0"/>
          </a:p>
        </p:txBody>
      </p:sp>
      <p:sp>
        <p:nvSpPr>
          <p:cNvPr id="66" name="圆角矩形 65"/>
          <p:cNvSpPr/>
          <p:nvPr/>
        </p:nvSpPr>
        <p:spPr>
          <a:xfrm>
            <a:off x="7968305" y="4608206"/>
            <a:ext cx="1844456" cy="1098542"/>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smtClean="0"/>
              <a:t>AOF</a:t>
            </a:r>
            <a:r>
              <a:rPr lang="zh-CN" altLang="en-US" sz="1200" dirty="0" smtClean="0"/>
              <a:t>缓存：</a:t>
            </a:r>
            <a:endParaRPr lang="en-US" altLang="zh-CN" sz="1200" dirty="0" smtClean="0"/>
          </a:p>
          <a:p>
            <a:pPr algn="ctr"/>
            <a:r>
              <a:rPr lang="zh-CN" altLang="en-US" sz="1200" dirty="0"/>
              <a:t>在</a:t>
            </a:r>
            <a:r>
              <a:rPr lang="en-US" altLang="zh-CN" sz="1200" dirty="0" err="1"/>
              <a:t>Redis</a:t>
            </a:r>
            <a:r>
              <a:rPr lang="zh-CN" altLang="en-US" sz="1200" dirty="0"/>
              <a:t>重写期间保存最近的写入</a:t>
            </a:r>
            <a:r>
              <a:rPr lang="zh-CN" altLang="en-US" sz="1200" dirty="0" smtClean="0"/>
              <a:t>命令。这一部分占用量一般比较少。</a:t>
            </a:r>
            <a:endParaRPr lang="zh-CN" altLang="en-US" sz="1200" dirty="0"/>
          </a:p>
        </p:txBody>
      </p:sp>
      <p:sp>
        <p:nvSpPr>
          <p:cNvPr id="94" name="圆角矩形 93"/>
          <p:cNvSpPr/>
          <p:nvPr/>
        </p:nvSpPr>
        <p:spPr>
          <a:xfrm>
            <a:off x="2520677" y="3790686"/>
            <a:ext cx="5212428" cy="2526233"/>
          </a:xfrm>
          <a:prstGeom prst="roundRect">
            <a:avLst/>
          </a:prstGeom>
          <a:ln w="158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sz="1200" dirty="0" smtClean="0"/>
          </a:p>
        </p:txBody>
      </p:sp>
      <p:sp>
        <p:nvSpPr>
          <p:cNvPr id="68" name="圆角矩形 67"/>
          <p:cNvSpPr/>
          <p:nvPr/>
        </p:nvSpPr>
        <p:spPr>
          <a:xfrm>
            <a:off x="2664693" y="5112295"/>
            <a:ext cx="2592287" cy="1148158"/>
          </a:xfrm>
          <a:prstGeom prst="roundRect">
            <a:avLst/>
          </a:prstGeo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solidFill>
                  <a:srgbClr val="FF0000"/>
                </a:solidFill>
              </a:rPr>
              <a:t>普通客户端</a:t>
            </a:r>
            <a:r>
              <a:rPr lang="zh-CN" altLang="en-US" sz="1200" dirty="0" smtClean="0"/>
              <a:t>：除复制和订阅的客户端之外的所有连接，默认</a:t>
            </a:r>
            <a:r>
              <a:rPr lang="en-US" altLang="zh-CN" sz="1200" dirty="0" err="1" smtClean="0"/>
              <a:t>redis</a:t>
            </a:r>
            <a:r>
              <a:rPr lang="zh-CN" altLang="en-US" sz="1200" dirty="0" smtClean="0"/>
              <a:t>对普通客户端的输出缓冲区做限制，但是当有大量慢连接客户端时，内存将会飙升。如</a:t>
            </a:r>
            <a:r>
              <a:rPr lang="en-US" altLang="zh-CN" sz="1200" dirty="0" smtClean="0"/>
              <a:t>monitor</a:t>
            </a:r>
            <a:r>
              <a:rPr lang="zh-CN" altLang="en-US" sz="1200" dirty="0" smtClean="0"/>
              <a:t>命令</a:t>
            </a:r>
            <a:endParaRPr lang="en-US" altLang="zh-CN" sz="1200" dirty="0" smtClean="0"/>
          </a:p>
        </p:txBody>
      </p:sp>
      <p:sp>
        <p:nvSpPr>
          <p:cNvPr id="70" name="圆角矩形 69"/>
          <p:cNvSpPr/>
          <p:nvPr/>
        </p:nvSpPr>
        <p:spPr>
          <a:xfrm>
            <a:off x="2703396" y="3924846"/>
            <a:ext cx="4896544" cy="1031256"/>
          </a:xfrm>
          <a:prstGeom prst="roundRect">
            <a:avLst/>
          </a:prstGeo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solidFill>
                  <a:srgbClr val="FF0000"/>
                </a:solidFill>
              </a:rPr>
              <a:t>从客户端</a:t>
            </a:r>
            <a:r>
              <a:rPr lang="zh-CN" altLang="en-US" sz="1200" dirty="0" smtClean="0"/>
              <a:t>：主节点会为每个从节点单独建立一个连接用于命令</a:t>
            </a:r>
            <a:r>
              <a:rPr lang="zh-CN" altLang="en-US" sz="1200" dirty="0"/>
              <a:t>复制</a:t>
            </a:r>
            <a:r>
              <a:rPr lang="zh-CN" altLang="en-US" sz="1200" dirty="0" smtClean="0"/>
              <a:t>。</a:t>
            </a:r>
            <a:endParaRPr lang="en-US" altLang="zh-CN" sz="1200" dirty="0" smtClean="0"/>
          </a:p>
          <a:p>
            <a:pPr algn="ctr"/>
            <a:r>
              <a:rPr lang="zh-CN" altLang="en-US" sz="1200" dirty="0" smtClean="0"/>
              <a:t>当</a:t>
            </a:r>
            <a:r>
              <a:rPr lang="zh-CN" altLang="en-US" sz="1200" dirty="0"/>
              <a:t>主从节点</a:t>
            </a:r>
            <a:r>
              <a:rPr lang="zh-CN" altLang="en-US" sz="1200" dirty="0" smtClean="0"/>
              <a:t>之间网络</a:t>
            </a:r>
            <a:r>
              <a:rPr lang="zh-CN" altLang="en-US" sz="1200" dirty="0"/>
              <a:t>延迟较高或主节点挂载大量从节点时这</a:t>
            </a:r>
            <a:r>
              <a:rPr lang="zh-CN" altLang="en-US" sz="1200" dirty="0" smtClean="0"/>
              <a:t>部分</a:t>
            </a:r>
            <a:endParaRPr lang="en-US" altLang="zh-CN" sz="1200" dirty="0" smtClean="0"/>
          </a:p>
          <a:p>
            <a:pPr algn="ctr"/>
            <a:r>
              <a:rPr lang="zh-CN" altLang="en-US" sz="1200" dirty="0" smtClean="0"/>
              <a:t>内存</a:t>
            </a:r>
            <a:r>
              <a:rPr lang="zh-CN" altLang="en-US" sz="1200" dirty="0"/>
              <a:t>消耗将占用很大</a:t>
            </a:r>
            <a:r>
              <a:rPr lang="zh-CN" altLang="en-US" sz="1200" dirty="0" smtClean="0"/>
              <a:t>一部分</a:t>
            </a:r>
            <a:r>
              <a:rPr lang="zh-CN" altLang="en-US" sz="1200" dirty="0"/>
              <a:t>，建议主节点挂载的从节点不要多于</a:t>
            </a:r>
            <a:r>
              <a:rPr lang="en-US" altLang="zh-CN" sz="1200" dirty="0"/>
              <a:t>2</a:t>
            </a:r>
            <a:r>
              <a:rPr lang="zh-CN" altLang="en-US" sz="1200" dirty="0"/>
              <a:t>个，主从节点不要部署在较差的</a:t>
            </a:r>
            <a:r>
              <a:rPr lang="zh-CN" altLang="en-US" sz="1200" dirty="0" smtClean="0"/>
              <a:t>网络</a:t>
            </a:r>
            <a:r>
              <a:rPr lang="zh-CN" altLang="en-US" sz="1200" dirty="0"/>
              <a:t>环境下，如异地跨机房环境</a:t>
            </a:r>
            <a:r>
              <a:rPr lang="zh-CN" altLang="en-US" sz="1200" dirty="0" smtClean="0"/>
              <a:t>，</a:t>
            </a:r>
            <a:endParaRPr lang="en-US" altLang="zh-CN" sz="1200" dirty="0" smtClean="0"/>
          </a:p>
          <a:p>
            <a:pPr algn="ctr"/>
            <a:r>
              <a:rPr lang="zh-CN" altLang="en-US" sz="1200" dirty="0" smtClean="0"/>
              <a:t>防止</a:t>
            </a:r>
            <a:r>
              <a:rPr lang="zh-CN" altLang="en-US" sz="1200" dirty="0"/>
              <a:t>复制客户端连接缓慢造成溢出。</a:t>
            </a:r>
            <a:endParaRPr lang="en-US" altLang="zh-CN" sz="1200" dirty="0" smtClean="0"/>
          </a:p>
        </p:txBody>
      </p:sp>
      <p:sp>
        <p:nvSpPr>
          <p:cNvPr id="71" name="圆角矩形 70"/>
          <p:cNvSpPr/>
          <p:nvPr/>
        </p:nvSpPr>
        <p:spPr>
          <a:xfrm>
            <a:off x="5400997" y="5112295"/>
            <a:ext cx="2198943" cy="1148158"/>
          </a:xfrm>
          <a:prstGeom prst="roundRect">
            <a:avLst/>
          </a:prstGeo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solidFill>
                  <a:srgbClr val="FF0000"/>
                </a:solidFill>
              </a:rPr>
              <a:t>订阅</a:t>
            </a:r>
            <a:r>
              <a:rPr lang="zh-CN" altLang="en-US" sz="1200" dirty="0" smtClean="0">
                <a:solidFill>
                  <a:srgbClr val="FF0000"/>
                </a:solidFill>
              </a:rPr>
              <a:t>客户端</a:t>
            </a:r>
            <a:r>
              <a:rPr lang="zh-CN" altLang="en-US" sz="1200" dirty="0"/>
              <a:t>：当使用发布订阅功能时，连接客户端使用单独输出缓冲区，当订阅</a:t>
            </a:r>
            <a:r>
              <a:rPr lang="zh-CN" altLang="en-US" sz="1200" dirty="0" smtClean="0"/>
              <a:t>服务的</a:t>
            </a:r>
            <a:r>
              <a:rPr lang="zh-CN" altLang="en-US" sz="1200" dirty="0"/>
              <a:t>消息生产快于消费速度时，输出缓冲区会产生</a:t>
            </a:r>
            <a:r>
              <a:rPr lang="zh-CN" altLang="en-US" sz="1200" dirty="0" smtClean="0"/>
              <a:t>积压造成</a:t>
            </a:r>
            <a:r>
              <a:rPr lang="zh-CN" altLang="en-US" sz="1200" dirty="0"/>
              <a:t>输出缓冲区空间</a:t>
            </a:r>
            <a:r>
              <a:rPr lang="zh-CN" altLang="en-US" sz="1200" dirty="0" smtClean="0"/>
              <a:t>溢出</a:t>
            </a:r>
            <a:r>
              <a:rPr lang="zh-CN" altLang="en-US" sz="1200" dirty="0"/>
              <a:t>。</a:t>
            </a:r>
            <a:endParaRPr lang="en-US" altLang="zh-CN" sz="1200" dirty="0" smtClean="0"/>
          </a:p>
        </p:txBody>
      </p:sp>
      <p:cxnSp>
        <p:nvCxnSpPr>
          <p:cNvPr id="81" name="肘形连接符 80"/>
          <p:cNvCxnSpPr>
            <a:stCxn id="9" idx="3"/>
            <a:endCxn id="72" idx="0"/>
          </p:cNvCxnSpPr>
          <p:nvPr/>
        </p:nvCxnSpPr>
        <p:spPr>
          <a:xfrm>
            <a:off x="5353276" y="2040089"/>
            <a:ext cx="892989" cy="557688"/>
          </a:xfrm>
          <a:prstGeom prst="bentConnector2">
            <a:avLst/>
          </a:prstGeom>
          <a:ln w="15875">
            <a:tailEnd type="triangle"/>
          </a:ln>
        </p:spPr>
        <p:style>
          <a:lnRef idx="1">
            <a:schemeClr val="accent4"/>
          </a:lnRef>
          <a:fillRef idx="0">
            <a:schemeClr val="accent4"/>
          </a:fillRef>
          <a:effectRef idx="0">
            <a:schemeClr val="accent4"/>
          </a:effectRef>
          <a:fontRef idx="minor">
            <a:schemeClr val="tx1"/>
          </a:fontRef>
        </p:style>
      </p:cxnSp>
      <p:cxnSp>
        <p:nvCxnSpPr>
          <p:cNvPr id="97" name="肘形连接符 96"/>
          <p:cNvCxnSpPr>
            <a:stCxn id="8" idx="2"/>
            <a:endCxn id="27" idx="0"/>
          </p:cNvCxnSpPr>
          <p:nvPr/>
        </p:nvCxnSpPr>
        <p:spPr>
          <a:xfrm rot="5400000">
            <a:off x="1121236" y="2686873"/>
            <a:ext cx="644041" cy="12700"/>
          </a:xfrm>
          <a:prstGeom prst="bentConnector3">
            <a:avLst>
              <a:gd name="adj1" fmla="val 50000"/>
            </a:avLst>
          </a:prstGeom>
          <a:ln w="15875">
            <a:tailEnd type="triangle"/>
          </a:ln>
        </p:spPr>
        <p:style>
          <a:lnRef idx="1">
            <a:schemeClr val="accent4"/>
          </a:lnRef>
          <a:fillRef idx="0">
            <a:schemeClr val="accent4"/>
          </a:fillRef>
          <a:effectRef idx="0">
            <a:schemeClr val="accent4"/>
          </a:effectRef>
          <a:fontRef idx="minor">
            <a:schemeClr val="tx1"/>
          </a:fontRef>
        </p:style>
      </p:cxnSp>
      <p:sp>
        <p:nvSpPr>
          <p:cNvPr id="102" name="圆角矩形 101"/>
          <p:cNvSpPr/>
          <p:nvPr/>
        </p:nvSpPr>
        <p:spPr>
          <a:xfrm>
            <a:off x="9000035" y="1347924"/>
            <a:ext cx="1882909" cy="845753"/>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t>主要</a:t>
            </a:r>
            <a:r>
              <a:rPr lang="zh-CN" altLang="en-US" sz="1200" dirty="0" smtClean="0"/>
              <a:t>是是指</a:t>
            </a:r>
            <a:r>
              <a:rPr lang="en-US" altLang="zh-CN" sz="1200" dirty="0" smtClean="0"/>
              <a:t>AOF/RDB</a:t>
            </a:r>
            <a:r>
              <a:rPr lang="zh-CN" altLang="en-US" sz="1200" dirty="0" smtClean="0"/>
              <a:t>时</a:t>
            </a:r>
            <a:r>
              <a:rPr lang="en-US" altLang="zh-CN" sz="1200" dirty="0" smtClean="0"/>
              <a:t>fork</a:t>
            </a:r>
            <a:r>
              <a:rPr lang="zh-CN" altLang="en-US" sz="1200" dirty="0" smtClean="0"/>
              <a:t>创建的子进程内存开销，</a:t>
            </a:r>
            <a:r>
              <a:rPr lang="en-US" altLang="zh-CN" sz="1200" dirty="0" err="1" smtClean="0"/>
              <a:t>linux</a:t>
            </a:r>
            <a:r>
              <a:rPr lang="zh-CN" altLang="en-US" sz="1200" dirty="0" smtClean="0"/>
              <a:t>采用了写时复制技术。</a:t>
            </a:r>
            <a:endParaRPr lang="en-US" altLang="zh-CN" sz="1200" dirty="0" smtClean="0"/>
          </a:p>
        </p:txBody>
      </p:sp>
      <p:cxnSp>
        <p:nvCxnSpPr>
          <p:cNvPr id="103" name="肘形连接符 102"/>
          <p:cNvCxnSpPr>
            <a:stCxn id="10" idx="3"/>
            <a:endCxn id="102" idx="1"/>
          </p:cNvCxnSpPr>
          <p:nvPr/>
        </p:nvCxnSpPr>
        <p:spPr>
          <a:xfrm flipV="1">
            <a:off x="8464036" y="1770801"/>
            <a:ext cx="535999" cy="270805"/>
          </a:xfrm>
          <a:prstGeom prst="bentConnector3">
            <a:avLst>
              <a:gd name="adj1" fmla="val 50000"/>
            </a:avLst>
          </a:prstGeom>
          <a:ln w="158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0926163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2421101"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anose="020B0503020204020204" pitchFamily="34" charset="-122"/>
              </a:rPr>
              <a:t>常见几种内存消耗情况</a:t>
            </a:r>
            <a:endParaRPr lang="en-US" altLang="zh-CN" sz="1600" b="1" dirty="0">
              <a:latin typeface="微软雅黑" panose="020B0503020204020204" pitchFamily="34" charset="-122"/>
              <a:ea typeface="微软雅黑" panose="020B0503020204020204" pitchFamily="34" charset="-122"/>
            </a:endParaRPr>
          </a:p>
        </p:txBody>
      </p:sp>
      <p:sp>
        <p:nvSpPr>
          <p:cNvPr id="11" name="矩形 10"/>
          <p:cNvSpPr/>
          <p:nvPr/>
        </p:nvSpPr>
        <p:spPr>
          <a:xfrm>
            <a:off x="3378058" y="1746343"/>
            <a:ext cx="2199422" cy="426787"/>
          </a:xfrm>
          <a:prstGeom prst="rect">
            <a:avLst/>
          </a:prstGeom>
          <a:solidFill>
            <a:schemeClr val="accent3">
              <a:lumMod val="20000"/>
              <a:lumOff val="8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solidFill>
                  <a:schemeClr val="tx1"/>
                </a:solidFill>
              </a:rPr>
              <a:t>内存碎片</a:t>
            </a:r>
            <a:endParaRPr lang="zh-CN" altLang="en-US" dirty="0">
              <a:solidFill>
                <a:schemeClr val="tx1"/>
              </a:solidFill>
            </a:endParaRPr>
          </a:p>
        </p:txBody>
      </p:sp>
      <p:sp>
        <p:nvSpPr>
          <p:cNvPr id="20" name="矩形 19"/>
          <p:cNvSpPr/>
          <p:nvPr/>
        </p:nvSpPr>
        <p:spPr>
          <a:xfrm>
            <a:off x="579159" y="1505730"/>
            <a:ext cx="2199422" cy="908014"/>
          </a:xfrm>
          <a:prstGeom prst="rect">
            <a:avLst/>
          </a:prstGeom>
          <a:solidFill>
            <a:schemeClr val="accent3">
              <a:lumMod val="20000"/>
              <a:lumOff val="8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800" dirty="0" err="1" smtClean="0">
                <a:solidFill>
                  <a:schemeClr val="tx1"/>
                </a:solidFill>
              </a:rPr>
              <a:t>used_memory_rss</a:t>
            </a:r>
            <a:endParaRPr lang="en-US" altLang="zh-CN" sz="1800" dirty="0" smtClean="0">
              <a:solidFill>
                <a:schemeClr val="tx1"/>
              </a:solidFill>
            </a:endParaRPr>
          </a:p>
          <a:p>
            <a:pPr algn="ctr"/>
            <a:r>
              <a:rPr lang="zh-CN" altLang="en-US" sz="1800" dirty="0" smtClean="0">
                <a:solidFill>
                  <a:schemeClr val="tx1"/>
                </a:solidFill>
              </a:rPr>
              <a:t>减</a:t>
            </a:r>
            <a:endParaRPr lang="en-US" altLang="zh-CN" sz="1800" dirty="0" smtClean="0">
              <a:solidFill>
                <a:schemeClr val="tx1"/>
              </a:solidFill>
            </a:endParaRPr>
          </a:p>
          <a:p>
            <a:pPr algn="ctr"/>
            <a:r>
              <a:rPr lang="en-US" altLang="zh-CN" sz="1800" dirty="0" err="1" smtClean="0">
                <a:solidFill>
                  <a:schemeClr val="tx1"/>
                </a:solidFill>
              </a:rPr>
              <a:t>used_memory</a:t>
            </a:r>
            <a:endParaRPr lang="zh-CN" altLang="en-US" sz="1800" dirty="0">
              <a:solidFill>
                <a:schemeClr val="tx1"/>
              </a:solidFill>
            </a:endParaRPr>
          </a:p>
        </p:txBody>
      </p:sp>
      <p:sp>
        <p:nvSpPr>
          <p:cNvPr id="27" name="圆角矩形 26"/>
          <p:cNvSpPr/>
          <p:nvPr/>
        </p:nvSpPr>
        <p:spPr>
          <a:xfrm>
            <a:off x="6409109" y="871176"/>
            <a:ext cx="4186798" cy="999858"/>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err="1" smtClean="0"/>
              <a:t>Redis</a:t>
            </a:r>
            <a:r>
              <a:rPr lang="zh-CN" altLang="en-US" sz="1600" dirty="0" smtClean="0"/>
              <a:t>默认的内存分配策略为</a:t>
            </a:r>
            <a:r>
              <a:rPr lang="en-US" altLang="zh-CN" sz="1600" dirty="0" err="1" smtClean="0"/>
              <a:t>jemalloc</a:t>
            </a:r>
            <a:r>
              <a:rPr lang="zh-CN" altLang="en-US" sz="1600" dirty="0" smtClean="0"/>
              <a:t>，可选为的</a:t>
            </a:r>
            <a:r>
              <a:rPr lang="en-US" altLang="zh-CN" sz="1600" dirty="0" err="1" smtClean="0"/>
              <a:t>glibc</a:t>
            </a:r>
            <a:r>
              <a:rPr lang="zh-CN" altLang="en-US" sz="1600" dirty="0" smtClean="0"/>
              <a:t>和</a:t>
            </a:r>
            <a:r>
              <a:rPr lang="en-US" altLang="zh-CN" sz="1600" dirty="0" err="1" smtClean="0"/>
              <a:t>tcmalloc</a:t>
            </a:r>
            <a:r>
              <a:rPr lang="zh-CN" altLang="en-US" sz="1600" dirty="0" smtClean="0"/>
              <a:t>。</a:t>
            </a:r>
            <a:endParaRPr lang="zh-CN" altLang="en-US" sz="1600" dirty="0"/>
          </a:p>
        </p:txBody>
      </p:sp>
      <p:sp>
        <p:nvSpPr>
          <p:cNvPr id="28" name="矩形 27"/>
          <p:cNvSpPr/>
          <p:nvPr/>
        </p:nvSpPr>
        <p:spPr>
          <a:xfrm>
            <a:off x="579159" y="2554361"/>
            <a:ext cx="10366454" cy="830997"/>
          </a:xfrm>
          <a:prstGeom prst="rect">
            <a:avLst/>
          </a:prstGeom>
        </p:spPr>
        <p:txBody>
          <a:bodyPr wrap="square">
            <a:spAutoFit/>
          </a:bodyPr>
          <a:lstStyle/>
          <a:p>
            <a:r>
              <a:rPr lang="zh-CN" altLang="en-US" sz="1600" dirty="0" smtClean="0"/>
              <a:t>由于</a:t>
            </a:r>
            <a:r>
              <a:rPr lang="en-US" altLang="zh-CN" sz="1600" dirty="0" err="1" smtClean="0"/>
              <a:t>jemalloc</a:t>
            </a:r>
            <a:r>
              <a:rPr lang="zh-CN" altLang="en-US" sz="1600" dirty="0" smtClean="0"/>
              <a:t>或</a:t>
            </a:r>
            <a:r>
              <a:rPr lang="en-US" altLang="zh-CN" sz="1600" dirty="0" err="1" smtClean="0"/>
              <a:t>tcmalloc</a:t>
            </a:r>
            <a:r>
              <a:rPr lang="zh-CN" altLang="en-US" sz="1600" dirty="0" smtClean="0"/>
              <a:t>内存分配策略大致都是采用分级思想，，并不能保证每次对象刚好等于某一级的块大小，因此剩下未用的空间不能再分配给其他对象，造成内存碎片。该问题影响不大，而且并不是</a:t>
            </a:r>
            <a:r>
              <a:rPr lang="en-US" altLang="zh-CN" sz="1600" dirty="0" err="1" smtClean="0"/>
              <a:t>redis</a:t>
            </a:r>
            <a:r>
              <a:rPr lang="zh-CN" altLang="en-US" sz="1600" dirty="0"/>
              <a:t>一个存在的问题。正常情况下，正常的碎片率（</a:t>
            </a:r>
            <a:r>
              <a:rPr lang="en-US" altLang="zh-CN" sz="1600" dirty="0" err="1"/>
              <a:t>mem_fragmentation_ratio</a:t>
            </a:r>
            <a:r>
              <a:rPr lang="zh-CN" altLang="en-US" sz="1600" dirty="0"/>
              <a:t>）在</a:t>
            </a:r>
            <a:r>
              <a:rPr lang="en-US" altLang="zh-CN" sz="1600" dirty="0"/>
              <a:t>1.03</a:t>
            </a:r>
            <a:r>
              <a:rPr lang="zh-CN" altLang="en-US" sz="1600" dirty="0" smtClean="0"/>
              <a:t>左右。但以下场景会容易出现内存碎片问题：</a:t>
            </a:r>
            <a:endParaRPr lang="zh-CN" altLang="en-US" sz="1600" dirty="0"/>
          </a:p>
        </p:txBody>
      </p:sp>
      <p:sp>
        <p:nvSpPr>
          <p:cNvPr id="29" name="圆角矩形 28"/>
          <p:cNvSpPr/>
          <p:nvPr/>
        </p:nvSpPr>
        <p:spPr>
          <a:xfrm>
            <a:off x="1172104" y="4752255"/>
            <a:ext cx="1512168" cy="547412"/>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频繁更新操作</a:t>
            </a:r>
            <a:endParaRPr lang="zh-CN" altLang="en-US" sz="1600" dirty="0"/>
          </a:p>
        </p:txBody>
      </p:sp>
      <p:sp>
        <p:nvSpPr>
          <p:cNvPr id="31" name="圆角矩形 30"/>
          <p:cNvSpPr/>
          <p:nvPr/>
        </p:nvSpPr>
        <p:spPr>
          <a:xfrm>
            <a:off x="1172104" y="5571699"/>
            <a:ext cx="1512168" cy="547412"/>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大量过期键</a:t>
            </a:r>
            <a:endParaRPr lang="zh-CN" altLang="en-US" sz="1600" dirty="0"/>
          </a:p>
        </p:txBody>
      </p:sp>
      <p:sp>
        <p:nvSpPr>
          <p:cNvPr id="33" name="矩形 32"/>
          <p:cNvSpPr/>
          <p:nvPr/>
        </p:nvSpPr>
        <p:spPr>
          <a:xfrm>
            <a:off x="2821585" y="4856684"/>
            <a:ext cx="2376264" cy="338554"/>
          </a:xfrm>
          <a:prstGeom prst="rect">
            <a:avLst/>
          </a:prstGeom>
        </p:spPr>
        <p:txBody>
          <a:bodyPr wrap="square">
            <a:spAutoFit/>
          </a:bodyPr>
          <a:lstStyle/>
          <a:p>
            <a:r>
              <a:rPr lang="zh-CN" altLang="en-US" sz="1600" dirty="0" smtClean="0"/>
              <a:t>如</a:t>
            </a:r>
            <a:r>
              <a:rPr lang="en-US" altLang="zh-CN" sz="1600" dirty="0" smtClean="0"/>
              <a:t>append</a:t>
            </a:r>
            <a:r>
              <a:rPr lang="zh-CN" altLang="en-US" sz="1600" dirty="0" smtClean="0"/>
              <a:t>或者</a:t>
            </a:r>
            <a:r>
              <a:rPr lang="en-US" altLang="zh-CN" sz="1600" dirty="0" err="1" smtClean="0"/>
              <a:t>setrange</a:t>
            </a:r>
            <a:endParaRPr lang="zh-CN" altLang="en-US" sz="1600" dirty="0"/>
          </a:p>
        </p:txBody>
      </p:sp>
      <p:sp>
        <p:nvSpPr>
          <p:cNvPr id="34" name="矩形 33"/>
          <p:cNvSpPr/>
          <p:nvPr/>
        </p:nvSpPr>
        <p:spPr>
          <a:xfrm>
            <a:off x="2821585" y="5429906"/>
            <a:ext cx="2651420" cy="830997"/>
          </a:xfrm>
          <a:prstGeom prst="rect">
            <a:avLst/>
          </a:prstGeom>
        </p:spPr>
        <p:txBody>
          <a:bodyPr wrap="square">
            <a:spAutoFit/>
          </a:bodyPr>
          <a:lstStyle/>
          <a:p>
            <a:r>
              <a:rPr lang="zh-CN" altLang="en-US" sz="1600" dirty="0"/>
              <a:t>键对象过期删除后，释放的空间无法得到充分利</a:t>
            </a:r>
          </a:p>
          <a:p>
            <a:r>
              <a:rPr lang="zh-CN" altLang="en-US" sz="1600" dirty="0"/>
              <a:t>用，导致碎片率上升。</a:t>
            </a:r>
          </a:p>
        </p:txBody>
      </p:sp>
      <p:sp>
        <p:nvSpPr>
          <p:cNvPr id="26" name="矩形 25"/>
          <p:cNvSpPr/>
          <p:nvPr/>
        </p:nvSpPr>
        <p:spPr>
          <a:xfrm>
            <a:off x="648469" y="3451830"/>
            <a:ext cx="10585176" cy="1077218"/>
          </a:xfrm>
          <a:prstGeom prst="rect">
            <a:avLst/>
          </a:prstGeom>
        </p:spPr>
        <p:txBody>
          <a:bodyPr wrap="square">
            <a:spAutoFit/>
          </a:bodyPr>
          <a:lstStyle/>
          <a:p>
            <a:r>
              <a:rPr lang="zh-CN" altLang="en-US" sz="1600" dirty="0">
                <a:solidFill>
                  <a:srgbClr val="FF0000"/>
                </a:solidFill>
              </a:rPr>
              <a:t>碎片率计算方法</a:t>
            </a:r>
            <a:r>
              <a:rPr lang="zh-CN" altLang="en-US" sz="1600" dirty="0" smtClean="0"/>
              <a:t>：</a:t>
            </a:r>
            <a:endParaRPr lang="en-US" altLang="zh-CN" sz="1600" dirty="0" smtClean="0"/>
          </a:p>
          <a:p>
            <a:r>
              <a:rPr lang="en-US" altLang="zh-CN" sz="1600" dirty="0" err="1" smtClean="0"/>
              <a:t>mh</a:t>
            </a:r>
            <a:r>
              <a:rPr lang="en-US" altLang="zh-CN" sz="1600" dirty="0" smtClean="0"/>
              <a:t>-</a:t>
            </a:r>
            <a:r>
              <a:rPr lang="en-US" altLang="zh-CN" sz="1600" dirty="0"/>
              <a:t>&gt;</a:t>
            </a:r>
            <a:r>
              <a:rPr lang="en-US" altLang="zh-CN" sz="1600" dirty="0" err="1"/>
              <a:t>allocator_frag</a:t>
            </a:r>
            <a:r>
              <a:rPr lang="en-US" altLang="zh-CN" sz="1600" dirty="0"/>
              <a:t> </a:t>
            </a:r>
            <a:r>
              <a:rPr lang="en-US" altLang="zh-CN" sz="1600" dirty="0" smtClean="0"/>
              <a:t>=(</a:t>
            </a:r>
            <a:r>
              <a:rPr lang="en-US" altLang="zh-CN" sz="1600" dirty="0"/>
              <a:t>float)</a:t>
            </a:r>
            <a:r>
              <a:rPr lang="en-US" altLang="zh-CN" sz="1600" dirty="0" err="1"/>
              <a:t>server.cron_malloc_stats.allocator_active</a:t>
            </a:r>
            <a:r>
              <a:rPr lang="en-US" altLang="zh-CN" sz="1600" dirty="0"/>
              <a:t>/</a:t>
            </a:r>
            <a:r>
              <a:rPr lang="en-US" altLang="zh-CN" sz="1600" dirty="0" err="1"/>
              <a:t>server.cron_malloc_stats.allocator_allocated</a:t>
            </a:r>
            <a:r>
              <a:rPr lang="en-US" altLang="zh-CN" sz="1600" dirty="0" smtClean="0"/>
              <a:t>;</a:t>
            </a:r>
          </a:p>
          <a:p>
            <a:r>
              <a:rPr lang="zh-CN" altLang="en-US" sz="1600" dirty="0" smtClean="0"/>
              <a:t>也就是</a:t>
            </a:r>
            <a:r>
              <a:rPr lang="en-US" altLang="zh-CN" sz="1600" dirty="0" err="1" smtClean="0"/>
              <a:t>used_memory_rss</a:t>
            </a:r>
            <a:r>
              <a:rPr lang="en-US" altLang="zh-CN" sz="1600" dirty="0" smtClean="0"/>
              <a:t>/</a:t>
            </a:r>
            <a:r>
              <a:rPr lang="en-US" altLang="zh-CN" sz="1600" dirty="0" err="1" smtClean="0"/>
              <a:t>used_memory</a:t>
            </a:r>
            <a:r>
              <a:rPr lang="zh-CN" altLang="en-US" sz="1600" dirty="0" smtClean="0"/>
              <a:t>。大于</a:t>
            </a:r>
            <a:r>
              <a:rPr lang="en-US" altLang="zh-CN" sz="1600" dirty="0" smtClean="0"/>
              <a:t>1</a:t>
            </a:r>
            <a:r>
              <a:rPr lang="zh-CN" altLang="en-US" sz="1600" dirty="0" smtClean="0"/>
              <a:t>，说明有内存碎片（越大说明碎片越多），小于</a:t>
            </a:r>
            <a:r>
              <a:rPr lang="en-US" altLang="zh-CN" sz="1600" dirty="0" smtClean="0"/>
              <a:t>1</a:t>
            </a:r>
            <a:r>
              <a:rPr lang="zh-CN" altLang="en-US" sz="1600" dirty="0" smtClean="0"/>
              <a:t>说明已经在使用虚拟内存</a:t>
            </a:r>
            <a:r>
              <a:rPr lang="en-US" altLang="zh-CN" sz="1600" dirty="0" smtClean="0"/>
              <a:t>(</a:t>
            </a:r>
            <a:r>
              <a:rPr lang="zh-CN" altLang="en-US" sz="1600" dirty="0" smtClean="0"/>
              <a:t>磁盘空间</a:t>
            </a:r>
            <a:r>
              <a:rPr lang="en-US" altLang="zh-CN" sz="1600" dirty="0" smtClean="0"/>
              <a:t>)</a:t>
            </a:r>
            <a:r>
              <a:rPr lang="zh-CN" altLang="en-US" sz="1600" dirty="0" smtClean="0"/>
              <a:t>，会影响性能。</a:t>
            </a:r>
            <a:endParaRPr lang="zh-CN" altLang="en-US" sz="1600" dirty="0"/>
          </a:p>
        </p:txBody>
      </p:sp>
      <p:cxnSp>
        <p:nvCxnSpPr>
          <p:cNvPr id="35" name="肘形连接符 34"/>
          <p:cNvCxnSpPr>
            <a:stCxn id="11" idx="3"/>
            <a:endCxn id="27" idx="1"/>
          </p:cNvCxnSpPr>
          <p:nvPr/>
        </p:nvCxnSpPr>
        <p:spPr>
          <a:xfrm flipV="1">
            <a:off x="5577480" y="1371105"/>
            <a:ext cx="831629" cy="588632"/>
          </a:xfrm>
          <a:prstGeom prst="bentConnector3">
            <a:avLst>
              <a:gd name="adj1" fmla="val 50000"/>
            </a:avLst>
          </a:prstGeom>
          <a:ln w="15875">
            <a:tailEnd type="triangle"/>
          </a:ln>
        </p:spPr>
        <p:style>
          <a:lnRef idx="1">
            <a:schemeClr val="accent5"/>
          </a:lnRef>
          <a:fillRef idx="0">
            <a:schemeClr val="accent5"/>
          </a:fillRef>
          <a:effectRef idx="0">
            <a:schemeClr val="accent5"/>
          </a:effectRef>
          <a:fontRef idx="minor">
            <a:schemeClr val="tx1"/>
          </a:fontRef>
        </p:style>
      </p:cxnSp>
      <p:sp>
        <p:nvSpPr>
          <p:cNvPr id="38" name="圆角矩形 37"/>
          <p:cNvSpPr/>
          <p:nvPr/>
        </p:nvSpPr>
        <p:spPr>
          <a:xfrm>
            <a:off x="8353325" y="4752255"/>
            <a:ext cx="1512168" cy="547412"/>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重启</a:t>
            </a:r>
            <a:endParaRPr lang="zh-CN" altLang="en-US" sz="1600" dirty="0"/>
          </a:p>
        </p:txBody>
      </p:sp>
      <p:sp>
        <p:nvSpPr>
          <p:cNvPr id="39" name="圆角矩形 38"/>
          <p:cNvSpPr/>
          <p:nvPr/>
        </p:nvSpPr>
        <p:spPr>
          <a:xfrm>
            <a:off x="8353325" y="5571699"/>
            <a:ext cx="1512168" cy="547412"/>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数据对齐</a:t>
            </a:r>
            <a:endParaRPr lang="zh-CN" altLang="en-US" sz="1600" dirty="0"/>
          </a:p>
        </p:txBody>
      </p:sp>
      <p:sp>
        <p:nvSpPr>
          <p:cNvPr id="43" name="燕尾形箭头 42"/>
          <p:cNvSpPr/>
          <p:nvPr/>
        </p:nvSpPr>
        <p:spPr>
          <a:xfrm>
            <a:off x="5775118" y="5195238"/>
            <a:ext cx="1728192" cy="37646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068501" y="4946991"/>
            <a:ext cx="1185529" cy="338554"/>
          </a:xfrm>
          <a:prstGeom prst="rect">
            <a:avLst/>
          </a:prstGeom>
        </p:spPr>
        <p:txBody>
          <a:bodyPr wrap="square">
            <a:spAutoFit/>
          </a:bodyPr>
          <a:lstStyle/>
          <a:p>
            <a:r>
              <a:rPr lang="zh-CN" altLang="en-US" sz="1600" dirty="0" smtClean="0"/>
              <a:t>解决方案</a:t>
            </a:r>
            <a:endParaRPr lang="zh-CN" altLang="en-US" sz="1600" dirty="0"/>
          </a:p>
        </p:txBody>
      </p:sp>
      <p:cxnSp>
        <p:nvCxnSpPr>
          <p:cNvPr id="46" name="直接箭头连接符 45"/>
          <p:cNvCxnSpPr>
            <a:stCxn id="20" idx="3"/>
            <a:endCxn id="11" idx="1"/>
          </p:cNvCxnSpPr>
          <p:nvPr/>
        </p:nvCxnSpPr>
        <p:spPr>
          <a:xfrm>
            <a:off x="2778581" y="1959737"/>
            <a:ext cx="599477"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11911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241868" cy="430851"/>
          </a:xfrm>
          <a:prstGeom prst="rect">
            <a:avLst/>
          </a:prstGeom>
          <a:noFill/>
        </p:spPr>
        <p:txBody>
          <a:bodyPr wrap="none" lIns="182843" tIns="91422" rIns="182843" bIns="91422" rtlCol="0">
            <a:spAutoFit/>
          </a:bodyPr>
          <a:lstStyle/>
          <a:p>
            <a:r>
              <a:rPr lang="en-US" altLang="zh-CN" sz="1600" b="1" dirty="0" err="1">
                <a:latin typeface="微软雅黑" panose="020B0503020204020204" pitchFamily="34" charset="-122"/>
                <a:ea typeface="微软雅黑" panose="020B0503020204020204" pitchFamily="34" charset="-122"/>
              </a:rPr>
              <a:t>tcmalloc</a:t>
            </a:r>
            <a:endParaRPr lang="en-US" altLang="zh-CN" sz="1600" b="1" dirty="0">
              <a:latin typeface="微软雅黑" panose="020B0503020204020204" pitchFamily="34" charset="-122"/>
              <a:ea typeface="微软雅黑" panose="020B0503020204020204" pitchFamily="34" charset="-122"/>
            </a:endParaRPr>
          </a:p>
        </p:txBody>
      </p:sp>
      <p:sp>
        <p:nvSpPr>
          <p:cNvPr id="27" name="圆角矩形 26"/>
          <p:cNvSpPr/>
          <p:nvPr/>
        </p:nvSpPr>
        <p:spPr>
          <a:xfrm>
            <a:off x="471148" y="4102586"/>
            <a:ext cx="1329449" cy="665262"/>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err="1" smtClean="0"/>
              <a:t>tcmalloc</a:t>
            </a:r>
            <a:endParaRPr lang="zh-CN" altLang="en-US" sz="1600" dirty="0"/>
          </a:p>
        </p:txBody>
      </p:sp>
      <p:sp>
        <p:nvSpPr>
          <p:cNvPr id="28" name="矩形 27"/>
          <p:cNvSpPr/>
          <p:nvPr/>
        </p:nvSpPr>
        <p:spPr>
          <a:xfrm>
            <a:off x="452024" y="1209314"/>
            <a:ext cx="10366454" cy="1323439"/>
          </a:xfrm>
          <a:prstGeom prst="rect">
            <a:avLst/>
          </a:prstGeom>
        </p:spPr>
        <p:txBody>
          <a:bodyPr wrap="square">
            <a:spAutoFit/>
          </a:bodyPr>
          <a:lstStyle/>
          <a:p>
            <a:r>
              <a:rPr lang="en-US" altLang="zh-CN" sz="1600" dirty="0" err="1"/>
              <a:t>t</a:t>
            </a:r>
            <a:r>
              <a:rPr lang="en-US" altLang="zh-CN" sz="1600" dirty="0" err="1" smtClean="0"/>
              <a:t>cmalloc</a:t>
            </a:r>
            <a:r>
              <a:rPr lang="zh-CN" altLang="en-US" sz="1600" dirty="0" smtClean="0"/>
              <a:t>实际上就是一个内存分配器，管理堆内存，主要影响的是</a:t>
            </a:r>
            <a:r>
              <a:rPr lang="en-US" altLang="zh-CN" sz="1600" dirty="0" err="1" smtClean="0"/>
              <a:t>malloc</a:t>
            </a:r>
            <a:r>
              <a:rPr lang="zh-CN" altLang="en-US" sz="1600" dirty="0" smtClean="0"/>
              <a:t>和</a:t>
            </a:r>
            <a:r>
              <a:rPr lang="en-US" altLang="zh-CN" sz="1600" dirty="0" smtClean="0"/>
              <a:t>free</a:t>
            </a:r>
            <a:r>
              <a:rPr lang="zh-CN" altLang="en-US" sz="1600" dirty="0" smtClean="0"/>
              <a:t>，用于降低频繁分配和释放内存开销，并降低内存碎片。</a:t>
            </a:r>
            <a:r>
              <a:rPr lang="en-US" altLang="zh-CN" sz="1600" dirty="0" err="1" smtClean="0"/>
              <a:t>glibc</a:t>
            </a:r>
            <a:r>
              <a:rPr lang="zh-CN" altLang="en-US" sz="1600" dirty="0" smtClean="0"/>
              <a:t>中内存分配器为</a:t>
            </a:r>
            <a:r>
              <a:rPr lang="en-US" altLang="zh-CN" sz="1600" dirty="0" smtClean="0"/>
              <a:t>ptmalloc2,</a:t>
            </a:r>
            <a:r>
              <a:rPr lang="zh-CN" altLang="en-US" sz="1600" dirty="0" smtClean="0"/>
              <a:t>一次</a:t>
            </a:r>
            <a:r>
              <a:rPr lang="en-US" altLang="zh-CN" sz="1600" dirty="0" err="1" smtClean="0"/>
              <a:t>malloc</a:t>
            </a:r>
            <a:r>
              <a:rPr lang="zh-CN" altLang="en-US" sz="1600" dirty="0" smtClean="0"/>
              <a:t>和</a:t>
            </a:r>
            <a:r>
              <a:rPr lang="en-US" altLang="zh-CN" sz="1600" dirty="0" smtClean="0"/>
              <a:t>free</a:t>
            </a:r>
            <a:r>
              <a:rPr lang="zh-CN" altLang="en-US" sz="1600" dirty="0" smtClean="0"/>
              <a:t>操作，</a:t>
            </a:r>
            <a:r>
              <a:rPr lang="en-US" altLang="zh-CN" sz="1600" dirty="0" err="1" smtClean="0"/>
              <a:t>ptmalloc</a:t>
            </a:r>
            <a:r>
              <a:rPr lang="zh-CN" altLang="en-US" sz="1600" dirty="0" smtClean="0"/>
              <a:t>需要</a:t>
            </a:r>
            <a:r>
              <a:rPr lang="en-US" altLang="zh-CN" sz="1600" dirty="0" smtClean="0"/>
              <a:t>300ns</a:t>
            </a:r>
            <a:r>
              <a:rPr lang="zh-CN" altLang="en-US" sz="1600" dirty="0" smtClean="0"/>
              <a:t>，而</a:t>
            </a:r>
            <a:r>
              <a:rPr lang="en-US" altLang="zh-CN" sz="1600" dirty="0" err="1" smtClean="0"/>
              <a:t>tcmalloc</a:t>
            </a:r>
            <a:r>
              <a:rPr lang="zh-CN" altLang="en-US" sz="1600" dirty="0" smtClean="0"/>
              <a:t>只需要</a:t>
            </a:r>
            <a:r>
              <a:rPr lang="en-US" altLang="zh-CN" sz="1600" dirty="0" smtClean="0"/>
              <a:t>50ns</a:t>
            </a:r>
            <a:r>
              <a:rPr lang="zh-CN" altLang="en-US" sz="1600" dirty="0" smtClean="0"/>
              <a:t>。同时</a:t>
            </a:r>
            <a:r>
              <a:rPr lang="en-US" altLang="zh-CN" sz="1600" dirty="0" err="1" smtClean="0"/>
              <a:t>tcmalloc</a:t>
            </a:r>
            <a:r>
              <a:rPr lang="zh-CN" altLang="en-US" sz="1600" dirty="0" smtClean="0"/>
              <a:t>也优化了小对象的存储，需要更少的空间。另外</a:t>
            </a:r>
            <a:r>
              <a:rPr lang="en-US" altLang="zh-CN" sz="1600" dirty="0" err="1" smtClean="0"/>
              <a:t>tcmalloc</a:t>
            </a:r>
            <a:r>
              <a:rPr lang="zh-CN" altLang="en-US" sz="1600" dirty="0" smtClean="0"/>
              <a:t>对多线程进行了优化，对于小对象的分配基本上不存在锁竞争，而大对象可以使用细粒度、高效的自旋锁。分配给线程的本地缓存在长时间空闲的情况下会被回收，供其他线程使用，这样提高了多线程情况下内存利用率，不会浪费内存。</a:t>
            </a:r>
            <a:endParaRPr lang="zh-CN" altLang="en-US" sz="1600" dirty="0"/>
          </a:p>
        </p:txBody>
      </p:sp>
      <p:sp>
        <p:nvSpPr>
          <p:cNvPr id="29" name="圆角矩形 28"/>
          <p:cNvSpPr/>
          <p:nvPr/>
        </p:nvSpPr>
        <p:spPr>
          <a:xfrm>
            <a:off x="2520677" y="3416211"/>
            <a:ext cx="1512168" cy="547412"/>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线程级别的</a:t>
            </a:r>
            <a:r>
              <a:rPr lang="en-US" altLang="zh-CN" sz="1600" dirty="0" smtClean="0"/>
              <a:t>cache</a:t>
            </a:r>
            <a:endParaRPr lang="zh-CN" altLang="en-US" sz="1600" dirty="0"/>
          </a:p>
        </p:txBody>
      </p:sp>
      <p:sp>
        <p:nvSpPr>
          <p:cNvPr id="33" name="矩形 32"/>
          <p:cNvSpPr/>
          <p:nvPr/>
        </p:nvSpPr>
        <p:spPr>
          <a:xfrm>
            <a:off x="4320877" y="3274418"/>
            <a:ext cx="6048672" cy="830997"/>
          </a:xfrm>
          <a:prstGeom prst="rect">
            <a:avLst/>
          </a:prstGeom>
        </p:spPr>
        <p:txBody>
          <a:bodyPr wrap="square">
            <a:spAutoFit/>
          </a:bodyPr>
          <a:lstStyle/>
          <a:p>
            <a:r>
              <a:rPr lang="zh-CN" altLang="en-US" sz="1600" dirty="0" smtClean="0"/>
              <a:t>为每个线程分配一个线程局部的</a:t>
            </a:r>
            <a:r>
              <a:rPr lang="en-US" altLang="zh-CN" sz="1600" dirty="0" smtClean="0"/>
              <a:t>cache</a:t>
            </a:r>
            <a:r>
              <a:rPr lang="zh-CN" altLang="en-US" sz="1600" dirty="0" smtClean="0"/>
              <a:t>，线程需要的小对象在其</a:t>
            </a:r>
            <a:r>
              <a:rPr lang="en-US" altLang="zh-CN" sz="1600" dirty="0" smtClean="0"/>
              <a:t>cache</a:t>
            </a:r>
            <a:r>
              <a:rPr lang="zh-CN" altLang="en-US" sz="1600" dirty="0" smtClean="0"/>
              <a:t>中进行分配，由于</a:t>
            </a:r>
            <a:r>
              <a:rPr lang="en-US" altLang="zh-CN" sz="1600" dirty="0" smtClean="0"/>
              <a:t>thread local</a:t>
            </a:r>
            <a:r>
              <a:rPr lang="zh-CN" altLang="en-US" sz="1600" dirty="0" smtClean="0"/>
              <a:t>不存在竞争。如果线程级别的</a:t>
            </a:r>
            <a:r>
              <a:rPr lang="en-US" altLang="zh-CN" sz="1600" dirty="0" smtClean="0"/>
              <a:t>cache</a:t>
            </a:r>
            <a:r>
              <a:rPr lang="zh-CN" altLang="en-US" sz="1600" dirty="0" smtClean="0"/>
              <a:t>用完了，那么会加锁，来分配新的</a:t>
            </a:r>
            <a:r>
              <a:rPr lang="en-US" altLang="zh-CN" sz="1600" dirty="0" smtClean="0"/>
              <a:t>cache</a:t>
            </a:r>
            <a:r>
              <a:rPr lang="zh-CN" altLang="en-US" sz="1600" dirty="0" smtClean="0"/>
              <a:t>。</a:t>
            </a:r>
            <a:endParaRPr lang="zh-CN" altLang="en-US" sz="1600" dirty="0"/>
          </a:p>
        </p:txBody>
      </p:sp>
      <p:sp>
        <p:nvSpPr>
          <p:cNvPr id="2" name="矩形 1"/>
          <p:cNvSpPr/>
          <p:nvPr/>
        </p:nvSpPr>
        <p:spPr>
          <a:xfrm>
            <a:off x="1761809" y="3816973"/>
            <a:ext cx="723275" cy="307777"/>
          </a:xfrm>
          <a:prstGeom prst="rect">
            <a:avLst/>
          </a:prstGeom>
        </p:spPr>
        <p:txBody>
          <a:bodyPr wrap="none">
            <a:spAutoFit/>
          </a:bodyPr>
          <a:lstStyle/>
          <a:p>
            <a:r>
              <a:rPr lang="zh-CN" altLang="en-US" sz="1400" dirty="0"/>
              <a:t>小</a:t>
            </a:r>
            <a:r>
              <a:rPr lang="zh-CN" altLang="en-US" sz="1400" dirty="0" smtClean="0"/>
              <a:t>对象</a:t>
            </a:r>
            <a:endParaRPr lang="zh-CN" altLang="en-US" sz="1400" dirty="0"/>
          </a:p>
        </p:txBody>
      </p:sp>
      <p:sp>
        <p:nvSpPr>
          <p:cNvPr id="21" name="圆角矩形 20"/>
          <p:cNvSpPr/>
          <p:nvPr/>
        </p:nvSpPr>
        <p:spPr>
          <a:xfrm>
            <a:off x="2520677" y="4717610"/>
            <a:ext cx="1512168" cy="547412"/>
          </a:xfrm>
          <a:prstGeom prst="roundRect">
            <a:avLst/>
          </a:prstGeom>
          <a:gradFill>
            <a:gsLst>
              <a:gs pos="0">
                <a:schemeClr val="accent1">
                  <a:tint val="50000"/>
                  <a:satMod val="300000"/>
                </a:schemeClr>
              </a:gs>
              <a:gs pos="37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进程级别的</a:t>
            </a:r>
            <a:r>
              <a:rPr lang="en-US" altLang="zh-CN" sz="1600" dirty="0" smtClean="0"/>
              <a:t>cache</a:t>
            </a:r>
            <a:endParaRPr lang="zh-CN" altLang="en-US" sz="1600" dirty="0"/>
          </a:p>
        </p:txBody>
      </p:sp>
      <p:sp>
        <p:nvSpPr>
          <p:cNvPr id="22" name="矩形 21"/>
          <p:cNvSpPr/>
          <p:nvPr/>
        </p:nvSpPr>
        <p:spPr>
          <a:xfrm>
            <a:off x="4464893" y="4680247"/>
            <a:ext cx="6048672" cy="584775"/>
          </a:xfrm>
          <a:prstGeom prst="rect">
            <a:avLst/>
          </a:prstGeom>
        </p:spPr>
        <p:txBody>
          <a:bodyPr wrap="square">
            <a:spAutoFit/>
          </a:bodyPr>
          <a:lstStyle/>
          <a:p>
            <a:r>
              <a:rPr lang="zh-CN" altLang="en-US" sz="1600" dirty="0" smtClean="0"/>
              <a:t>所有大对象均从该</a:t>
            </a:r>
            <a:r>
              <a:rPr lang="en-US" altLang="zh-CN" sz="1600" dirty="0" smtClean="0"/>
              <a:t>cache</a:t>
            </a:r>
            <a:r>
              <a:rPr lang="zh-CN" altLang="en-US" sz="1600" dirty="0" smtClean="0"/>
              <a:t>中分配，因此需要加锁。实际中小对象场景的更多。</a:t>
            </a:r>
            <a:endParaRPr lang="zh-CN" altLang="en-US" sz="1600" dirty="0"/>
          </a:p>
        </p:txBody>
      </p:sp>
      <p:cxnSp>
        <p:nvCxnSpPr>
          <p:cNvPr id="7" name="肘形连接符 6"/>
          <p:cNvCxnSpPr>
            <a:stCxn id="27" idx="3"/>
            <a:endCxn id="29" idx="1"/>
          </p:cNvCxnSpPr>
          <p:nvPr/>
        </p:nvCxnSpPr>
        <p:spPr>
          <a:xfrm flipV="1">
            <a:off x="1800597" y="3689917"/>
            <a:ext cx="720080" cy="745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7" idx="3"/>
            <a:endCxn id="21" idx="1"/>
          </p:cNvCxnSpPr>
          <p:nvPr/>
        </p:nvCxnSpPr>
        <p:spPr>
          <a:xfrm>
            <a:off x="1800597" y="4435217"/>
            <a:ext cx="720080" cy="5560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849452" y="4556484"/>
            <a:ext cx="723275" cy="307777"/>
          </a:xfrm>
          <a:prstGeom prst="rect">
            <a:avLst/>
          </a:prstGeom>
        </p:spPr>
        <p:txBody>
          <a:bodyPr wrap="none">
            <a:spAutoFit/>
          </a:bodyPr>
          <a:lstStyle/>
          <a:p>
            <a:r>
              <a:rPr lang="zh-CN" altLang="en-US" sz="1400" dirty="0"/>
              <a:t>大</a:t>
            </a:r>
            <a:r>
              <a:rPr lang="zh-CN" altLang="en-US" sz="1400" dirty="0" smtClean="0"/>
              <a:t>对象</a:t>
            </a:r>
            <a:endParaRPr lang="zh-CN" altLang="en-US" sz="1400" dirty="0"/>
          </a:p>
        </p:txBody>
      </p:sp>
    </p:spTree>
    <p:extLst>
      <p:ext uri="{BB962C8B-B14F-4D97-AF65-F5344CB8AC3E}">
        <p14:creationId xmlns:p14="http://schemas.microsoft.com/office/powerpoint/2010/main" val="218921639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576461" y="1800715"/>
            <a:ext cx="9525000" cy="3676650"/>
          </a:xfrm>
          <a:prstGeom prst="rect">
            <a:avLst/>
          </a:prstGeom>
        </p:spPr>
      </p:pic>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241868" cy="430851"/>
          </a:xfrm>
          <a:prstGeom prst="rect">
            <a:avLst/>
          </a:prstGeom>
          <a:noFill/>
        </p:spPr>
        <p:txBody>
          <a:bodyPr wrap="none" lIns="182843" tIns="91422" rIns="182843" bIns="91422" rtlCol="0">
            <a:spAutoFit/>
          </a:bodyPr>
          <a:lstStyle/>
          <a:p>
            <a:r>
              <a:rPr lang="en-US" altLang="zh-CN" sz="1600" b="1" dirty="0" err="1">
                <a:latin typeface="微软雅黑" panose="020B0503020204020204" pitchFamily="34" charset="-122"/>
                <a:ea typeface="微软雅黑" panose="020B0503020204020204" pitchFamily="34" charset="-122"/>
              </a:rPr>
              <a:t>tcmalloc</a:t>
            </a:r>
            <a:endParaRPr lang="en-US" altLang="zh-CN" sz="1600" b="1" dirty="0">
              <a:latin typeface="微软雅黑" panose="020B0503020204020204" pitchFamily="34" charset="-122"/>
              <a:ea typeface="微软雅黑" panose="020B0503020204020204" pitchFamily="34" charset="-122"/>
            </a:endParaRPr>
          </a:p>
        </p:txBody>
      </p:sp>
      <p:sp>
        <p:nvSpPr>
          <p:cNvPr id="28" name="矩形 27"/>
          <p:cNvSpPr/>
          <p:nvPr/>
        </p:nvSpPr>
        <p:spPr>
          <a:xfrm>
            <a:off x="326406" y="1184380"/>
            <a:ext cx="10876165" cy="584775"/>
          </a:xfrm>
          <a:prstGeom prst="rect">
            <a:avLst/>
          </a:prstGeom>
        </p:spPr>
        <p:txBody>
          <a:bodyPr wrap="square">
            <a:spAutoFit/>
          </a:bodyPr>
          <a:lstStyle/>
          <a:p>
            <a:r>
              <a:rPr lang="zh-CN" altLang="en-US" sz="1600" dirty="0" smtClean="0"/>
              <a:t>对象区分：在</a:t>
            </a:r>
            <a:r>
              <a:rPr lang="en-US" altLang="zh-CN" sz="1600" dirty="0" err="1" smtClean="0"/>
              <a:t>tcmalloc</a:t>
            </a:r>
            <a:r>
              <a:rPr lang="zh-CN" altLang="en-US" sz="1600" dirty="0" smtClean="0"/>
              <a:t>中，小于等于</a:t>
            </a:r>
            <a:r>
              <a:rPr lang="en-US" altLang="zh-CN" sz="1600" dirty="0" smtClean="0"/>
              <a:t>32K</a:t>
            </a:r>
            <a:r>
              <a:rPr lang="zh-CN" altLang="en-US" sz="1600" dirty="0" smtClean="0"/>
              <a:t>的为小对象，大于</a:t>
            </a:r>
            <a:r>
              <a:rPr lang="en-US" altLang="zh-CN" sz="1600" dirty="0" smtClean="0"/>
              <a:t>32KB</a:t>
            </a:r>
            <a:r>
              <a:rPr lang="zh-CN" altLang="en-US" sz="1600" dirty="0" smtClean="0"/>
              <a:t>的为大对象。在小对象中小于等于</a:t>
            </a:r>
            <a:r>
              <a:rPr lang="en-US" altLang="zh-CN" sz="1600" dirty="0" smtClean="0"/>
              <a:t>1024B</a:t>
            </a:r>
            <a:r>
              <a:rPr lang="zh-CN" altLang="en-US" sz="1600" dirty="0" smtClean="0"/>
              <a:t>的对象以</a:t>
            </a:r>
            <a:r>
              <a:rPr lang="en-US" altLang="zh-CN" sz="1600" dirty="0" smtClean="0"/>
              <a:t>8n B</a:t>
            </a:r>
            <a:r>
              <a:rPr lang="zh-CN" altLang="en-US" sz="1600" dirty="0" smtClean="0"/>
              <a:t>分配，大于</a:t>
            </a:r>
            <a:r>
              <a:rPr lang="en-US" altLang="zh-CN" sz="1600" dirty="0" smtClean="0"/>
              <a:t>1025B</a:t>
            </a:r>
            <a:r>
              <a:rPr lang="zh-CN" altLang="en-US" sz="1600" dirty="0" smtClean="0"/>
              <a:t>，小于等于</a:t>
            </a:r>
            <a:r>
              <a:rPr lang="en-US" altLang="zh-CN" sz="1600" dirty="0" smtClean="0"/>
              <a:t>32KB</a:t>
            </a:r>
            <a:r>
              <a:rPr lang="zh-CN" altLang="en-US" sz="1600" dirty="0" smtClean="0"/>
              <a:t>的对象以</a:t>
            </a:r>
            <a:r>
              <a:rPr lang="en-US" altLang="zh-CN" sz="1600" dirty="0" smtClean="0"/>
              <a:t>128n B</a:t>
            </a:r>
            <a:r>
              <a:rPr lang="zh-CN" altLang="en-US" sz="1600" dirty="0" smtClean="0"/>
              <a:t>大小分配。而大对象以页大小</a:t>
            </a:r>
            <a:r>
              <a:rPr lang="en-US" altLang="zh-CN" sz="1600" dirty="0" smtClean="0"/>
              <a:t>4KB</a:t>
            </a:r>
            <a:r>
              <a:rPr lang="zh-CN" altLang="en-US" sz="1600" dirty="0" smtClean="0"/>
              <a:t>进行对齐。</a:t>
            </a:r>
            <a:endParaRPr lang="zh-CN" altLang="en-US" sz="1600" dirty="0"/>
          </a:p>
        </p:txBody>
      </p:sp>
      <p:sp>
        <p:nvSpPr>
          <p:cNvPr id="3" name="AutoShape 2" descr="https://upload-images.jianshu.io/upload_images/918432-292e0b53f382ba70.png?imageMogr2/auto-orient/strip%7CimageView2/2/w/100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1443256" y="5688359"/>
            <a:ext cx="5726504" cy="400110"/>
          </a:xfrm>
          <a:prstGeom prst="rect">
            <a:avLst/>
          </a:prstGeom>
        </p:spPr>
        <p:txBody>
          <a:bodyPr wrap="none">
            <a:spAutoFit/>
          </a:bodyPr>
          <a:lstStyle/>
          <a:p>
            <a:r>
              <a:rPr lang="zh-CN" altLang="en-US" smtClean="0"/>
              <a:t>详情见：</a:t>
            </a:r>
            <a:r>
              <a:rPr lang="en-US" altLang="zh-CN" smtClean="0"/>
              <a:t>https</a:t>
            </a:r>
            <a:r>
              <a:rPr lang="en-US" altLang="zh-CN" dirty="0"/>
              <a:t>://www.jianshu.com/p/11082b443ddf</a:t>
            </a:r>
            <a:endParaRPr lang="zh-CN" altLang="en-US" dirty="0"/>
          </a:p>
        </p:txBody>
      </p:sp>
    </p:spTree>
    <p:extLst>
      <p:ext uri="{BB962C8B-B14F-4D97-AF65-F5344CB8AC3E}">
        <p14:creationId xmlns:p14="http://schemas.microsoft.com/office/powerpoint/2010/main" val="336824409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anose="020B0503020204020204" pitchFamily="34" charset="-122"/>
              </a:rPr>
              <a:t>内存回收</a:t>
            </a:r>
            <a:endParaRPr lang="en-US" altLang="zh-CN" sz="1600" b="1" dirty="0">
              <a:latin typeface="微软雅黑" panose="020B0503020204020204" pitchFamily="34" charset="-122"/>
              <a:ea typeface="微软雅黑" panose="020B0503020204020204" pitchFamily="34" charset="-122"/>
            </a:endParaRPr>
          </a:p>
        </p:txBody>
      </p:sp>
      <p:sp>
        <p:nvSpPr>
          <p:cNvPr id="7" name="矩形 6"/>
          <p:cNvSpPr/>
          <p:nvPr/>
        </p:nvSpPr>
        <p:spPr>
          <a:xfrm>
            <a:off x="452024" y="1145185"/>
            <a:ext cx="10251630" cy="830997"/>
          </a:xfrm>
          <a:prstGeom prst="rect">
            <a:avLst/>
          </a:prstGeom>
        </p:spPr>
        <p:txBody>
          <a:bodyPr wrap="square">
            <a:spAutoFit/>
          </a:bodyPr>
          <a:lstStyle/>
          <a:p>
            <a:r>
              <a:rPr lang="zh-CN" altLang="en-US" sz="1600" dirty="0" smtClean="0"/>
              <a:t>当</a:t>
            </a:r>
            <a:r>
              <a:rPr lang="en-US" altLang="zh-CN" sz="1600" dirty="0" err="1"/>
              <a:t>mem_used</a:t>
            </a:r>
            <a:r>
              <a:rPr lang="zh-CN" altLang="en-US" sz="1600" dirty="0"/>
              <a:t>内存已经超过</a:t>
            </a:r>
            <a:r>
              <a:rPr lang="en-US" altLang="zh-CN" sz="1600" dirty="0" err="1"/>
              <a:t>maxmemory</a:t>
            </a:r>
            <a:r>
              <a:rPr lang="zh-CN" altLang="en-US" sz="1600" dirty="0"/>
              <a:t>的设定，对于所有的读写请求，都会触发</a:t>
            </a:r>
            <a:r>
              <a:rPr lang="en-US" altLang="zh-CN" sz="1600" dirty="0" err="1"/>
              <a:t>redis.c</a:t>
            </a:r>
            <a:r>
              <a:rPr lang="en-US" altLang="zh-CN" sz="1600" dirty="0"/>
              <a:t>/</a:t>
            </a:r>
            <a:r>
              <a:rPr lang="en-US" altLang="zh-CN" sz="1600" dirty="0" err="1"/>
              <a:t>freeMemoryIfNeeded</a:t>
            </a:r>
            <a:r>
              <a:rPr lang="en-US" altLang="zh-CN" sz="1600" dirty="0"/>
              <a:t>(void)</a:t>
            </a:r>
            <a:r>
              <a:rPr lang="zh-CN" altLang="en-US" sz="1600" dirty="0"/>
              <a:t>函数以清理超出的内存。注意这个清理过程是</a:t>
            </a:r>
            <a:r>
              <a:rPr lang="zh-CN" altLang="en-US" sz="1600" dirty="0">
                <a:solidFill>
                  <a:srgbClr val="FF0000"/>
                </a:solidFill>
              </a:rPr>
              <a:t>阻塞</a:t>
            </a:r>
            <a:r>
              <a:rPr lang="zh-CN" altLang="en-US" sz="1600" dirty="0"/>
              <a:t>的，直到清理出足够的内存空间。所以如果在达到</a:t>
            </a:r>
            <a:r>
              <a:rPr lang="en-US" altLang="zh-CN" sz="1600" dirty="0" err="1"/>
              <a:t>maxmemory</a:t>
            </a:r>
            <a:r>
              <a:rPr lang="zh-CN" altLang="en-US" sz="1600" dirty="0"/>
              <a:t>并且调用方还在不断写入的情况下，可能会反复触发主动清理策略，导致请求会有一定的延迟</a:t>
            </a:r>
            <a:r>
              <a:rPr lang="zh-CN" altLang="en-US" sz="1600" dirty="0" smtClean="0"/>
              <a:t>。</a:t>
            </a:r>
            <a:endParaRPr lang="en-US" altLang="zh-CN" sz="1600" dirty="0" smtClean="0"/>
          </a:p>
        </p:txBody>
      </p:sp>
      <p:pic>
        <p:nvPicPr>
          <p:cNvPr id="13" name="图片 12"/>
          <p:cNvPicPr>
            <a:picLocks noChangeAspect="1"/>
          </p:cNvPicPr>
          <p:nvPr/>
        </p:nvPicPr>
        <p:blipFill>
          <a:blip r:embed="rId3"/>
          <a:stretch>
            <a:fillRect/>
          </a:stretch>
        </p:blipFill>
        <p:spPr>
          <a:xfrm>
            <a:off x="480941" y="2097745"/>
            <a:ext cx="10439400" cy="2581275"/>
          </a:xfrm>
          <a:prstGeom prst="rect">
            <a:avLst/>
          </a:prstGeom>
        </p:spPr>
      </p:pic>
      <p:sp>
        <p:nvSpPr>
          <p:cNvPr id="15" name="矩形 14"/>
          <p:cNvSpPr/>
          <p:nvPr/>
        </p:nvSpPr>
        <p:spPr>
          <a:xfrm>
            <a:off x="480941" y="4896271"/>
            <a:ext cx="10251630" cy="338554"/>
          </a:xfrm>
          <a:prstGeom prst="rect">
            <a:avLst/>
          </a:prstGeom>
        </p:spPr>
        <p:txBody>
          <a:bodyPr wrap="square">
            <a:spAutoFit/>
          </a:bodyPr>
          <a:lstStyle/>
          <a:p>
            <a:r>
              <a:rPr lang="zh-CN" altLang="en-US" sz="1600" dirty="0" smtClean="0"/>
              <a:t>淘汰的数据会存放在池子里面，然后进行循环更新这个池子。当然这里只针对非</a:t>
            </a:r>
            <a:r>
              <a:rPr lang="en-US" altLang="zh-CN" sz="1600" dirty="0" smtClean="0"/>
              <a:t>random</a:t>
            </a:r>
            <a:r>
              <a:rPr lang="zh-CN" altLang="en-US" sz="1600" dirty="0" smtClean="0"/>
              <a:t>场景</a:t>
            </a:r>
            <a:endParaRPr lang="en-US" altLang="zh-CN" sz="1600" dirty="0" smtClean="0"/>
          </a:p>
        </p:txBody>
      </p:sp>
    </p:spTree>
    <p:extLst>
      <p:ext uri="{BB962C8B-B14F-4D97-AF65-F5344CB8AC3E}">
        <p14:creationId xmlns:p14="http://schemas.microsoft.com/office/powerpoint/2010/main" val="2476123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3966" y="45718"/>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7519" y="85458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36517" y="774209"/>
            <a:ext cx="1189995" cy="430851"/>
          </a:xfrm>
          <a:prstGeom prst="rect">
            <a:avLst/>
          </a:prstGeom>
          <a:noFill/>
        </p:spPr>
        <p:txBody>
          <a:bodyPr wrap="none" lIns="182843" tIns="91422" rIns="182843" bIns="91422" rtlCol="0">
            <a:spAutoFit/>
          </a:bodyPr>
          <a:lstStyle/>
          <a:p>
            <a:r>
              <a:rPr lang="zh-CN" altLang="en-US" sz="1600" b="1" dirty="0">
                <a:latin typeface="微软雅黑" panose="020B0503020204020204" pitchFamily="34" charset="-122"/>
                <a:ea typeface="微软雅黑" pitchFamily="34" charset="-122"/>
                <a:cs typeface="Aparajita" panose="020B0604020202020204" pitchFamily="34" charset="0"/>
              </a:rPr>
              <a:t>哈希</a:t>
            </a:r>
            <a:r>
              <a:rPr lang="zh-CN" altLang="en-US" sz="1600" b="1" dirty="0" smtClean="0">
                <a:latin typeface="微软雅黑" panose="020B0503020204020204" pitchFamily="34" charset="-122"/>
                <a:ea typeface="微软雅黑" pitchFamily="34" charset="-122"/>
                <a:cs typeface="Aparajita" panose="020B0604020202020204" pitchFamily="34" charset="0"/>
              </a:rPr>
              <a:t>操作</a:t>
            </a:r>
            <a:endParaRPr lang="id-ID" sz="1600" b="1" dirty="0">
              <a:latin typeface="微软雅黑" panose="020B0503020204020204" pitchFamily="34" charset="-122"/>
              <a:ea typeface="微软雅黑" pitchFamily="34" charset="-122"/>
              <a:cs typeface="Aparajita" panose="020B0604020202020204"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349957212"/>
              </p:ext>
            </p:extLst>
          </p:nvPr>
        </p:nvGraphicFramePr>
        <p:xfrm>
          <a:off x="395580" y="1223264"/>
          <a:ext cx="10454733" cy="5130621"/>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3286652978"/>
                    </a:ext>
                  </a:extLst>
                </a:gridCol>
                <a:gridCol w="5529662">
                  <a:extLst>
                    <a:ext uri="{9D8B030D-6E8A-4147-A177-3AD203B41FA5}">
                      <a16:colId xmlns:a16="http://schemas.microsoft.com/office/drawing/2014/main" val="85857564"/>
                    </a:ext>
                  </a:extLst>
                </a:gridCol>
                <a:gridCol w="3484911">
                  <a:extLst>
                    <a:ext uri="{9D8B030D-6E8A-4147-A177-3AD203B41FA5}">
                      <a16:colId xmlns:a16="http://schemas.microsoft.com/office/drawing/2014/main" val="2787590596"/>
                    </a:ext>
                  </a:extLst>
                </a:gridCol>
              </a:tblGrid>
              <a:tr h="276484">
                <a:tc>
                  <a:txBody>
                    <a:bodyPr/>
                    <a:lstStyle/>
                    <a:p>
                      <a:pPr algn="ctr"/>
                      <a:r>
                        <a:rPr lang="zh-CN" altLang="en-US" sz="1400" dirty="0" smtClean="0"/>
                        <a:t>类型</a:t>
                      </a:r>
                      <a:endParaRPr lang="zh-CN" altLang="en-US" sz="1400" dirty="0"/>
                    </a:p>
                  </a:txBody>
                  <a:tcPr anchor="ctr" anchorCtr="1"/>
                </a:tc>
                <a:tc>
                  <a:txBody>
                    <a:bodyPr/>
                    <a:lstStyle/>
                    <a:p>
                      <a:pPr algn="ctr"/>
                      <a:r>
                        <a:rPr lang="zh-CN" altLang="en-US" sz="1400" dirty="0" smtClean="0"/>
                        <a:t>选项</a:t>
                      </a:r>
                      <a:endParaRPr lang="zh-CN" altLang="en-US" sz="1400" dirty="0"/>
                    </a:p>
                  </a:txBody>
                  <a:tcPr anchor="ctr" anchorCtr="1"/>
                </a:tc>
                <a:tc>
                  <a:txBody>
                    <a:bodyPr/>
                    <a:lstStyle/>
                    <a:p>
                      <a:pPr algn="ctr"/>
                      <a:r>
                        <a:rPr lang="zh-CN" altLang="en-US" sz="1400" dirty="0" smtClean="0"/>
                        <a:t>优点</a:t>
                      </a:r>
                      <a:endParaRPr lang="zh-CN" altLang="en-US" sz="1400" dirty="0"/>
                    </a:p>
                  </a:txBody>
                  <a:tcPr anchor="ctr" anchorCtr="1"/>
                </a:tc>
                <a:extLst>
                  <a:ext uri="{0D108BD9-81ED-4DB2-BD59-A6C34878D82A}">
                    <a16:rowId xmlns:a16="http://schemas.microsoft.com/office/drawing/2014/main" val="41382098"/>
                  </a:ext>
                </a:extLst>
              </a:tr>
              <a:tr h="487887">
                <a:tc>
                  <a:txBody>
                    <a:bodyPr/>
                    <a:lstStyle/>
                    <a:p>
                      <a:pPr algn="ctr"/>
                      <a:r>
                        <a:rPr lang="en-US" altLang="zh-CN" sz="1400" dirty="0" err="1" smtClean="0"/>
                        <a:t>hset</a:t>
                      </a:r>
                      <a:r>
                        <a:rPr lang="en-US" altLang="zh-CN" sz="1400" dirty="0" smtClean="0"/>
                        <a:t>(</a:t>
                      </a:r>
                      <a:r>
                        <a:rPr lang="zh-CN" altLang="en-US" sz="1400" dirty="0" smtClean="0"/>
                        <a:t>设置值</a:t>
                      </a:r>
                      <a:r>
                        <a:rPr lang="en-US" altLang="zh-CN" sz="1400" dirty="0" smtClean="0"/>
                        <a:t>)</a:t>
                      </a:r>
                      <a:endParaRPr lang="zh-CN" altLang="en-US" sz="1400" dirty="0"/>
                    </a:p>
                  </a:txBody>
                  <a:tcPr anchor="ctr" anchorCtr="1"/>
                </a:tc>
                <a:tc>
                  <a:txBody>
                    <a:bodyPr/>
                    <a:lstStyle/>
                    <a:p>
                      <a:pPr algn="l"/>
                      <a:r>
                        <a:rPr lang="en-US" altLang="zh-CN" sz="1400" dirty="0" err="1" smtClean="0"/>
                        <a:t>hset</a:t>
                      </a:r>
                      <a:r>
                        <a:rPr lang="en-US" altLang="zh-CN" sz="1400" dirty="0" smtClean="0"/>
                        <a:t> key field value</a:t>
                      </a:r>
                    </a:p>
                  </a:txBody>
                  <a:tcPr anchor="ctr" anchorCtr="1"/>
                </a:tc>
                <a:tc>
                  <a:txBody>
                    <a:bodyPr/>
                    <a:lstStyle/>
                    <a:p>
                      <a:pPr algn="l"/>
                      <a:r>
                        <a:rPr lang="en-US" altLang="zh-CN" sz="1400" dirty="0" err="1" smtClean="0"/>
                        <a:t>hset</a:t>
                      </a:r>
                      <a:r>
                        <a:rPr lang="en-US" altLang="zh-CN" sz="1400" dirty="0" smtClean="0"/>
                        <a:t> user:1 name tom.</a:t>
                      </a:r>
                    </a:p>
                    <a:p>
                      <a:pPr algn="l"/>
                      <a:r>
                        <a:rPr lang="zh-CN" altLang="en-US" sz="1400" dirty="0" smtClean="0"/>
                        <a:t>此外</a:t>
                      </a:r>
                      <a:r>
                        <a:rPr lang="en-US" altLang="zh-CN" sz="1400" dirty="0" err="1" smtClean="0"/>
                        <a:t>Redis</a:t>
                      </a:r>
                      <a:r>
                        <a:rPr lang="zh-CN" altLang="en-US" sz="1400" dirty="0" smtClean="0"/>
                        <a:t>提供了</a:t>
                      </a:r>
                      <a:r>
                        <a:rPr lang="en-US" altLang="zh-CN" sz="1400" dirty="0" err="1" smtClean="0"/>
                        <a:t>hsetnx</a:t>
                      </a:r>
                      <a:r>
                        <a:rPr lang="zh-CN" altLang="en-US" sz="1400" dirty="0" smtClean="0"/>
                        <a:t>命令，它</a:t>
                      </a:r>
                    </a:p>
                    <a:p>
                      <a:pPr algn="l"/>
                      <a:r>
                        <a:rPr lang="zh-CN" altLang="en-US" sz="1400" dirty="0" smtClean="0"/>
                        <a:t>们的关系就像</a:t>
                      </a:r>
                      <a:r>
                        <a:rPr lang="en-US" altLang="zh-CN" sz="1400" dirty="0" smtClean="0"/>
                        <a:t>set</a:t>
                      </a:r>
                      <a:r>
                        <a:rPr lang="zh-CN" altLang="en-US" sz="1400" dirty="0" smtClean="0"/>
                        <a:t>和</a:t>
                      </a:r>
                      <a:r>
                        <a:rPr lang="en-US" altLang="zh-CN" sz="1400" dirty="0" err="1" smtClean="0"/>
                        <a:t>setnx</a:t>
                      </a:r>
                      <a:r>
                        <a:rPr lang="zh-CN" altLang="en-US" sz="1400" dirty="0" smtClean="0"/>
                        <a:t>命令一样，只不过作用域由键变为</a:t>
                      </a:r>
                      <a:r>
                        <a:rPr lang="en-US" altLang="zh-CN" sz="1400" dirty="0" smtClean="0"/>
                        <a:t>field</a:t>
                      </a:r>
                      <a:endParaRPr lang="zh-CN" altLang="en-US" sz="1400" dirty="0"/>
                    </a:p>
                  </a:txBody>
                  <a:tcPr anchor="ctr" anchorCtr="1"/>
                </a:tc>
                <a:extLst>
                  <a:ext uri="{0D108BD9-81ED-4DB2-BD59-A6C34878D82A}">
                    <a16:rowId xmlns:a16="http://schemas.microsoft.com/office/drawing/2014/main" val="2841966706"/>
                  </a:ext>
                </a:extLst>
              </a:tr>
              <a:tr h="491007">
                <a:tc>
                  <a:txBody>
                    <a:bodyPr/>
                    <a:lstStyle/>
                    <a:p>
                      <a:pPr algn="ctr"/>
                      <a:r>
                        <a:rPr lang="en-US" altLang="zh-CN" sz="1400" dirty="0" err="1" smtClean="0"/>
                        <a:t>hget</a:t>
                      </a:r>
                      <a:r>
                        <a:rPr lang="en-US" altLang="zh-CN" sz="1400" dirty="0" smtClean="0"/>
                        <a:t>(</a:t>
                      </a:r>
                      <a:r>
                        <a:rPr lang="zh-CN" altLang="en-US" sz="1400" dirty="0" smtClean="0"/>
                        <a:t>获取值</a:t>
                      </a:r>
                      <a:r>
                        <a:rPr lang="en-US" altLang="zh-CN" sz="1400" dirty="0" smtClean="0"/>
                        <a:t>)</a:t>
                      </a:r>
                      <a:endParaRPr lang="zh-CN" altLang="en-US" sz="1400" dirty="0"/>
                    </a:p>
                  </a:txBody>
                  <a:tcPr anchor="ctr" anchorCtr="1"/>
                </a:tc>
                <a:tc>
                  <a:txBody>
                    <a:bodyPr/>
                    <a:lstStyle/>
                    <a:p>
                      <a:pPr algn="l"/>
                      <a:r>
                        <a:rPr lang="en-US" altLang="zh-CN" sz="1400" dirty="0" err="1" smtClean="0"/>
                        <a:t>hget</a:t>
                      </a:r>
                      <a:r>
                        <a:rPr lang="en-US" altLang="zh-CN" sz="1400" dirty="0" smtClean="0"/>
                        <a:t> key field</a:t>
                      </a:r>
                      <a:endParaRPr lang="zh-CN" altLang="en-US" sz="1400" dirty="0"/>
                    </a:p>
                  </a:txBody>
                  <a:tcPr anchor="ctr" anchorCtr="1"/>
                </a:tc>
                <a:tc>
                  <a:txBody>
                    <a:bodyPr/>
                    <a:lstStyle/>
                    <a:p>
                      <a:pPr algn="l"/>
                      <a:endParaRPr lang="zh-CN" altLang="en-US" sz="1400" dirty="0"/>
                    </a:p>
                  </a:txBody>
                  <a:tcPr anchor="ctr" anchorCtr="1"/>
                </a:tc>
                <a:extLst>
                  <a:ext uri="{0D108BD9-81ED-4DB2-BD59-A6C34878D82A}">
                    <a16:rowId xmlns:a16="http://schemas.microsoft.com/office/drawing/2014/main" val="1832734306"/>
                  </a:ext>
                </a:extLst>
              </a:tr>
              <a:tr h="491007">
                <a:tc>
                  <a:txBody>
                    <a:bodyPr/>
                    <a:lstStyle/>
                    <a:p>
                      <a:pPr algn="ctr"/>
                      <a:r>
                        <a:rPr lang="en-US" altLang="zh-CN" sz="1400" dirty="0" err="1" smtClean="0"/>
                        <a:t>Hdel</a:t>
                      </a:r>
                      <a:r>
                        <a:rPr lang="zh-CN" altLang="en-US" sz="1400" dirty="0" smtClean="0"/>
                        <a:t>删除</a:t>
                      </a:r>
                      <a:r>
                        <a:rPr lang="en-US" altLang="zh-CN" sz="1400" dirty="0" smtClean="0"/>
                        <a:t>)</a:t>
                      </a:r>
                      <a:endParaRPr lang="zh-CN" altLang="en-US" sz="1400" dirty="0"/>
                    </a:p>
                  </a:txBody>
                  <a:tcPr anchor="ctr" anchorCtr="1"/>
                </a:tc>
                <a:tc>
                  <a:txBody>
                    <a:bodyPr/>
                    <a:lstStyle/>
                    <a:p>
                      <a:pPr algn="l"/>
                      <a:r>
                        <a:rPr lang="en-US" altLang="zh-CN" sz="1400" dirty="0" err="1" smtClean="0"/>
                        <a:t>hdel</a:t>
                      </a:r>
                      <a:r>
                        <a:rPr lang="en-US" altLang="zh-CN" sz="1400" dirty="0" smtClean="0"/>
                        <a:t> key field [field ...]</a:t>
                      </a:r>
                      <a:endParaRPr lang="zh-CN" altLang="en-US" sz="1400" dirty="0"/>
                    </a:p>
                  </a:txBody>
                  <a:tcPr anchor="ctr" anchorCtr="1"/>
                </a:tc>
                <a:tc>
                  <a:txBody>
                    <a:bodyPr/>
                    <a:lstStyle/>
                    <a:p>
                      <a:pPr algn="l"/>
                      <a:r>
                        <a:rPr lang="en-US" altLang="zh-CN" sz="1400" dirty="0" err="1" smtClean="0"/>
                        <a:t>hget</a:t>
                      </a:r>
                      <a:r>
                        <a:rPr lang="en-US" altLang="zh-CN" sz="1400" dirty="0" smtClean="0"/>
                        <a:t> user:1 name</a:t>
                      </a:r>
                      <a:endParaRPr lang="zh-CN" altLang="en-US" sz="1400" dirty="0"/>
                    </a:p>
                  </a:txBody>
                  <a:tcPr anchor="ctr" anchorCtr="1"/>
                </a:tc>
                <a:extLst>
                  <a:ext uri="{0D108BD9-81ED-4DB2-BD59-A6C34878D82A}">
                    <a16:rowId xmlns:a16="http://schemas.microsoft.com/office/drawing/2014/main" val="149377580"/>
                  </a:ext>
                </a:extLst>
              </a:tr>
              <a:tr h="491007">
                <a:tc>
                  <a:txBody>
                    <a:bodyPr/>
                    <a:lstStyle/>
                    <a:p>
                      <a:pPr algn="ctr"/>
                      <a:r>
                        <a:rPr lang="en-US" altLang="zh-CN" sz="1400" dirty="0" err="1" smtClean="0"/>
                        <a:t>hlen</a:t>
                      </a:r>
                      <a:r>
                        <a:rPr lang="en-US" altLang="zh-CN" sz="1400" dirty="0" smtClean="0"/>
                        <a:t>(</a:t>
                      </a:r>
                      <a:r>
                        <a:rPr lang="zh-CN" altLang="en-US" sz="1400" dirty="0" smtClean="0"/>
                        <a:t>哈希个数</a:t>
                      </a:r>
                      <a:r>
                        <a:rPr lang="en-US" altLang="zh-CN" sz="1400" dirty="0" smtClean="0"/>
                        <a:t>)</a:t>
                      </a:r>
                      <a:endParaRPr lang="zh-CN" altLang="en-US" sz="1400" dirty="0"/>
                    </a:p>
                  </a:txBody>
                  <a:tcPr anchor="ctr" anchorCtr="1"/>
                </a:tc>
                <a:tc>
                  <a:txBody>
                    <a:bodyPr/>
                    <a:lstStyle/>
                    <a:p>
                      <a:pPr algn="l"/>
                      <a:r>
                        <a:rPr lang="en-US" altLang="zh-CN" sz="1400" dirty="0" err="1" smtClean="0"/>
                        <a:t>hlen</a:t>
                      </a:r>
                      <a:r>
                        <a:rPr lang="en-US" altLang="zh-CN" sz="1400" dirty="0" smtClean="0"/>
                        <a:t> key</a:t>
                      </a:r>
                      <a:endParaRPr lang="zh-CN" altLang="en-US" sz="1400" dirty="0"/>
                    </a:p>
                  </a:txBody>
                  <a:tcPr anchor="ctr" anchorCtr="1"/>
                </a:tc>
                <a:tc>
                  <a:txBody>
                    <a:bodyPr/>
                    <a:lstStyle/>
                    <a:p>
                      <a:pPr algn="l"/>
                      <a:r>
                        <a:rPr lang="en-US" altLang="zh-CN" sz="1400" dirty="0" err="1" smtClean="0"/>
                        <a:t>mget</a:t>
                      </a:r>
                      <a:r>
                        <a:rPr lang="en-US" altLang="zh-CN" sz="1400" dirty="0" smtClean="0"/>
                        <a:t> a b c d</a:t>
                      </a:r>
                      <a:endParaRPr lang="zh-CN" altLang="en-US" sz="1400" dirty="0"/>
                    </a:p>
                  </a:txBody>
                  <a:tcPr anchor="ctr" anchorCtr="1"/>
                </a:tc>
                <a:extLst>
                  <a:ext uri="{0D108BD9-81ED-4DB2-BD59-A6C34878D82A}">
                    <a16:rowId xmlns:a16="http://schemas.microsoft.com/office/drawing/2014/main" val="2548429522"/>
                  </a:ext>
                </a:extLst>
              </a:tr>
              <a:tr h="491007">
                <a:tc>
                  <a:txBody>
                    <a:bodyPr/>
                    <a:lstStyle/>
                    <a:p>
                      <a:pPr algn="ctr"/>
                      <a:r>
                        <a:rPr lang="en-US" altLang="zh-CN" sz="1400" dirty="0" err="1" smtClean="0"/>
                        <a:t>Hmget</a:t>
                      </a:r>
                      <a:r>
                        <a:rPr lang="en-US" altLang="zh-CN" sz="1400" dirty="0" smtClean="0"/>
                        <a:t>/</a:t>
                      </a:r>
                      <a:r>
                        <a:rPr lang="en-US" altLang="zh-CN" sz="1400" dirty="0" err="1" smtClean="0"/>
                        <a:t>hmset</a:t>
                      </a:r>
                      <a:r>
                        <a:rPr lang="en-US" altLang="zh-CN" sz="1400" dirty="0" smtClean="0"/>
                        <a:t>(</a:t>
                      </a:r>
                      <a:r>
                        <a:rPr lang="zh-CN" altLang="en-US" sz="1400" dirty="0" smtClean="0"/>
                        <a:t>批量获取或设置</a:t>
                      </a:r>
                      <a:r>
                        <a:rPr lang="en-US" altLang="zh-CN" sz="1400" dirty="0" smtClean="0"/>
                        <a:t>field-value)</a:t>
                      </a:r>
                      <a:endParaRPr lang="zh-CN" altLang="en-US" sz="1400" dirty="0"/>
                    </a:p>
                  </a:txBody>
                  <a:tcPr anchor="ctr" anchorCtr="1"/>
                </a:tc>
                <a:tc>
                  <a:txBody>
                    <a:bodyPr/>
                    <a:lstStyle/>
                    <a:p>
                      <a:pPr algn="l"/>
                      <a:r>
                        <a:rPr lang="en-US" altLang="zh-CN" sz="1400" dirty="0" err="1" smtClean="0"/>
                        <a:t>hmget</a:t>
                      </a:r>
                      <a:r>
                        <a:rPr lang="en-US" altLang="zh-CN" sz="1400" dirty="0" smtClean="0"/>
                        <a:t> key field [field ...]</a:t>
                      </a:r>
                    </a:p>
                    <a:p>
                      <a:pPr algn="l"/>
                      <a:r>
                        <a:rPr lang="en-US" altLang="zh-CN" sz="1400" dirty="0" err="1" smtClean="0"/>
                        <a:t>hmset</a:t>
                      </a:r>
                      <a:r>
                        <a:rPr lang="en-US" altLang="zh-CN" sz="1400" dirty="0" smtClean="0"/>
                        <a:t> key field value [field value ...]</a:t>
                      </a:r>
                      <a:endParaRPr lang="zh-CN" altLang="en-US" sz="1400" dirty="0"/>
                    </a:p>
                  </a:txBody>
                  <a:tcPr anchor="ctr" anchorCtr="1"/>
                </a:tc>
                <a:tc>
                  <a:txBody>
                    <a:bodyPr/>
                    <a:lstStyle/>
                    <a:p>
                      <a:pPr algn="l"/>
                      <a:r>
                        <a:rPr lang="en-US" altLang="zh-CN" sz="1400" dirty="0" smtClean="0"/>
                        <a:t>127.0.0.1:6379&gt; </a:t>
                      </a:r>
                      <a:r>
                        <a:rPr lang="en-US" altLang="zh-CN" sz="1400" dirty="0" err="1" smtClean="0"/>
                        <a:t>hmset</a:t>
                      </a:r>
                      <a:r>
                        <a:rPr lang="en-US" altLang="zh-CN" sz="1400" dirty="0" smtClean="0"/>
                        <a:t> user:1 name mike age 12 city </a:t>
                      </a:r>
                      <a:r>
                        <a:rPr lang="en-US" altLang="zh-CN" sz="1400" dirty="0" err="1" smtClean="0"/>
                        <a:t>tianjin</a:t>
                      </a:r>
                      <a:endParaRPr lang="en-US" altLang="zh-CN" sz="1400" dirty="0" smtClean="0"/>
                    </a:p>
                    <a:p>
                      <a:pPr algn="l"/>
                      <a:r>
                        <a:rPr lang="en-US" altLang="zh-CN" sz="1400" dirty="0" smtClean="0"/>
                        <a:t>OK</a:t>
                      </a:r>
                    </a:p>
                    <a:p>
                      <a:pPr algn="l"/>
                      <a:r>
                        <a:rPr lang="en-US" altLang="zh-CN" sz="1400" dirty="0" smtClean="0"/>
                        <a:t>127.0.0.1:6379&gt; </a:t>
                      </a:r>
                      <a:r>
                        <a:rPr lang="en-US" altLang="zh-CN" sz="1400" dirty="0" err="1" smtClean="0"/>
                        <a:t>hmget</a:t>
                      </a:r>
                      <a:r>
                        <a:rPr lang="en-US" altLang="zh-CN" sz="1400" dirty="0" smtClean="0"/>
                        <a:t> user:1 name city</a:t>
                      </a:r>
                      <a:endParaRPr lang="zh-CN" altLang="en-US" sz="1400" dirty="0"/>
                    </a:p>
                  </a:txBody>
                  <a:tcPr anchor="ctr" anchorCtr="1"/>
                </a:tc>
                <a:extLst>
                  <a:ext uri="{0D108BD9-81ED-4DB2-BD59-A6C34878D82A}">
                    <a16:rowId xmlns:a16="http://schemas.microsoft.com/office/drawing/2014/main" val="2530439661"/>
                  </a:ext>
                </a:extLst>
              </a:tr>
              <a:tr h="491007">
                <a:tc>
                  <a:txBody>
                    <a:bodyPr/>
                    <a:lstStyle/>
                    <a:p>
                      <a:pPr algn="ctr"/>
                      <a:r>
                        <a:rPr lang="en-US" altLang="zh-CN" sz="1400" dirty="0" err="1" smtClean="0"/>
                        <a:t>Hexists</a:t>
                      </a:r>
                      <a:r>
                        <a:rPr lang="en-US" altLang="zh-CN" sz="1400" dirty="0" smtClean="0"/>
                        <a:t>(</a:t>
                      </a:r>
                      <a:r>
                        <a:rPr lang="zh-CN" altLang="en-US" sz="1400" dirty="0" smtClean="0"/>
                        <a:t>判断是否存在</a:t>
                      </a:r>
                      <a:r>
                        <a:rPr lang="en-US" altLang="zh-CN" sz="1400" dirty="0" smtClean="0"/>
                        <a:t>)</a:t>
                      </a:r>
                      <a:endParaRPr lang="zh-CN" altLang="en-US" sz="1400" dirty="0"/>
                    </a:p>
                  </a:txBody>
                  <a:tcPr anchor="ctr" anchorCtr="1"/>
                </a:tc>
                <a:tc>
                  <a:txBody>
                    <a:bodyPr/>
                    <a:lstStyle/>
                    <a:p>
                      <a:pPr algn="l"/>
                      <a:r>
                        <a:rPr lang="en-US" altLang="zh-CN" sz="1400" dirty="0" err="1" smtClean="0"/>
                        <a:t>hexists</a:t>
                      </a:r>
                      <a:r>
                        <a:rPr lang="en-US" altLang="zh-CN" sz="1400" dirty="0" smtClean="0"/>
                        <a:t> key field</a:t>
                      </a:r>
                      <a:endParaRPr lang="zh-CN" altLang="en-US" sz="1400" dirty="0"/>
                    </a:p>
                  </a:txBody>
                  <a:tcPr anchor="ctr" anchorCtr="1"/>
                </a:tc>
                <a:tc>
                  <a:txBody>
                    <a:bodyPr/>
                    <a:lstStyle/>
                    <a:p>
                      <a:pPr algn="l"/>
                      <a:r>
                        <a:rPr lang="en-US" altLang="zh-CN" sz="1400" dirty="0" err="1" smtClean="0"/>
                        <a:t>hexists</a:t>
                      </a:r>
                      <a:r>
                        <a:rPr lang="en-US" altLang="zh-CN" sz="1400" dirty="0" smtClean="0"/>
                        <a:t> user:1 name</a:t>
                      </a:r>
                      <a:endParaRPr lang="zh-CN" altLang="en-US" sz="1400" dirty="0"/>
                    </a:p>
                  </a:txBody>
                  <a:tcPr anchor="ctr" anchorCtr="1"/>
                </a:tc>
                <a:extLst>
                  <a:ext uri="{0D108BD9-81ED-4DB2-BD59-A6C34878D82A}">
                    <a16:rowId xmlns:a16="http://schemas.microsoft.com/office/drawing/2014/main" val="2214845220"/>
                  </a:ext>
                </a:extLst>
              </a:tr>
              <a:tr h="491007">
                <a:tc>
                  <a:txBody>
                    <a:bodyPr/>
                    <a:lstStyle/>
                    <a:p>
                      <a:pPr algn="ctr"/>
                      <a:r>
                        <a:rPr lang="en-US" altLang="zh-CN" sz="1400" dirty="0" err="1" smtClean="0"/>
                        <a:t>Hkeys</a:t>
                      </a:r>
                      <a:r>
                        <a:rPr lang="en-US" altLang="zh-CN" sz="1400" dirty="0" smtClean="0"/>
                        <a:t>(</a:t>
                      </a:r>
                      <a:r>
                        <a:rPr lang="zh-CN" altLang="en-US" sz="1400" dirty="0" smtClean="0"/>
                        <a:t>获取所有的</a:t>
                      </a:r>
                      <a:r>
                        <a:rPr lang="en-US" altLang="zh-CN" sz="1400" dirty="0" smtClean="0"/>
                        <a:t>key)</a:t>
                      </a:r>
                      <a:endParaRPr lang="zh-CN" altLang="en-US" sz="1400" dirty="0"/>
                    </a:p>
                  </a:txBody>
                  <a:tcPr anchor="ctr" anchorCtr="1"/>
                </a:tc>
                <a:tc>
                  <a:txBody>
                    <a:bodyPr/>
                    <a:lstStyle/>
                    <a:p>
                      <a:pPr algn="l"/>
                      <a:r>
                        <a:rPr lang="en-US" altLang="zh-CN" sz="1400" dirty="0" err="1" smtClean="0"/>
                        <a:t>hkeys</a:t>
                      </a:r>
                      <a:r>
                        <a:rPr lang="en-US" altLang="zh-CN" sz="1400" dirty="0" smtClean="0"/>
                        <a:t> key</a:t>
                      </a:r>
                      <a:endParaRPr lang="zh-CN" altLang="en-US" sz="1400" dirty="0"/>
                    </a:p>
                  </a:txBody>
                  <a:tcPr anchor="ctr" anchorCtr="1"/>
                </a:tc>
                <a:tc>
                  <a:txBody>
                    <a:bodyPr/>
                    <a:lstStyle/>
                    <a:p>
                      <a:pPr algn="l"/>
                      <a:r>
                        <a:rPr lang="en-US" altLang="zh-CN" sz="1400" dirty="0" smtClean="0"/>
                        <a:t>127.0.0.1:6379&gt; </a:t>
                      </a:r>
                      <a:r>
                        <a:rPr lang="en-US" altLang="zh-CN" sz="1400" dirty="0" err="1" smtClean="0"/>
                        <a:t>hkeys</a:t>
                      </a:r>
                      <a:r>
                        <a:rPr lang="en-US" altLang="zh-CN" sz="1400" dirty="0" smtClean="0"/>
                        <a:t> user:1</a:t>
                      </a:r>
                    </a:p>
                    <a:p>
                      <a:pPr algn="l"/>
                      <a:r>
                        <a:rPr lang="en-US" altLang="zh-CN" sz="1400" dirty="0" smtClean="0"/>
                        <a:t>1) "name"</a:t>
                      </a:r>
                    </a:p>
                    <a:p>
                      <a:pPr algn="l"/>
                      <a:r>
                        <a:rPr lang="en-US" altLang="zh-CN" sz="1400" dirty="0" smtClean="0"/>
                        <a:t>2) "age"</a:t>
                      </a:r>
                    </a:p>
                    <a:p>
                      <a:pPr algn="l"/>
                      <a:r>
                        <a:rPr lang="en-US" altLang="zh-CN" sz="1400" dirty="0" smtClean="0"/>
                        <a:t>3) "city"</a:t>
                      </a:r>
                      <a:endParaRPr lang="zh-CN" altLang="en-US" sz="1400" dirty="0"/>
                    </a:p>
                  </a:txBody>
                  <a:tcPr anchor="ctr" anchorCtr="1"/>
                </a:tc>
                <a:extLst>
                  <a:ext uri="{0D108BD9-81ED-4DB2-BD59-A6C34878D82A}">
                    <a16:rowId xmlns:a16="http://schemas.microsoft.com/office/drawing/2014/main" val="1530746503"/>
                  </a:ext>
                </a:extLst>
              </a:tr>
            </a:tbl>
          </a:graphicData>
        </a:graphic>
      </p:graphicFrame>
    </p:spTree>
    <p:extLst>
      <p:ext uri="{BB962C8B-B14F-4D97-AF65-F5344CB8AC3E}">
        <p14:creationId xmlns:p14="http://schemas.microsoft.com/office/powerpoint/2010/main" val="28060510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anose="020B0503020204020204" pitchFamily="34" charset="-122"/>
              </a:rPr>
              <a:t>内存回收</a:t>
            </a:r>
            <a:endParaRPr lang="en-US" altLang="zh-CN" sz="1600" b="1" dirty="0">
              <a:latin typeface="微软雅黑" panose="020B0503020204020204" pitchFamily="34" charset="-122"/>
              <a:ea typeface="微软雅黑" panose="020B0503020204020204" pitchFamily="34" charset="-122"/>
            </a:endParaRPr>
          </a:p>
        </p:txBody>
      </p:sp>
      <p:sp>
        <p:nvSpPr>
          <p:cNvPr id="53" name="矩形 52"/>
          <p:cNvSpPr/>
          <p:nvPr/>
        </p:nvSpPr>
        <p:spPr>
          <a:xfrm>
            <a:off x="183116" y="2047553"/>
            <a:ext cx="1170513"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重点</a:t>
            </a:r>
            <a:r>
              <a:rPr lang="en-US" altLang="zh-CN" sz="1400" b="1" dirty="0" smtClean="0">
                <a:latin typeface="微软雅黑" panose="020B0503020204020204" pitchFamily="34" charset="-122"/>
                <a:ea typeface="微软雅黑" panose="020B0503020204020204" pitchFamily="34" charset="-122"/>
              </a:rPr>
              <a:t>LFU</a:t>
            </a:r>
            <a:endParaRPr lang="en-US" altLang="zh-CN" sz="1400" b="1" dirty="0">
              <a:latin typeface="微软雅黑" panose="020B0503020204020204" pitchFamily="34" charset="-122"/>
              <a:ea typeface="微软雅黑" panose="020B0503020204020204" pitchFamily="34" charset="-122"/>
            </a:endParaRPr>
          </a:p>
        </p:txBody>
      </p:sp>
      <p:sp>
        <p:nvSpPr>
          <p:cNvPr id="7" name="矩形 6"/>
          <p:cNvSpPr/>
          <p:nvPr/>
        </p:nvSpPr>
        <p:spPr>
          <a:xfrm>
            <a:off x="452024" y="1145185"/>
            <a:ext cx="10251630" cy="830997"/>
          </a:xfrm>
          <a:prstGeom prst="rect">
            <a:avLst/>
          </a:prstGeom>
        </p:spPr>
        <p:txBody>
          <a:bodyPr wrap="square">
            <a:spAutoFit/>
          </a:bodyPr>
          <a:lstStyle/>
          <a:p>
            <a:r>
              <a:rPr lang="zh-CN" altLang="en-US" sz="1600" dirty="0" smtClean="0"/>
              <a:t>当</a:t>
            </a:r>
            <a:r>
              <a:rPr lang="en-US" altLang="zh-CN" sz="1600" dirty="0" err="1"/>
              <a:t>mem_used</a:t>
            </a:r>
            <a:r>
              <a:rPr lang="zh-CN" altLang="en-US" sz="1600" dirty="0"/>
              <a:t>内存已经超过</a:t>
            </a:r>
            <a:r>
              <a:rPr lang="en-US" altLang="zh-CN" sz="1600" dirty="0" err="1"/>
              <a:t>maxmemory</a:t>
            </a:r>
            <a:r>
              <a:rPr lang="zh-CN" altLang="en-US" sz="1600" dirty="0"/>
              <a:t>的设定，对于所有的读写请求，都会触发</a:t>
            </a:r>
            <a:r>
              <a:rPr lang="en-US" altLang="zh-CN" sz="1600" dirty="0" err="1"/>
              <a:t>redis.c</a:t>
            </a:r>
            <a:r>
              <a:rPr lang="en-US" altLang="zh-CN" sz="1600" dirty="0"/>
              <a:t>/</a:t>
            </a:r>
            <a:r>
              <a:rPr lang="en-US" altLang="zh-CN" sz="1600" dirty="0" err="1"/>
              <a:t>freeMemoryIfNeeded</a:t>
            </a:r>
            <a:r>
              <a:rPr lang="en-US" altLang="zh-CN" sz="1600" dirty="0"/>
              <a:t>(void)</a:t>
            </a:r>
            <a:r>
              <a:rPr lang="zh-CN" altLang="en-US" sz="1600" dirty="0"/>
              <a:t>函数以清理超出的内存。注意这个清理过程是</a:t>
            </a:r>
            <a:r>
              <a:rPr lang="zh-CN" altLang="en-US" sz="1600" dirty="0">
                <a:solidFill>
                  <a:srgbClr val="FF0000"/>
                </a:solidFill>
              </a:rPr>
              <a:t>阻塞</a:t>
            </a:r>
            <a:r>
              <a:rPr lang="zh-CN" altLang="en-US" sz="1600" dirty="0"/>
              <a:t>的，直到清理出足够的内存空间。所以如果在达到</a:t>
            </a:r>
            <a:r>
              <a:rPr lang="en-US" altLang="zh-CN" sz="1600" dirty="0" err="1"/>
              <a:t>maxmemory</a:t>
            </a:r>
            <a:r>
              <a:rPr lang="zh-CN" altLang="en-US" sz="1600" dirty="0"/>
              <a:t>并且调用方还在不断写入的情况下，可能会反复触发主动清理策略，导致请求会有一定的延迟</a:t>
            </a:r>
            <a:r>
              <a:rPr lang="zh-CN" altLang="en-US" sz="1600" dirty="0" smtClean="0"/>
              <a:t>。</a:t>
            </a:r>
            <a:endParaRPr lang="en-US" altLang="zh-CN" sz="1600" dirty="0" smtClean="0"/>
          </a:p>
        </p:txBody>
      </p:sp>
      <p:sp>
        <p:nvSpPr>
          <p:cNvPr id="8" name="矩形 7"/>
          <p:cNvSpPr/>
          <p:nvPr/>
        </p:nvSpPr>
        <p:spPr>
          <a:xfrm>
            <a:off x="452024" y="2440446"/>
            <a:ext cx="10251630" cy="830997"/>
          </a:xfrm>
          <a:prstGeom prst="rect">
            <a:avLst/>
          </a:prstGeom>
        </p:spPr>
        <p:txBody>
          <a:bodyPr wrap="square">
            <a:spAutoFit/>
          </a:bodyPr>
          <a:lstStyle/>
          <a:p>
            <a:r>
              <a:rPr lang="zh-CN" altLang="en-US" sz="1600" dirty="0" smtClean="0"/>
              <a:t>在</a:t>
            </a:r>
            <a:r>
              <a:rPr lang="en-US" altLang="zh-CN" sz="1600" dirty="0" smtClean="0"/>
              <a:t>LFU</a:t>
            </a:r>
            <a:r>
              <a:rPr lang="zh-CN" altLang="en-US" sz="1600" dirty="0" smtClean="0"/>
              <a:t>算法中，</a:t>
            </a:r>
            <a:r>
              <a:rPr lang="en-US" altLang="zh-CN" sz="1600" dirty="0" err="1" smtClean="0"/>
              <a:t>redisObject</a:t>
            </a:r>
            <a:r>
              <a:rPr lang="zh-CN" altLang="en-US" sz="1600" dirty="0" smtClean="0"/>
              <a:t>对象中的</a:t>
            </a:r>
            <a:r>
              <a:rPr lang="en-US" altLang="zh-CN" sz="1600" dirty="0" smtClean="0"/>
              <a:t>lru24</a:t>
            </a:r>
            <a:r>
              <a:rPr lang="zh-CN" altLang="en-US" sz="1600" dirty="0" smtClean="0"/>
              <a:t>位对象被划分为高</a:t>
            </a:r>
            <a:r>
              <a:rPr lang="en-US" altLang="zh-CN" sz="1600" dirty="0" smtClean="0"/>
              <a:t>16</a:t>
            </a:r>
            <a:r>
              <a:rPr lang="zh-CN" altLang="en-US" sz="1600" dirty="0" smtClean="0"/>
              <a:t>位</a:t>
            </a:r>
            <a:r>
              <a:rPr lang="en-US" altLang="zh-CN" sz="1600" dirty="0" smtClean="0"/>
              <a:t>—</a:t>
            </a:r>
            <a:r>
              <a:rPr lang="zh-CN" altLang="en-US" sz="1600" dirty="0" smtClean="0"/>
              <a:t>用于存储最近访问时间，而</a:t>
            </a:r>
            <a:r>
              <a:rPr lang="en-US" altLang="zh-CN" sz="1600" dirty="0" err="1"/>
              <a:t>ldt</a:t>
            </a:r>
            <a:r>
              <a:rPr lang="zh-CN" altLang="en-US" sz="1600" dirty="0"/>
              <a:t>的值和</a:t>
            </a:r>
            <a:r>
              <a:rPr lang="en-US" altLang="zh-CN" sz="1600" dirty="0"/>
              <a:t>LRU</a:t>
            </a:r>
            <a:r>
              <a:rPr lang="zh-CN" altLang="en-US" sz="1600" dirty="0"/>
              <a:t>模式的</a:t>
            </a:r>
            <a:r>
              <a:rPr lang="en-US" altLang="zh-CN" sz="1600" dirty="0" err="1"/>
              <a:t>lru</a:t>
            </a:r>
            <a:r>
              <a:rPr lang="zh-CN" altLang="en-US" sz="1600" dirty="0"/>
              <a:t>字段值不同的是</a:t>
            </a:r>
            <a:r>
              <a:rPr lang="en-US" altLang="zh-CN" sz="1600" dirty="0" err="1"/>
              <a:t>ldt</a:t>
            </a:r>
            <a:r>
              <a:rPr lang="zh-CN" altLang="en-US" sz="1600" dirty="0"/>
              <a:t>不是在对象被访问时更新，他在</a:t>
            </a:r>
            <a:r>
              <a:rPr lang="en-US" altLang="zh-CN" sz="1600" dirty="0" err="1"/>
              <a:t>Redis</a:t>
            </a:r>
            <a:r>
              <a:rPr lang="zh-CN" altLang="en-US" sz="1600" dirty="0"/>
              <a:t>的淘汰逻辑进行时进行更新，淘汰逻辑只会是在内存达到</a:t>
            </a:r>
            <a:r>
              <a:rPr lang="en-US" altLang="zh-CN" sz="1600" dirty="0" err="1"/>
              <a:t>maxmemory</a:t>
            </a:r>
            <a:r>
              <a:rPr lang="zh-CN" altLang="en-US" sz="1600" dirty="0"/>
              <a:t>设置时才促发。，</a:t>
            </a:r>
            <a:r>
              <a:rPr lang="zh-CN" altLang="en-US" sz="1600" dirty="0" smtClean="0"/>
              <a:t>低</a:t>
            </a:r>
            <a:r>
              <a:rPr lang="en-US" altLang="zh-CN" sz="1600" dirty="0" smtClean="0"/>
              <a:t>8</a:t>
            </a:r>
            <a:r>
              <a:rPr lang="zh-CN" altLang="en-US" sz="1600" dirty="0" smtClean="0"/>
              <a:t>位</a:t>
            </a:r>
            <a:r>
              <a:rPr lang="en-US" altLang="zh-CN" sz="1600" dirty="0" smtClean="0"/>
              <a:t>—</a:t>
            </a:r>
            <a:r>
              <a:rPr lang="zh-CN" altLang="en-US" sz="1600" dirty="0" smtClean="0"/>
              <a:t>用于存储对象访问次数</a:t>
            </a:r>
            <a:r>
              <a:rPr lang="en-US" altLang="zh-CN" sz="1600" dirty="0" smtClean="0"/>
              <a:t>counter</a:t>
            </a:r>
            <a:r>
              <a:rPr lang="zh-CN" altLang="en-US" sz="1600" dirty="0" smtClean="0"/>
              <a:t>。</a:t>
            </a:r>
            <a:endParaRPr lang="en-US" altLang="zh-CN" sz="1600" dirty="0" smtClean="0"/>
          </a:p>
        </p:txBody>
      </p:sp>
      <p:sp>
        <p:nvSpPr>
          <p:cNvPr id="9" name="矩形 8"/>
          <p:cNvSpPr/>
          <p:nvPr/>
        </p:nvSpPr>
        <p:spPr>
          <a:xfrm>
            <a:off x="457290" y="3197097"/>
            <a:ext cx="10251630" cy="584775"/>
          </a:xfrm>
          <a:prstGeom prst="rect">
            <a:avLst/>
          </a:prstGeom>
        </p:spPr>
        <p:txBody>
          <a:bodyPr wrap="square">
            <a:spAutoFit/>
          </a:bodyPr>
          <a:lstStyle/>
          <a:p>
            <a:r>
              <a:rPr lang="en-US" altLang="zh-CN" sz="1600" dirty="0" smtClean="0"/>
              <a:t>Counter</a:t>
            </a:r>
            <a:r>
              <a:rPr lang="zh-CN" altLang="en-US" sz="1600" dirty="0" smtClean="0"/>
              <a:t>并不是简单的加减</a:t>
            </a:r>
            <a:r>
              <a:rPr lang="en-US" altLang="zh-CN" sz="1600" dirty="0" smtClean="0"/>
              <a:t>1</a:t>
            </a:r>
            <a:r>
              <a:rPr lang="zh-CN" altLang="en-US" sz="1600" dirty="0" smtClean="0"/>
              <a:t>，因为他总共就</a:t>
            </a:r>
            <a:r>
              <a:rPr lang="en-US" altLang="zh-CN" sz="1600" dirty="0" smtClean="0"/>
              <a:t>8</a:t>
            </a:r>
            <a:r>
              <a:rPr lang="zh-CN" altLang="en-US" sz="1600" dirty="0" smtClean="0"/>
              <a:t>位，最大数为</a:t>
            </a:r>
            <a:r>
              <a:rPr lang="en-US" altLang="zh-CN" sz="1600" dirty="0" smtClean="0"/>
              <a:t>255</a:t>
            </a:r>
            <a:r>
              <a:rPr lang="zh-CN" altLang="en-US" sz="1600" dirty="0" smtClean="0"/>
              <a:t>，因此</a:t>
            </a:r>
            <a:r>
              <a:rPr lang="en-US" altLang="zh-CN" sz="1600" dirty="0" err="1" smtClean="0"/>
              <a:t>redis</a:t>
            </a:r>
            <a:r>
              <a:rPr lang="zh-CN" altLang="en-US" sz="1600" dirty="0" smtClean="0"/>
              <a:t>采用了基于概率的对数计数器，来统计</a:t>
            </a:r>
            <a:r>
              <a:rPr lang="en-US" altLang="zh-CN" sz="1600" dirty="0" smtClean="0"/>
              <a:t>key</a:t>
            </a:r>
            <a:r>
              <a:rPr lang="zh-CN" altLang="en-US" sz="1600" dirty="0" smtClean="0"/>
              <a:t>的访问频率。</a:t>
            </a:r>
            <a:endParaRPr lang="en-US" altLang="zh-CN" sz="1600" dirty="0" smtClean="0"/>
          </a:p>
        </p:txBody>
      </p:sp>
      <p:sp>
        <p:nvSpPr>
          <p:cNvPr id="11" name="矩形 10"/>
          <p:cNvSpPr/>
          <p:nvPr/>
        </p:nvSpPr>
        <p:spPr>
          <a:xfrm>
            <a:off x="5617021" y="4053516"/>
            <a:ext cx="5761038" cy="2062103"/>
          </a:xfrm>
          <a:prstGeom prst="rect">
            <a:avLst/>
          </a:prstGeom>
        </p:spPr>
        <p:txBody>
          <a:bodyPr wrap="square">
            <a:spAutoFit/>
          </a:bodyPr>
          <a:lstStyle/>
          <a:p>
            <a:r>
              <a:rPr lang="en-US" altLang="zh-CN" sz="1600" dirty="0">
                <a:solidFill>
                  <a:srgbClr val="FF0000"/>
                </a:solidFill>
              </a:rPr>
              <a:t>volatile-</a:t>
            </a:r>
            <a:r>
              <a:rPr lang="en-US" altLang="zh-CN" sz="1600" dirty="0" err="1">
                <a:solidFill>
                  <a:srgbClr val="FF0000"/>
                </a:solidFill>
              </a:rPr>
              <a:t>lfu</a:t>
            </a:r>
            <a:r>
              <a:rPr lang="zh-CN" altLang="en-US" sz="1600" dirty="0">
                <a:solidFill>
                  <a:srgbClr val="FF0000"/>
                </a:solidFill>
              </a:rPr>
              <a:t>：</a:t>
            </a:r>
            <a:r>
              <a:rPr lang="zh-CN" altLang="en-US" sz="1600" dirty="0"/>
              <a:t>对有过期时间的</a:t>
            </a:r>
            <a:r>
              <a:rPr lang="en-US" altLang="zh-CN" sz="1600" dirty="0"/>
              <a:t>key</a:t>
            </a:r>
            <a:r>
              <a:rPr lang="zh-CN" altLang="en-US" sz="1600" dirty="0"/>
              <a:t>采用</a:t>
            </a:r>
            <a:r>
              <a:rPr lang="en-US" altLang="zh-CN" sz="1600" dirty="0"/>
              <a:t>LFU</a:t>
            </a:r>
            <a:r>
              <a:rPr lang="zh-CN" altLang="en-US" sz="1600" dirty="0"/>
              <a:t>淘汰算法</a:t>
            </a:r>
          </a:p>
          <a:p>
            <a:r>
              <a:rPr lang="en-US" altLang="zh-CN" sz="1600" dirty="0" err="1">
                <a:solidFill>
                  <a:srgbClr val="FF0000"/>
                </a:solidFill>
              </a:rPr>
              <a:t>allkeys-lfu</a:t>
            </a:r>
            <a:r>
              <a:rPr lang="zh-CN" altLang="en-US" sz="1600" dirty="0">
                <a:solidFill>
                  <a:srgbClr val="FF0000"/>
                </a:solidFill>
              </a:rPr>
              <a:t>：</a:t>
            </a:r>
            <a:r>
              <a:rPr lang="zh-CN" altLang="en-US" sz="1600" dirty="0"/>
              <a:t>对全部</a:t>
            </a:r>
            <a:r>
              <a:rPr lang="en-US" altLang="zh-CN" sz="1600" dirty="0"/>
              <a:t>key</a:t>
            </a:r>
            <a:r>
              <a:rPr lang="zh-CN" altLang="en-US" sz="1600" dirty="0"/>
              <a:t>采用</a:t>
            </a:r>
            <a:r>
              <a:rPr lang="en-US" altLang="zh-CN" sz="1600" dirty="0"/>
              <a:t>LFU</a:t>
            </a:r>
            <a:r>
              <a:rPr lang="zh-CN" altLang="en-US" sz="1600" dirty="0"/>
              <a:t>淘汰算法</a:t>
            </a:r>
            <a:endParaRPr lang="en-US" altLang="zh-CN" sz="1600" dirty="0"/>
          </a:p>
          <a:p>
            <a:r>
              <a:rPr lang="en-US" altLang="zh-CN" sz="1600" dirty="0" err="1" smtClean="0">
                <a:solidFill>
                  <a:srgbClr val="FF0000"/>
                </a:solidFill>
              </a:rPr>
              <a:t>lfu</a:t>
            </a:r>
            <a:r>
              <a:rPr lang="en-US" altLang="zh-CN" sz="1600" dirty="0" smtClean="0">
                <a:solidFill>
                  <a:srgbClr val="FF0000"/>
                </a:solidFill>
              </a:rPr>
              <a:t>-log-factor</a:t>
            </a:r>
            <a:r>
              <a:rPr lang="en-US" altLang="zh-CN" sz="1600" dirty="0" smtClean="0"/>
              <a:t> :</a:t>
            </a:r>
            <a:r>
              <a:rPr lang="zh-CN" altLang="en-US" sz="1600" dirty="0" smtClean="0"/>
              <a:t>默认为</a:t>
            </a:r>
            <a:r>
              <a:rPr lang="en-US" altLang="zh-CN" sz="1600" dirty="0" smtClean="0"/>
              <a:t>10</a:t>
            </a:r>
            <a:r>
              <a:rPr lang="zh-CN" altLang="en-US" sz="1600" dirty="0" smtClean="0"/>
              <a:t>，用于调整计数器</a:t>
            </a:r>
            <a:r>
              <a:rPr lang="en-US" altLang="zh-CN" sz="1600" dirty="0" smtClean="0"/>
              <a:t>counter</a:t>
            </a:r>
            <a:r>
              <a:rPr lang="zh-CN" altLang="en-US" sz="1600" dirty="0" smtClean="0"/>
              <a:t>增长速度的，</a:t>
            </a:r>
            <a:r>
              <a:rPr lang="en-US" altLang="zh-CN" sz="1600" dirty="0" err="1" smtClean="0"/>
              <a:t>lfu</a:t>
            </a:r>
            <a:r>
              <a:rPr lang="en-US" altLang="zh-CN" sz="1600" dirty="0" smtClean="0"/>
              <a:t>-log-factor</a:t>
            </a:r>
            <a:r>
              <a:rPr lang="zh-CN" altLang="en-US" sz="1600" dirty="0" smtClean="0"/>
              <a:t>越大，</a:t>
            </a:r>
            <a:r>
              <a:rPr lang="en-US" altLang="zh-CN" sz="1600" dirty="0" smtClean="0"/>
              <a:t>counter</a:t>
            </a:r>
            <a:r>
              <a:rPr lang="zh-CN" altLang="en-US" sz="1600" dirty="0" smtClean="0"/>
              <a:t>增长的就越慢。</a:t>
            </a:r>
            <a:endParaRPr lang="en-US" altLang="zh-CN" sz="1600" dirty="0" smtClean="0"/>
          </a:p>
          <a:p>
            <a:r>
              <a:rPr lang="en-US" altLang="zh-CN" sz="1600" dirty="0" err="1" smtClean="0">
                <a:solidFill>
                  <a:srgbClr val="FF0000"/>
                </a:solidFill>
              </a:rPr>
              <a:t>lfu</a:t>
            </a:r>
            <a:r>
              <a:rPr lang="en-US" altLang="zh-CN" sz="1600" dirty="0" smtClean="0">
                <a:solidFill>
                  <a:srgbClr val="FF0000"/>
                </a:solidFill>
              </a:rPr>
              <a:t>-decay-time</a:t>
            </a:r>
            <a:r>
              <a:rPr lang="zh-CN" altLang="en-US" sz="1600" dirty="0" smtClean="0"/>
              <a:t>：默认为</a:t>
            </a:r>
            <a:r>
              <a:rPr lang="en-US" altLang="zh-CN" sz="1600" dirty="0" smtClean="0"/>
              <a:t>1</a:t>
            </a:r>
            <a:r>
              <a:rPr lang="zh-CN" altLang="en-US" sz="1600" dirty="0" smtClean="0"/>
              <a:t>，是一个以分钟为单位的值，可以调整</a:t>
            </a:r>
            <a:r>
              <a:rPr lang="en-US" altLang="zh-CN" sz="1600" dirty="0" smtClean="0"/>
              <a:t>counter</a:t>
            </a:r>
            <a:r>
              <a:rPr lang="zh-CN" altLang="en-US" sz="1600" dirty="0" smtClean="0"/>
              <a:t>减少的速度。因为如果</a:t>
            </a:r>
            <a:r>
              <a:rPr lang="en-US" altLang="zh-CN" sz="1600" dirty="0" smtClean="0"/>
              <a:t>counter</a:t>
            </a:r>
            <a:r>
              <a:rPr lang="zh-CN" altLang="en-US" sz="1600" dirty="0" smtClean="0"/>
              <a:t>一个劲的增加，那么就没法区分热点</a:t>
            </a:r>
            <a:r>
              <a:rPr lang="en-US" altLang="zh-CN" sz="1600" dirty="0" smtClean="0"/>
              <a:t>key</a:t>
            </a:r>
            <a:r>
              <a:rPr lang="zh-CN" altLang="en-US" sz="1600" dirty="0" smtClean="0"/>
              <a:t>。</a:t>
            </a:r>
            <a:r>
              <a:rPr lang="en-US" altLang="zh-CN" sz="1600" dirty="0" err="1" smtClean="0"/>
              <a:t>Lfu</a:t>
            </a:r>
            <a:r>
              <a:rPr lang="en-US" altLang="zh-CN" sz="1600" dirty="0" smtClean="0"/>
              <a:t>-decay-time</a:t>
            </a:r>
            <a:r>
              <a:rPr lang="zh-CN" altLang="en-US" sz="1600" dirty="0" smtClean="0"/>
              <a:t>使得当某个</a:t>
            </a:r>
            <a:r>
              <a:rPr lang="en-US" altLang="zh-CN" sz="1600" dirty="0" smtClean="0"/>
              <a:t>key</a:t>
            </a:r>
            <a:r>
              <a:rPr lang="zh-CN" altLang="en-US" sz="1600" dirty="0" smtClean="0"/>
              <a:t>长时间没有访问时，他的</a:t>
            </a:r>
            <a:r>
              <a:rPr lang="en-US" altLang="zh-CN" sz="1600" dirty="0" smtClean="0"/>
              <a:t>counter</a:t>
            </a:r>
            <a:r>
              <a:rPr lang="zh-CN" altLang="en-US" sz="1600" dirty="0" smtClean="0"/>
              <a:t>就要减少，减少的值由衰减因子来控制。</a:t>
            </a:r>
            <a:endParaRPr lang="en-US" altLang="zh-CN" sz="1600" dirty="0" smtClean="0"/>
          </a:p>
        </p:txBody>
      </p:sp>
      <p:pic>
        <p:nvPicPr>
          <p:cNvPr id="10" name="图片 9"/>
          <p:cNvPicPr>
            <a:picLocks noChangeAspect="1"/>
          </p:cNvPicPr>
          <p:nvPr/>
        </p:nvPicPr>
        <p:blipFill>
          <a:blip r:embed="rId3"/>
          <a:stretch>
            <a:fillRect/>
          </a:stretch>
        </p:blipFill>
        <p:spPr>
          <a:xfrm>
            <a:off x="288429" y="3939683"/>
            <a:ext cx="5195045" cy="2289770"/>
          </a:xfrm>
          <a:prstGeom prst="rect">
            <a:avLst/>
          </a:prstGeom>
        </p:spPr>
      </p:pic>
      <p:sp>
        <p:nvSpPr>
          <p:cNvPr id="12" name="矩形 11"/>
          <p:cNvSpPr/>
          <p:nvPr/>
        </p:nvSpPr>
        <p:spPr>
          <a:xfrm>
            <a:off x="6265093" y="3695127"/>
            <a:ext cx="936104" cy="307777"/>
          </a:xfrm>
          <a:prstGeom prst="rect">
            <a:avLst/>
          </a:prstGeom>
          <a:solidFill>
            <a:schemeClr val="accent1">
              <a:lumMod val="40000"/>
              <a:lumOff val="60000"/>
            </a:schemeClr>
          </a:solidFill>
        </p:spPr>
        <p:txBody>
          <a:bodyPr wrap="square">
            <a:spAutoFit/>
          </a:bodyPr>
          <a:lstStyle/>
          <a:p>
            <a:r>
              <a:rPr lang="zh-CN" altLang="en-US" sz="1400" dirty="0" smtClean="0"/>
              <a:t>配置文件</a:t>
            </a:r>
            <a:endParaRPr lang="zh-CN" altLang="en-US" sz="1400" dirty="0"/>
          </a:p>
        </p:txBody>
      </p:sp>
    </p:spTree>
    <p:extLst>
      <p:ext uri="{BB962C8B-B14F-4D97-AF65-F5344CB8AC3E}">
        <p14:creationId xmlns:p14="http://schemas.microsoft.com/office/powerpoint/2010/main" val="194128800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anose="020B0503020204020204" pitchFamily="34" charset="-122"/>
              </a:rPr>
              <a:t>内存回收</a:t>
            </a:r>
            <a:endParaRPr lang="en-US" altLang="zh-CN" sz="1600" b="1" dirty="0">
              <a:latin typeface="微软雅黑" panose="020B0503020204020204" pitchFamily="34" charset="-122"/>
              <a:ea typeface="微软雅黑" panose="020B0503020204020204" pitchFamily="34" charset="-122"/>
            </a:endParaRPr>
          </a:p>
        </p:txBody>
      </p:sp>
      <p:sp>
        <p:nvSpPr>
          <p:cNvPr id="53" name="矩形 52"/>
          <p:cNvSpPr/>
          <p:nvPr/>
        </p:nvSpPr>
        <p:spPr>
          <a:xfrm>
            <a:off x="183116" y="1208145"/>
            <a:ext cx="1946367"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重点</a:t>
            </a:r>
            <a:r>
              <a:rPr lang="en-US" altLang="zh-CN" sz="1400" b="1" dirty="0" smtClean="0">
                <a:latin typeface="微软雅黑" panose="020B0503020204020204" pitchFamily="34" charset="-122"/>
                <a:ea typeface="微软雅黑" panose="020B0503020204020204" pitchFamily="34" charset="-122"/>
              </a:rPr>
              <a:t>LFU-</a:t>
            </a:r>
            <a:r>
              <a:rPr lang="zh-CN" altLang="en-US" sz="1400" b="1" dirty="0" smtClean="0">
                <a:latin typeface="微软雅黑" panose="020B0503020204020204" pitchFamily="34" charset="-122"/>
                <a:ea typeface="微软雅黑" panose="020B0503020204020204" pitchFamily="34" charset="-122"/>
              </a:rPr>
              <a:t>更新</a:t>
            </a:r>
            <a:r>
              <a:rPr lang="en-US" altLang="zh-CN" sz="1400" b="1" dirty="0" smtClean="0">
                <a:latin typeface="微软雅黑" panose="020B0503020204020204" pitchFamily="34" charset="-122"/>
                <a:ea typeface="微软雅黑" panose="020B0503020204020204" pitchFamily="34" charset="-122"/>
              </a:rPr>
              <a:t>LFU</a:t>
            </a:r>
            <a:endParaRPr lang="en-US" altLang="zh-CN" sz="1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3868438" y="2981496"/>
            <a:ext cx="3854137" cy="1698751"/>
          </a:xfrm>
          <a:prstGeom prst="rect">
            <a:avLst/>
          </a:prstGeom>
        </p:spPr>
      </p:pic>
      <p:sp>
        <p:nvSpPr>
          <p:cNvPr id="2" name="矩形 1"/>
          <p:cNvSpPr/>
          <p:nvPr/>
        </p:nvSpPr>
        <p:spPr>
          <a:xfrm>
            <a:off x="784933" y="1819055"/>
            <a:ext cx="1944216" cy="360040"/>
          </a:xfrm>
          <a:prstGeom prst="rect">
            <a:avLst/>
          </a:prstGeom>
          <a:solidFill>
            <a:schemeClr val="accent3">
              <a:lumMod val="20000"/>
              <a:lumOff val="80000"/>
            </a:schemeClr>
          </a:solid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solidFill>
                  <a:schemeClr val="tx1"/>
                </a:solidFill>
              </a:rPr>
              <a:t>lookupKey</a:t>
            </a:r>
            <a:endParaRPr lang="zh-CN" altLang="en-US" dirty="0">
              <a:solidFill>
                <a:schemeClr val="tx1"/>
              </a:solidFill>
            </a:endParaRPr>
          </a:p>
        </p:txBody>
      </p:sp>
      <p:sp>
        <p:nvSpPr>
          <p:cNvPr id="12" name="矩形 11"/>
          <p:cNvSpPr/>
          <p:nvPr/>
        </p:nvSpPr>
        <p:spPr>
          <a:xfrm>
            <a:off x="1122822" y="3696191"/>
            <a:ext cx="1460906" cy="360040"/>
          </a:xfrm>
          <a:prstGeom prst="rect">
            <a:avLst/>
          </a:prstGeom>
          <a:solidFill>
            <a:schemeClr val="accent3">
              <a:lumMod val="20000"/>
              <a:lumOff val="80000"/>
            </a:schemeClr>
          </a:solid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err="1" smtClean="0">
                <a:solidFill>
                  <a:schemeClr val="tx1"/>
                </a:solidFill>
              </a:rPr>
              <a:t>updateLFU</a:t>
            </a:r>
            <a:endParaRPr lang="zh-CN" altLang="en-US" dirty="0">
              <a:solidFill>
                <a:schemeClr val="tx1"/>
              </a:solidFill>
            </a:endParaRPr>
          </a:p>
        </p:txBody>
      </p:sp>
      <p:sp>
        <p:nvSpPr>
          <p:cNvPr id="3" name="六边形 2"/>
          <p:cNvSpPr/>
          <p:nvPr/>
        </p:nvSpPr>
        <p:spPr>
          <a:xfrm>
            <a:off x="853165" y="2498107"/>
            <a:ext cx="1807752" cy="720080"/>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检查是否处于</a:t>
            </a:r>
            <a:r>
              <a:rPr lang="en-US" altLang="zh-CN" sz="1400" dirty="0" err="1">
                <a:solidFill>
                  <a:schemeClr val="tx1"/>
                </a:solidFill>
              </a:rPr>
              <a:t>rdb</a:t>
            </a:r>
            <a:r>
              <a:rPr lang="zh-CN" altLang="en-US" sz="1400" dirty="0">
                <a:solidFill>
                  <a:schemeClr val="tx1"/>
                </a:solidFill>
              </a:rPr>
              <a:t>持久化或</a:t>
            </a:r>
            <a:r>
              <a:rPr lang="en-US" altLang="zh-CN" sz="1400" dirty="0" err="1">
                <a:solidFill>
                  <a:schemeClr val="tx1"/>
                </a:solidFill>
              </a:rPr>
              <a:t>aof</a:t>
            </a:r>
            <a:r>
              <a:rPr lang="zh-CN" altLang="en-US" sz="1400" dirty="0">
                <a:solidFill>
                  <a:schemeClr val="tx1"/>
                </a:solidFill>
              </a:rPr>
              <a:t>重写</a:t>
            </a:r>
            <a:r>
              <a:rPr lang="zh-CN" altLang="en-US" sz="1400" dirty="0" smtClean="0">
                <a:solidFill>
                  <a:schemeClr val="tx1"/>
                </a:solidFill>
              </a:rPr>
              <a:t>状态</a:t>
            </a:r>
            <a:endParaRPr lang="zh-CN" altLang="en-US" sz="1400" dirty="0">
              <a:solidFill>
                <a:schemeClr val="tx1"/>
              </a:solidFill>
            </a:endParaRPr>
          </a:p>
        </p:txBody>
      </p:sp>
      <p:cxnSp>
        <p:nvCxnSpPr>
          <p:cNvPr id="14" name="直接箭头连接符 13"/>
          <p:cNvCxnSpPr>
            <a:stCxn id="2" idx="2"/>
          </p:cNvCxnSpPr>
          <p:nvPr/>
        </p:nvCxnSpPr>
        <p:spPr>
          <a:xfrm>
            <a:off x="1757041" y="2179095"/>
            <a:ext cx="0" cy="319012"/>
          </a:xfrm>
          <a:prstGeom prst="straightConnector1">
            <a:avLst/>
          </a:prstGeom>
          <a:ln w="15875">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a:xfrm>
            <a:off x="2448669" y="3218187"/>
            <a:ext cx="0" cy="478004"/>
          </a:xfrm>
          <a:prstGeom prst="straightConnector1">
            <a:avLst/>
          </a:prstGeom>
          <a:ln w="15875">
            <a:tailEnd type="triangle"/>
          </a:ln>
        </p:spPr>
        <p:style>
          <a:lnRef idx="1">
            <a:schemeClr val="accent2"/>
          </a:lnRef>
          <a:fillRef idx="0">
            <a:schemeClr val="accent2"/>
          </a:fillRef>
          <a:effectRef idx="0">
            <a:schemeClr val="accent2"/>
          </a:effectRef>
          <a:fontRef idx="minor">
            <a:schemeClr val="tx1"/>
          </a:fontRef>
        </p:style>
      </p:cxnSp>
      <p:sp>
        <p:nvSpPr>
          <p:cNvPr id="21" name="矩形 20"/>
          <p:cNvSpPr/>
          <p:nvPr/>
        </p:nvSpPr>
        <p:spPr>
          <a:xfrm>
            <a:off x="2131560" y="3297542"/>
            <a:ext cx="317110" cy="338554"/>
          </a:xfrm>
          <a:prstGeom prst="rect">
            <a:avLst/>
          </a:prstGeom>
        </p:spPr>
        <p:txBody>
          <a:bodyPr wrap="square">
            <a:spAutoFit/>
          </a:bodyPr>
          <a:lstStyle/>
          <a:p>
            <a:r>
              <a:rPr lang="zh-CN" altLang="en-US" sz="1600" dirty="0"/>
              <a:t>否</a:t>
            </a:r>
            <a:endParaRPr lang="en-US" altLang="zh-CN" sz="1600" dirty="0" smtClean="0"/>
          </a:p>
        </p:txBody>
      </p:sp>
      <p:sp>
        <p:nvSpPr>
          <p:cNvPr id="22" name="矩形 21"/>
          <p:cNvSpPr/>
          <p:nvPr/>
        </p:nvSpPr>
        <p:spPr>
          <a:xfrm>
            <a:off x="1122822" y="4363699"/>
            <a:ext cx="1460906" cy="360040"/>
          </a:xfrm>
          <a:prstGeom prst="rect">
            <a:avLst/>
          </a:prstGeom>
          <a:solidFill>
            <a:schemeClr val="accent3">
              <a:lumMod val="20000"/>
              <a:lumOff val="80000"/>
            </a:schemeClr>
          </a:solid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err="1">
                <a:solidFill>
                  <a:schemeClr val="tx1"/>
                </a:solidFill>
              </a:rPr>
              <a:t>LFUDecrAndReturn</a:t>
            </a:r>
            <a:endParaRPr lang="zh-CN" altLang="en-US" sz="1200" dirty="0">
              <a:solidFill>
                <a:schemeClr val="tx1"/>
              </a:solidFill>
            </a:endParaRPr>
          </a:p>
        </p:txBody>
      </p:sp>
      <p:sp>
        <p:nvSpPr>
          <p:cNvPr id="23" name="矩形 22"/>
          <p:cNvSpPr/>
          <p:nvPr/>
        </p:nvSpPr>
        <p:spPr>
          <a:xfrm>
            <a:off x="1122822" y="4975265"/>
            <a:ext cx="1460906" cy="360040"/>
          </a:xfrm>
          <a:prstGeom prst="rect">
            <a:avLst/>
          </a:prstGeom>
          <a:solidFill>
            <a:schemeClr val="accent3">
              <a:lumMod val="20000"/>
              <a:lumOff val="80000"/>
            </a:schemeClr>
          </a:solid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200" dirty="0" err="1">
                <a:solidFill>
                  <a:schemeClr val="tx1"/>
                </a:solidFill>
              </a:rPr>
              <a:t>LFULogIncr</a:t>
            </a:r>
            <a:endParaRPr lang="zh-CN" altLang="en-US" sz="1200" dirty="0">
              <a:solidFill>
                <a:schemeClr val="tx1"/>
              </a:solidFill>
            </a:endParaRPr>
          </a:p>
        </p:txBody>
      </p:sp>
      <p:sp>
        <p:nvSpPr>
          <p:cNvPr id="24" name="矩形 23"/>
          <p:cNvSpPr/>
          <p:nvPr/>
        </p:nvSpPr>
        <p:spPr>
          <a:xfrm>
            <a:off x="1122822" y="5586831"/>
            <a:ext cx="1460906" cy="360040"/>
          </a:xfrm>
          <a:prstGeom prst="rect">
            <a:avLst/>
          </a:prstGeom>
          <a:solidFill>
            <a:schemeClr val="accent3">
              <a:lumMod val="20000"/>
              <a:lumOff val="80000"/>
            </a:schemeClr>
          </a:solid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smtClean="0">
                <a:solidFill>
                  <a:schemeClr val="tx1"/>
                </a:solidFill>
              </a:rPr>
              <a:t>计算对象的</a:t>
            </a:r>
            <a:r>
              <a:rPr lang="en-US" altLang="zh-CN" sz="1200" dirty="0" err="1" smtClean="0">
                <a:solidFill>
                  <a:schemeClr val="tx1"/>
                </a:solidFill>
              </a:rPr>
              <a:t>lru</a:t>
            </a:r>
            <a:endParaRPr lang="zh-CN" altLang="en-US" sz="1200" dirty="0">
              <a:solidFill>
                <a:schemeClr val="tx1"/>
              </a:solidFill>
            </a:endParaRPr>
          </a:p>
        </p:txBody>
      </p:sp>
      <p:sp>
        <p:nvSpPr>
          <p:cNvPr id="25" name="矩形 24"/>
          <p:cNvSpPr/>
          <p:nvPr/>
        </p:nvSpPr>
        <p:spPr>
          <a:xfrm>
            <a:off x="293679" y="3599680"/>
            <a:ext cx="380911" cy="840040"/>
          </a:xfrm>
          <a:prstGeom prst="rect">
            <a:avLst/>
          </a:prstGeom>
          <a:solidFill>
            <a:schemeClr val="accent3">
              <a:lumMod val="20000"/>
              <a:lumOff val="80000"/>
            </a:schemeClr>
          </a:solidFill>
          <a:ln w="158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solidFill>
                  <a:schemeClr val="tx1"/>
                </a:solidFill>
              </a:rPr>
              <a:t>返回</a:t>
            </a:r>
            <a:endParaRPr lang="zh-CN" altLang="en-US" dirty="0">
              <a:solidFill>
                <a:schemeClr val="tx1"/>
              </a:solidFill>
            </a:endParaRPr>
          </a:p>
        </p:txBody>
      </p:sp>
      <p:cxnSp>
        <p:nvCxnSpPr>
          <p:cNvPr id="26" name="肘形连接符 25"/>
          <p:cNvCxnSpPr>
            <a:stCxn id="3" idx="3"/>
            <a:endCxn id="25" idx="0"/>
          </p:cNvCxnSpPr>
          <p:nvPr/>
        </p:nvCxnSpPr>
        <p:spPr>
          <a:xfrm rot="10800000" flipV="1">
            <a:off x="484135" y="2858146"/>
            <a:ext cx="369030" cy="741533"/>
          </a:xfrm>
          <a:prstGeom prst="bentConnector2">
            <a:avLst/>
          </a:prstGeom>
          <a:ln w="15875">
            <a:tailEnd type="triangle"/>
          </a:ln>
        </p:spPr>
        <p:style>
          <a:lnRef idx="1">
            <a:schemeClr val="accent2"/>
          </a:lnRef>
          <a:fillRef idx="0">
            <a:schemeClr val="accent2"/>
          </a:fillRef>
          <a:effectRef idx="0">
            <a:schemeClr val="accent2"/>
          </a:effectRef>
          <a:fontRef idx="minor">
            <a:schemeClr val="tx1"/>
          </a:fontRef>
        </p:style>
      </p:cxnSp>
      <p:sp>
        <p:nvSpPr>
          <p:cNvPr id="28" name="矩形 27"/>
          <p:cNvSpPr/>
          <p:nvPr/>
        </p:nvSpPr>
        <p:spPr>
          <a:xfrm>
            <a:off x="357480" y="2981496"/>
            <a:ext cx="317110" cy="338554"/>
          </a:xfrm>
          <a:prstGeom prst="rect">
            <a:avLst/>
          </a:prstGeom>
        </p:spPr>
        <p:txBody>
          <a:bodyPr wrap="square">
            <a:spAutoFit/>
          </a:bodyPr>
          <a:lstStyle/>
          <a:p>
            <a:r>
              <a:rPr lang="zh-CN" altLang="en-US" sz="1600" dirty="0" smtClean="0"/>
              <a:t>是</a:t>
            </a:r>
            <a:endParaRPr lang="en-US" altLang="zh-CN" sz="1600" dirty="0" smtClean="0"/>
          </a:p>
        </p:txBody>
      </p:sp>
      <p:sp>
        <p:nvSpPr>
          <p:cNvPr id="29" name="矩形 28"/>
          <p:cNvSpPr/>
          <p:nvPr/>
        </p:nvSpPr>
        <p:spPr>
          <a:xfrm>
            <a:off x="150185" y="4719350"/>
            <a:ext cx="667898" cy="1077218"/>
          </a:xfrm>
          <a:prstGeom prst="rect">
            <a:avLst/>
          </a:prstGeom>
          <a:solidFill>
            <a:schemeClr val="accent1">
              <a:lumMod val="20000"/>
              <a:lumOff val="80000"/>
            </a:schemeClr>
          </a:solidFill>
        </p:spPr>
        <p:txBody>
          <a:bodyPr wrap="square">
            <a:spAutoFit/>
          </a:bodyPr>
          <a:lstStyle/>
          <a:p>
            <a:r>
              <a:rPr lang="zh-CN" altLang="en-US" sz="1600" dirty="0" smtClean="0"/>
              <a:t>避免破坏写时复制</a:t>
            </a:r>
            <a:endParaRPr lang="en-US" altLang="zh-CN" sz="1600" dirty="0" smtClean="0"/>
          </a:p>
        </p:txBody>
      </p:sp>
      <p:cxnSp>
        <p:nvCxnSpPr>
          <p:cNvPr id="32" name="肘形连接符 31"/>
          <p:cNvCxnSpPr>
            <a:stCxn id="29" idx="0"/>
            <a:endCxn id="25" idx="2"/>
          </p:cNvCxnSpPr>
          <p:nvPr/>
        </p:nvCxnSpPr>
        <p:spPr>
          <a:xfrm rot="5400000" flipH="1" flipV="1">
            <a:off x="344319" y="4579535"/>
            <a:ext cx="279630" cy="1"/>
          </a:xfrm>
          <a:prstGeom prst="bentConnector3">
            <a:avLst>
              <a:gd name="adj1" fmla="val 50000"/>
            </a:avLst>
          </a:prstGeom>
          <a:ln w="15875">
            <a:tailEnd type="triangle"/>
          </a:ln>
        </p:spPr>
        <p:style>
          <a:lnRef idx="1">
            <a:schemeClr val="accent2"/>
          </a:lnRef>
          <a:fillRef idx="0">
            <a:schemeClr val="accent2"/>
          </a:fillRef>
          <a:effectRef idx="0">
            <a:schemeClr val="accent2"/>
          </a:effectRef>
          <a:fontRef idx="minor">
            <a:schemeClr val="tx1"/>
          </a:fontRef>
        </p:style>
      </p:cxnSp>
      <p:cxnSp>
        <p:nvCxnSpPr>
          <p:cNvPr id="36" name="直接箭头连接符 35"/>
          <p:cNvCxnSpPr>
            <a:stCxn id="12" idx="2"/>
            <a:endCxn id="22" idx="0"/>
          </p:cNvCxnSpPr>
          <p:nvPr/>
        </p:nvCxnSpPr>
        <p:spPr>
          <a:xfrm>
            <a:off x="1853275" y="4056231"/>
            <a:ext cx="0" cy="307468"/>
          </a:xfrm>
          <a:prstGeom prst="straightConnector1">
            <a:avLst/>
          </a:prstGeom>
          <a:ln w="15875">
            <a:tailEnd type="triangle"/>
          </a:ln>
        </p:spPr>
        <p:style>
          <a:lnRef idx="1">
            <a:schemeClr val="accent2"/>
          </a:lnRef>
          <a:fillRef idx="0">
            <a:schemeClr val="accent2"/>
          </a:fillRef>
          <a:effectRef idx="0">
            <a:schemeClr val="accent2"/>
          </a:effectRef>
          <a:fontRef idx="minor">
            <a:schemeClr val="tx1"/>
          </a:fontRef>
        </p:style>
      </p:cxnSp>
      <p:cxnSp>
        <p:nvCxnSpPr>
          <p:cNvPr id="39" name="直接箭头连接符 38"/>
          <p:cNvCxnSpPr>
            <a:stCxn id="22" idx="2"/>
            <a:endCxn id="23" idx="0"/>
          </p:cNvCxnSpPr>
          <p:nvPr/>
        </p:nvCxnSpPr>
        <p:spPr>
          <a:xfrm>
            <a:off x="1853275" y="4723739"/>
            <a:ext cx="0" cy="251526"/>
          </a:xfrm>
          <a:prstGeom prst="straightConnector1">
            <a:avLst/>
          </a:prstGeom>
          <a:ln w="15875">
            <a:tailEnd type="triangle"/>
          </a:ln>
        </p:spPr>
        <p:style>
          <a:lnRef idx="1">
            <a:schemeClr val="accent2"/>
          </a:lnRef>
          <a:fillRef idx="0">
            <a:schemeClr val="accent2"/>
          </a:fillRef>
          <a:effectRef idx="0">
            <a:schemeClr val="accent2"/>
          </a:effectRef>
          <a:fontRef idx="minor">
            <a:schemeClr val="tx1"/>
          </a:fontRef>
        </p:style>
      </p:cxnSp>
      <p:cxnSp>
        <p:nvCxnSpPr>
          <p:cNvPr id="42" name="直接箭头连接符 41"/>
          <p:cNvCxnSpPr>
            <a:stCxn id="23" idx="2"/>
            <a:endCxn id="24" idx="0"/>
          </p:cNvCxnSpPr>
          <p:nvPr/>
        </p:nvCxnSpPr>
        <p:spPr>
          <a:xfrm>
            <a:off x="1853275" y="5335305"/>
            <a:ext cx="0" cy="251526"/>
          </a:xfrm>
          <a:prstGeom prst="straightConnector1">
            <a:avLst/>
          </a:prstGeom>
          <a:ln w="15875">
            <a:tailEnd type="triangle"/>
          </a:ln>
        </p:spPr>
        <p:style>
          <a:lnRef idx="1">
            <a:schemeClr val="accent2"/>
          </a:lnRef>
          <a:fillRef idx="0">
            <a:schemeClr val="accent2"/>
          </a:fillRef>
          <a:effectRef idx="0">
            <a:schemeClr val="accent2"/>
          </a:effectRef>
          <a:fontRef idx="minor">
            <a:schemeClr val="tx1"/>
          </a:fontRef>
        </p:style>
      </p:cxnSp>
      <p:pic>
        <p:nvPicPr>
          <p:cNvPr id="44" name="图片 43"/>
          <p:cNvPicPr>
            <a:picLocks noChangeAspect="1"/>
          </p:cNvPicPr>
          <p:nvPr/>
        </p:nvPicPr>
        <p:blipFill>
          <a:blip r:embed="rId4"/>
          <a:stretch>
            <a:fillRect/>
          </a:stretch>
        </p:blipFill>
        <p:spPr>
          <a:xfrm>
            <a:off x="3781059" y="132263"/>
            <a:ext cx="4007081" cy="814739"/>
          </a:xfrm>
          <a:prstGeom prst="rect">
            <a:avLst/>
          </a:prstGeom>
        </p:spPr>
      </p:pic>
      <p:cxnSp>
        <p:nvCxnSpPr>
          <p:cNvPr id="46" name="肘形连接符 45"/>
          <p:cNvCxnSpPr>
            <a:stCxn id="12" idx="3"/>
            <a:endCxn id="44" idx="1"/>
          </p:cNvCxnSpPr>
          <p:nvPr/>
        </p:nvCxnSpPr>
        <p:spPr>
          <a:xfrm flipV="1">
            <a:off x="2583728" y="539633"/>
            <a:ext cx="1197331" cy="3336578"/>
          </a:xfrm>
          <a:prstGeom prst="bentConnector3">
            <a:avLst>
              <a:gd name="adj1" fmla="val 50000"/>
            </a:avLst>
          </a:prstGeom>
          <a:ln w="15875">
            <a:tailEnd type="triangle"/>
          </a:ln>
        </p:spPr>
        <p:style>
          <a:lnRef idx="1">
            <a:schemeClr val="accent2"/>
          </a:lnRef>
          <a:fillRef idx="0">
            <a:schemeClr val="accent2"/>
          </a:fillRef>
          <a:effectRef idx="0">
            <a:schemeClr val="accent2"/>
          </a:effectRef>
          <a:fontRef idx="minor">
            <a:schemeClr val="tx1"/>
          </a:fontRef>
        </p:style>
      </p:cxnSp>
      <p:pic>
        <p:nvPicPr>
          <p:cNvPr id="51" name="图片 50"/>
          <p:cNvPicPr>
            <a:picLocks noChangeAspect="1"/>
          </p:cNvPicPr>
          <p:nvPr/>
        </p:nvPicPr>
        <p:blipFill>
          <a:blip r:embed="rId5"/>
          <a:stretch>
            <a:fillRect/>
          </a:stretch>
        </p:blipFill>
        <p:spPr>
          <a:xfrm>
            <a:off x="3781059" y="1145185"/>
            <a:ext cx="4007081" cy="1477580"/>
          </a:xfrm>
          <a:prstGeom prst="rect">
            <a:avLst/>
          </a:prstGeom>
        </p:spPr>
      </p:pic>
      <p:cxnSp>
        <p:nvCxnSpPr>
          <p:cNvPr id="54" name="肘形连接符 53"/>
          <p:cNvCxnSpPr>
            <a:stCxn id="22" idx="3"/>
            <a:endCxn id="51" idx="1"/>
          </p:cNvCxnSpPr>
          <p:nvPr/>
        </p:nvCxnSpPr>
        <p:spPr>
          <a:xfrm flipV="1">
            <a:off x="2583728" y="1883975"/>
            <a:ext cx="1197331" cy="2659744"/>
          </a:xfrm>
          <a:prstGeom prst="bentConnector3">
            <a:avLst>
              <a:gd name="adj1" fmla="val 67924"/>
            </a:avLst>
          </a:prstGeom>
          <a:ln w="15875">
            <a:tailEnd type="triangle"/>
          </a:ln>
        </p:spPr>
        <p:style>
          <a:lnRef idx="1">
            <a:schemeClr val="accent2"/>
          </a:lnRef>
          <a:fillRef idx="0">
            <a:schemeClr val="accent2"/>
          </a:fillRef>
          <a:effectRef idx="0">
            <a:schemeClr val="accent2"/>
          </a:effectRef>
          <a:fontRef idx="minor">
            <a:schemeClr val="tx1"/>
          </a:fontRef>
        </p:style>
      </p:cxnSp>
      <p:cxnSp>
        <p:nvCxnSpPr>
          <p:cNvPr id="57" name="肘形连接符 56"/>
          <p:cNvCxnSpPr>
            <a:stCxn id="23" idx="3"/>
            <a:endCxn id="10" idx="1"/>
          </p:cNvCxnSpPr>
          <p:nvPr/>
        </p:nvCxnSpPr>
        <p:spPr>
          <a:xfrm flipV="1">
            <a:off x="2583728" y="3830872"/>
            <a:ext cx="1284710" cy="1324413"/>
          </a:xfrm>
          <a:prstGeom prst="bentConnector3">
            <a:avLst>
              <a:gd name="adj1" fmla="val 79051"/>
            </a:avLst>
          </a:prstGeom>
          <a:ln w="15875">
            <a:tailEnd type="triangle"/>
          </a:ln>
        </p:spPr>
        <p:style>
          <a:lnRef idx="1">
            <a:schemeClr val="accent2"/>
          </a:lnRef>
          <a:fillRef idx="0">
            <a:schemeClr val="accent2"/>
          </a:fillRef>
          <a:effectRef idx="0">
            <a:schemeClr val="accent2"/>
          </a:effectRef>
          <a:fontRef idx="minor">
            <a:schemeClr val="tx1"/>
          </a:fontRef>
        </p:style>
      </p:cxnSp>
      <p:sp>
        <p:nvSpPr>
          <p:cNvPr id="62" name="矩形 61"/>
          <p:cNvSpPr/>
          <p:nvPr/>
        </p:nvSpPr>
        <p:spPr>
          <a:xfrm>
            <a:off x="7993285" y="947002"/>
            <a:ext cx="3312368" cy="1815882"/>
          </a:xfrm>
          <a:prstGeom prst="rect">
            <a:avLst/>
          </a:prstGeom>
        </p:spPr>
        <p:txBody>
          <a:bodyPr wrap="square">
            <a:spAutoFit/>
          </a:bodyPr>
          <a:lstStyle/>
          <a:p>
            <a:r>
              <a:rPr lang="zh-CN" altLang="en-US" sz="1600" dirty="0" smtClean="0"/>
              <a:t>在该函数中，</a:t>
            </a:r>
            <a:r>
              <a:rPr lang="en-US" altLang="zh-CN" sz="1600" dirty="0" err="1" smtClean="0"/>
              <a:t>ldt</a:t>
            </a:r>
            <a:r>
              <a:rPr lang="zh-CN" altLang="en-US" sz="1600" dirty="0" smtClean="0"/>
              <a:t>为了支持热点数据的查找，并不会更新</a:t>
            </a:r>
            <a:r>
              <a:rPr lang="en-US" altLang="zh-CN" sz="1600" dirty="0" err="1" smtClean="0"/>
              <a:t>lru</a:t>
            </a:r>
            <a:r>
              <a:rPr lang="zh-CN" altLang="en-US" sz="1600" dirty="0" smtClean="0"/>
              <a:t>的值。内部函数</a:t>
            </a:r>
            <a:r>
              <a:rPr lang="en-US" altLang="zh-CN" sz="1600" dirty="0" err="1" smtClean="0"/>
              <a:t>LFUTimeElapsed</a:t>
            </a:r>
            <a:r>
              <a:rPr lang="zh-CN" altLang="en-US" sz="1600" dirty="0" smtClean="0"/>
              <a:t>计算对象的时间间隔。如果开启了</a:t>
            </a:r>
            <a:r>
              <a:rPr lang="en-US" altLang="zh-CN" sz="1600" dirty="0" err="1" smtClean="0"/>
              <a:t>lfu_decay_time</a:t>
            </a:r>
            <a:r>
              <a:rPr lang="zh-CN" altLang="en-US" sz="1600" dirty="0" smtClean="0"/>
              <a:t>参数配置，那么我们根据该参数进行适当的降低，即</a:t>
            </a:r>
            <a:r>
              <a:rPr lang="en-US" altLang="zh-CN" sz="1600" dirty="0" err="1" smtClean="0"/>
              <a:t>num_periods</a:t>
            </a:r>
            <a:r>
              <a:rPr lang="zh-CN" altLang="en-US" sz="1600" dirty="0" smtClean="0"/>
              <a:t>表示衰减的数量，</a:t>
            </a:r>
            <a:endParaRPr lang="en-US" altLang="zh-CN" sz="1600" dirty="0" smtClean="0"/>
          </a:p>
        </p:txBody>
      </p:sp>
      <p:pic>
        <p:nvPicPr>
          <p:cNvPr id="67" name="图片 66"/>
          <p:cNvPicPr>
            <a:picLocks noChangeAspect="1"/>
          </p:cNvPicPr>
          <p:nvPr/>
        </p:nvPicPr>
        <p:blipFill>
          <a:blip r:embed="rId4"/>
          <a:stretch>
            <a:fillRect/>
          </a:stretch>
        </p:blipFill>
        <p:spPr>
          <a:xfrm>
            <a:off x="3854950" y="5155285"/>
            <a:ext cx="4007081" cy="814739"/>
          </a:xfrm>
          <a:prstGeom prst="rect">
            <a:avLst/>
          </a:prstGeom>
        </p:spPr>
      </p:pic>
      <p:cxnSp>
        <p:nvCxnSpPr>
          <p:cNvPr id="68" name="肘形连接符 67"/>
          <p:cNvCxnSpPr>
            <a:stCxn id="24" idx="3"/>
            <a:endCxn id="67" idx="1"/>
          </p:cNvCxnSpPr>
          <p:nvPr/>
        </p:nvCxnSpPr>
        <p:spPr>
          <a:xfrm flipV="1">
            <a:off x="2583728" y="5562655"/>
            <a:ext cx="1271222" cy="204196"/>
          </a:xfrm>
          <a:prstGeom prst="bentConnector3">
            <a:avLst>
              <a:gd name="adj1" fmla="val 50000"/>
            </a:avLst>
          </a:prstGeom>
          <a:ln w="15875">
            <a:tailEnd type="triangle"/>
          </a:ln>
        </p:spPr>
        <p:style>
          <a:lnRef idx="1">
            <a:schemeClr val="accent2"/>
          </a:lnRef>
          <a:fillRef idx="0">
            <a:schemeClr val="accent2"/>
          </a:fillRef>
          <a:effectRef idx="0">
            <a:schemeClr val="accent2"/>
          </a:effectRef>
          <a:fontRef idx="minor">
            <a:schemeClr val="tx1"/>
          </a:fontRef>
        </p:style>
      </p:cxnSp>
      <p:sp>
        <p:nvSpPr>
          <p:cNvPr id="71" name="矩形 70"/>
          <p:cNvSpPr/>
          <p:nvPr/>
        </p:nvSpPr>
        <p:spPr>
          <a:xfrm>
            <a:off x="4088213" y="5617829"/>
            <a:ext cx="3528392" cy="2621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8137301" y="3775162"/>
            <a:ext cx="3256405" cy="2246769"/>
          </a:xfrm>
          <a:prstGeom prst="rect">
            <a:avLst/>
          </a:prstGeom>
          <a:solidFill>
            <a:schemeClr val="accent4">
              <a:lumMod val="60000"/>
              <a:lumOff val="40000"/>
            </a:schemeClr>
          </a:solidFill>
        </p:spPr>
        <p:txBody>
          <a:bodyPr wrap="square">
            <a:spAutoFit/>
          </a:bodyPr>
          <a:lstStyle/>
          <a:p>
            <a:r>
              <a:rPr lang="zh-CN" altLang="en-US" dirty="0"/>
              <a:t>使用</a:t>
            </a:r>
            <a:r>
              <a:rPr lang="en-US" altLang="zh-CN" dirty="0"/>
              <a:t>scan</a:t>
            </a:r>
            <a:r>
              <a:rPr lang="zh-CN" altLang="en-US" dirty="0"/>
              <a:t>命令遍历所有</a:t>
            </a:r>
            <a:r>
              <a:rPr lang="en-US" altLang="zh-CN" dirty="0"/>
              <a:t>key</a:t>
            </a:r>
            <a:r>
              <a:rPr lang="zh-CN" altLang="en-US" dirty="0"/>
              <a:t>，再通过</a:t>
            </a:r>
            <a:r>
              <a:rPr lang="en-US" altLang="zh-CN" dirty="0"/>
              <a:t>OBJECT FREQ</a:t>
            </a:r>
            <a:r>
              <a:rPr lang="zh-CN" altLang="en-US" dirty="0"/>
              <a:t>获取访问频率并排序，即可得到热点</a:t>
            </a:r>
            <a:r>
              <a:rPr lang="en-US" altLang="zh-CN" dirty="0"/>
              <a:t>key</a:t>
            </a:r>
            <a:r>
              <a:rPr lang="zh-CN" altLang="en-US" dirty="0" smtClean="0"/>
              <a:t>。</a:t>
            </a:r>
            <a:endParaRPr lang="en-US" altLang="zh-CN" dirty="0" smtClean="0"/>
          </a:p>
          <a:p>
            <a:r>
              <a:rPr lang="zh-CN" altLang="en-US" dirty="0" smtClean="0"/>
              <a:t>而使用</a:t>
            </a:r>
            <a:r>
              <a:rPr lang="en-US" altLang="zh-CN" dirty="0" smtClean="0"/>
              <a:t>—hotkeys</a:t>
            </a:r>
            <a:r>
              <a:rPr lang="zh-CN" altLang="en-US" dirty="0" smtClean="0"/>
              <a:t>，他只会抽样返回部分数据（默认</a:t>
            </a:r>
            <a:r>
              <a:rPr lang="en-US" altLang="zh-CN" dirty="0" smtClean="0"/>
              <a:t>16</a:t>
            </a:r>
            <a:r>
              <a:rPr lang="zh-CN" altLang="en-US" dirty="0" smtClean="0"/>
              <a:t>个）。</a:t>
            </a:r>
            <a:endParaRPr lang="zh-CN" altLang="en-US" dirty="0"/>
          </a:p>
        </p:txBody>
      </p:sp>
    </p:spTree>
    <p:extLst>
      <p:ext uri="{BB962C8B-B14F-4D97-AF65-F5344CB8AC3E}">
        <p14:creationId xmlns:p14="http://schemas.microsoft.com/office/powerpoint/2010/main" val="4744874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anose="020B0503020204020204" pitchFamily="34" charset="-122"/>
              </a:rPr>
              <a:t>内存回收</a:t>
            </a:r>
            <a:endParaRPr lang="en-US" altLang="zh-CN" sz="1600" b="1" dirty="0">
              <a:latin typeface="微软雅黑" panose="020B0503020204020204" pitchFamily="34" charset="-122"/>
              <a:ea typeface="微软雅黑" panose="020B0503020204020204" pitchFamily="34" charset="-122"/>
            </a:endParaRPr>
          </a:p>
        </p:txBody>
      </p:sp>
      <p:sp>
        <p:nvSpPr>
          <p:cNvPr id="53" name="矩形 52"/>
          <p:cNvSpPr/>
          <p:nvPr/>
        </p:nvSpPr>
        <p:spPr>
          <a:xfrm>
            <a:off x="183116" y="1186706"/>
            <a:ext cx="1353256"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LFU</a:t>
            </a:r>
            <a:r>
              <a:rPr lang="zh-CN" altLang="en-US" sz="1400" b="1" dirty="0" smtClean="0">
                <a:latin typeface="微软雅黑" panose="020B0503020204020204" pitchFamily="34" charset="-122"/>
                <a:ea typeface="微软雅黑" panose="020B0503020204020204" pitchFamily="34" charset="-122"/>
              </a:rPr>
              <a:t>和</a:t>
            </a:r>
            <a:r>
              <a:rPr lang="en-US" altLang="zh-CN" sz="1400" b="1" dirty="0" smtClean="0">
                <a:latin typeface="微软雅黑" panose="020B0503020204020204" pitchFamily="34" charset="-122"/>
                <a:ea typeface="微软雅黑" panose="020B0503020204020204" pitchFamily="34" charset="-122"/>
              </a:rPr>
              <a:t>LRU</a:t>
            </a:r>
            <a:endParaRPr lang="en-US" altLang="zh-CN" sz="1400" b="1" dirty="0">
              <a:latin typeface="微软雅黑" panose="020B0503020204020204" pitchFamily="34" charset="-122"/>
              <a:ea typeface="微软雅黑" panose="020B0503020204020204" pitchFamily="34" charset="-122"/>
            </a:endParaRPr>
          </a:p>
        </p:txBody>
      </p:sp>
      <p:sp>
        <p:nvSpPr>
          <p:cNvPr id="8" name="矩形 7"/>
          <p:cNvSpPr/>
          <p:nvPr/>
        </p:nvSpPr>
        <p:spPr>
          <a:xfrm>
            <a:off x="953474" y="4995372"/>
            <a:ext cx="2592288" cy="338554"/>
          </a:xfrm>
          <a:prstGeom prst="rect">
            <a:avLst/>
          </a:prstGeom>
        </p:spPr>
        <p:txBody>
          <a:bodyPr wrap="square">
            <a:spAutoFit/>
          </a:bodyPr>
          <a:lstStyle/>
          <a:p>
            <a:r>
              <a:rPr lang="en-US" altLang="zh-CN" sz="1600" dirty="0" smtClean="0"/>
              <a:t>LFU</a:t>
            </a:r>
            <a:r>
              <a:rPr lang="zh-CN" altLang="en-US" sz="1600" dirty="0" smtClean="0"/>
              <a:t>是按照访问频率不同</a:t>
            </a:r>
            <a:endParaRPr lang="en-US" altLang="zh-CN" sz="1600" dirty="0" smtClean="0"/>
          </a:p>
        </p:txBody>
      </p:sp>
      <p:pic>
        <p:nvPicPr>
          <p:cNvPr id="3" name="图片 2"/>
          <p:cNvPicPr>
            <a:picLocks noChangeAspect="1"/>
          </p:cNvPicPr>
          <p:nvPr/>
        </p:nvPicPr>
        <p:blipFill>
          <a:blip r:embed="rId3"/>
          <a:stretch>
            <a:fillRect/>
          </a:stretch>
        </p:blipFill>
        <p:spPr>
          <a:xfrm>
            <a:off x="1152525" y="1541912"/>
            <a:ext cx="2562225" cy="3200400"/>
          </a:xfrm>
          <a:prstGeom prst="rect">
            <a:avLst/>
          </a:prstGeom>
        </p:spPr>
      </p:pic>
      <p:pic>
        <p:nvPicPr>
          <p:cNvPr id="1026" name="Picture 2" descr="https://img-blog.csdn.net/201602132139417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045" y="1598019"/>
            <a:ext cx="1952392" cy="3005744"/>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6193085" y="4976754"/>
            <a:ext cx="2592288" cy="338554"/>
          </a:xfrm>
          <a:prstGeom prst="rect">
            <a:avLst/>
          </a:prstGeom>
        </p:spPr>
        <p:txBody>
          <a:bodyPr wrap="square">
            <a:spAutoFit/>
          </a:bodyPr>
          <a:lstStyle/>
          <a:p>
            <a:r>
              <a:rPr lang="en-US" altLang="zh-CN" sz="1600" dirty="0" smtClean="0"/>
              <a:t>LRU</a:t>
            </a:r>
            <a:r>
              <a:rPr lang="zh-CN" altLang="en-US" sz="1600" dirty="0" smtClean="0"/>
              <a:t>是按照访问频率不同</a:t>
            </a:r>
            <a:endParaRPr lang="en-US" altLang="zh-CN" sz="1600" dirty="0" smtClean="0"/>
          </a:p>
        </p:txBody>
      </p:sp>
      <p:sp>
        <p:nvSpPr>
          <p:cNvPr id="12" name="矩形 11"/>
          <p:cNvSpPr/>
          <p:nvPr/>
        </p:nvSpPr>
        <p:spPr>
          <a:xfrm>
            <a:off x="4680917" y="5449940"/>
            <a:ext cx="5759450" cy="584775"/>
          </a:xfrm>
          <a:prstGeom prst="rect">
            <a:avLst/>
          </a:prstGeom>
        </p:spPr>
        <p:txBody>
          <a:bodyPr>
            <a:spAutoFit/>
          </a:bodyPr>
          <a:lstStyle/>
          <a:p>
            <a:r>
              <a:rPr lang="zh-CN" altLang="en-US" sz="1600" dirty="0"/>
              <a:t>当存在热点数据时，</a:t>
            </a:r>
            <a:r>
              <a:rPr lang="en-US" altLang="zh-CN" sz="1600" dirty="0"/>
              <a:t>LRU</a:t>
            </a:r>
            <a:r>
              <a:rPr lang="zh-CN" altLang="en-US" sz="1600" dirty="0"/>
              <a:t>的效率很好，但偶发性的、周期性的批量操作会导致</a:t>
            </a:r>
            <a:r>
              <a:rPr lang="en-US" altLang="zh-CN" sz="1600" dirty="0"/>
              <a:t>LRU</a:t>
            </a:r>
            <a:r>
              <a:rPr lang="zh-CN" altLang="en-US" sz="1600" dirty="0"/>
              <a:t>命中率急剧下降，缓存污染情况比较严重。</a:t>
            </a:r>
          </a:p>
        </p:txBody>
      </p:sp>
      <p:sp>
        <p:nvSpPr>
          <p:cNvPr id="13" name="矩形 12"/>
          <p:cNvSpPr/>
          <p:nvPr/>
        </p:nvSpPr>
        <p:spPr>
          <a:xfrm>
            <a:off x="705445" y="5504261"/>
            <a:ext cx="3456384" cy="830997"/>
          </a:xfrm>
          <a:prstGeom prst="rect">
            <a:avLst/>
          </a:prstGeom>
        </p:spPr>
        <p:txBody>
          <a:bodyPr>
            <a:spAutoFit/>
          </a:bodyPr>
          <a:lstStyle/>
          <a:p>
            <a:r>
              <a:rPr lang="zh-CN" altLang="en-US" sz="1600" dirty="0"/>
              <a:t>需要记录所有数据的访问记录，内存消耗较高；需要基于引用计数排序，性能消耗较高</a:t>
            </a:r>
          </a:p>
        </p:txBody>
      </p:sp>
      <p:sp>
        <p:nvSpPr>
          <p:cNvPr id="2" name="矩形 1"/>
          <p:cNvSpPr/>
          <p:nvPr/>
        </p:nvSpPr>
        <p:spPr>
          <a:xfrm>
            <a:off x="4824933" y="250623"/>
            <a:ext cx="5759450" cy="954107"/>
          </a:xfrm>
          <a:prstGeom prst="rect">
            <a:avLst/>
          </a:prstGeom>
        </p:spPr>
        <p:txBody>
          <a:bodyPr>
            <a:spAutoFit/>
          </a:bodyPr>
          <a:lstStyle/>
          <a:p>
            <a:r>
              <a:rPr lang="en-US" altLang="zh-CN" sz="1400" dirty="0" err="1"/>
              <a:t>Redis</a:t>
            </a:r>
            <a:r>
              <a:rPr lang="zh-CN" altLang="en-US" sz="1400" dirty="0"/>
              <a:t>会基于</a:t>
            </a:r>
            <a:r>
              <a:rPr lang="en-US" altLang="zh-CN" sz="1400" dirty="0" err="1"/>
              <a:t>server.maxmemory_samples</a:t>
            </a:r>
            <a:r>
              <a:rPr lang="zh-CN" altLang="en-US" sz="1400" dirty="0"/>
              <a:t>配置选取固定数目的</a:t>
            </a:r>
            <a:r>
              <a:rPr lang="en-US" altLang="zh-CN" sz="1400" dirty="0"/>
              <a:t>key</a:t>
            </a:r>
            <a:r>
              <a:rPr lang="zh-CN" altLang="en-US" sz="1400" dirty="0"/>
              <a:t>，然后比较它们的</a:t>
            </a:r>
            <a:r>
              <a:rPr lang="en-US" altLang="zh-CN" sz="1400" dirty="0" err="1"/>
              <a:t>lru</a:t>
            </a:r>
            <a:r>
              <a:rPr lang="zh-CN" altLang="en-US" sz="1400" dirty="0"/>
              <a:t>访问时间，然后淘汰最近最久没有访问的</a:t>
            </a:r>
            <a:r>
              <a:rPr lang="en-US" altLang="zh-CN" sz="1400" dirty="0"/>
              <a:t>key</a:t>
            </a:r>
            <a:r>
              <a:rPr lang="zh-CN" altLang="en-US" sz="1400" dirty="0"/>
              <a:t>，</a:t>
            </a:r>
            <a:r>
              <a:rPr lang="en-US" altLang="zh-CN" sz="1400" dirty="0" err="1"/>
              <a:t>maxmemory_samples</a:t>
            </a:r>
            <a:r>
              <a:rPr lang="zh-CN" altLang="en-US" sz="1400" dirty="0"/>
              <a:t>的值越大，</a:t>
            </a:r>
            <a:r>
              <a:rPr lang="en-US" altLang="zh-CN" sz="1400" dirty="0" err="1"/>
              <a:t>Redis</a:t>
            </a:r>
            <a:r>
              <a:rPr lang="zh-CN" altLang="en-US" sz="1400" dirty="0"/>
              <a:t>的近似</a:t>
            </a:r>
            <a:r>
              <a:rPr lang="en-US" altLang="zh-CN" sz="1400" dirty="0"/>
              <a:t>LRU</a:t>
            </a:r>
            <a:r>
              <a:rPr lang="zh-CN" altLang="en-US" sz="1400" dirty="0"/>
              <a:t>算法就越接近于严格</a:t>
            </a:r>
            <a:r>
              <a:rPr lang="en-US" altLang="zh-CN" sz="1400" dirty="0"/>
              <a:t>LRU</a:t>
            </a:r>
            <a:r>
              <a:rPr lang="zh-CN" altLang="en-US" sz="1400" dirty="0"/>
              <a:t>算法，但是相应消耗也变高，对性能有一定影响，样本值默认为</a:t>
            </a:r>
            <a:r>
              <a:rPr lang="en-US" altLang="zh-CN" sz="1400" dirty="0"/>
              <a:t>5</a:t>
            </a:r>
            <a:r>
              <a:rPr lang="zh-CN" altLang="en-US" sz="1400" dirty="0" smtClean="0"/>
              <a:t>。</a:t>
            </a:r>
            <a:endParaRPr lang="zh-CN" altLang="en-US" sz="1400" dirty="0"/>
          </a:p>
        </p:txBody>
      </p:sp>
    </p:spTree>
    <p:extLst>
      <p:ext uri="{BB962C8B-B14F-4D97-AF65-F5344CB8AC3E}">
        <p14:creationId xmlns:p14="http://schemas.microsoft.com/office/powerpoint/2010/main" val="272683949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anose="020B0503020204020204" pitchFamily="34" charset="-122"/>
              </a:rPr>
              <a:t>内存回收</a:t>
            </a:r>
            <a:endParaRPr lang="en-US" altLang="zh-CN" sz="1600" b="1" dirty="0">
              <a:latin typeface="微软雅黑" panose="020B0503020204020204" pitchFamily="34" charset="-122"/>
              <a:ea typeface="微软雅黑" panose="020B0503020204020204" pitchFamily="34" charset="-122"/>
            </a:endParaRPr>
          </a:p>
        </p:txBody>
      </p:sp>
      <p:sp>
        <p:nvSpPr>
          <p:cNvPr id="53" name="矩形 52"/>
          <p:cNvSpPr/>
          <p:nvPr/>
        </p:nvSpPr>
        <p:spPr>
          <a:xfrm>
            <a:off x="183116" y="1186706"/>
            <a:ext cx="1353256"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smtClean="0">
                <a:latin typeface="微软雅黑" panose="020B0503020204020204" pitchFamily="34" charset="-122"/>
                <a:ea typeface="微软雅黑" panose="020B0503020204020204" pitchFamily="34" charset="-122"/>
              </a:rPr>
              <a:t>LFU</a:t>
            </a:r>
            <a:r>
              <a:rPr lang="zh-CN" altLang="en-US" sz="1400" b="1" dirty="0" smtClean="0">
                <a:latin typeface="微软雅黑" panose="020B0503020204020204" pitchFamily="34" charset="-122"/>
                <a:ea typeface="微软雅黑" panose="020B0503020204020204" pitchFamily="34" charset="-122"/>
              </a:rPr>
              <a:t>和</a:t>
            </a:r>
            <a:r>
              <a:rPr lang="en-US" altLang="zh-CN" sz="1400" b="1" dirty="0" smtClean="0">
                <a:latin typeface="微软雅黑" panose="020B0503020204020204" pitchFamily="34" charset="-122"/>
                <a:ea typeface="微软雅黑" panose="020B0503020204020204" pitchFamily="34" charset="-122"/>
              </a:rPr>
              <a:t>LRU</a:t>
            </a:r>
            <a:endParaRPr lang="en-US" altLang="zh-CN" sz="1400" b="1" dirty="0">
              <a:latin typeface="微软雅黑" panose="020B0503020204020204" pitchFamily="34" charset="-122"/>
              <a:ea typeface="微软雅黑" panose="020B0503020204020204" pitchFamily="34" charset="-122"/>
            </a:endParaRPr>
          </a:p>
        </p:txBody>
      </p:sp>
      <p:sp>
        <p:nvSpPr>
          <p:cNvPr id="12" name="矩形 11"/>
          <p:cNvSpPr/>
          <p:nvPr/>
        </p:nvSpPr>
        <p:spPr>
          <a:xfrm>
            <a:off x="460517" y="4577832"/>
            <a:ext cx="4724456" cy="338554"/>
          </a:xfrm>
          <a:prstGeom prst="rect">
            <a:avLst/>
          </a:prstGeom>
        </p:spPr>
        <p:txBody>
          <a:bodyPr wrap="square">
            <a:spAutoFit/>
          </a:bodyPr>
          <a:lstStyle/>
          <a:p>
            <a:r>
              <a:rPr lang="zh-CN" altLang="en-US" sz="1600" dirty="0" smtClean="0"/>
              <a:t>计算每个对象过期时间。</a:t>
            </a:r>
            <a:r>
              <a:rPr lang="en-US" altLang="zh-CN" sz="1600" dirty="0" smtClean="0"/>
              <a:t>LFU</a:t>
            </a:r>
            <a:r>
              <a:rPr lang="zh-CN" altLang="en-US" sz="1600" dirty="0" smtClean="0"/>
              <a:t>采用的是反转</a:t>
            </a:r>
            <a:r>
              <a:rPr lang="en-US" altLang="zh-CN" sz="1600" dirty="0" smtClean="0"/>
              <a:t>counter</a:t>
            </a:r>
            <a:endParaRPr lang="zh-CN" altLang="en-US" sz="1600" dirty="0"/>
          </a:p>
        </p:txBody>
      </p:sp>
      <p:pic>
        <p:nvPicPr>
          <p:cNvPr id="2" name="图片 1"/>
          <p:cNvPicPr>
            <a:picLocks noChangeAspect="1"/>
          </p:cNvPicPr>
          <p:nvPr/>
        </p:nvPicPr>
        <p:blipFill>
          <a:blip r:embed="rId3"/>
          <a:stretch>
            <a:fillRect/>
          </a:stretch>
        </p:blipFill>
        <p:spPr>
          <a:xfrm>
            <a:off x="426589" y="1657567"/>
            <a:ext cx="4470352" cy="2641997"/>
          </a:xfrm>
          <a:prstGeom prst="rect">
            <a:avLst/>
          </a:prstGeom>
        </p:spPr>
      </p:pic>
      <p:sp>
        <p:nvSpPr>
          <p:cNvPr id="7" name="虚尾箭头 6"/>
          <p:cNvSpPr/>
          <p:nvPr/>
        </p:nvSpPr>
        <p:spPr>
          <a:xfrm>
            <a:off x="4896941" y="2762541"/>
            <a:ext cx="1368152" cy="4320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67666" y="2592015"/>
            <a:ext cx="1296144" cy="1077218"/>
          </a:xfrm>
          <a:prstGeom prst="rect">
            <a:avLst/>
          </a:prstGeom>
        </p:spPr>
        <p:txBody>
          <a:bodyPr wrap="square">
            <a:spAutoFit/>
          </a:bodyPr>
          <a:lstStyle/>
          <a:p>
            <a:r>
              <a:rPr lang="zh-CN" altLang="en-US" sz="1600" dirty="0" smtClean="0"/>
              <a:t>回到主程序</a:t>
            </a:r>
            <a:endParaRPr lang="en-US" altLang="zh-CN" sz="1600" dirty="0" smtClean="0"/>
          </a:p>
          <a:p>
            <a:endParaRPr lang="en-US" altLang="zh-CN" sz="1600" dirty="0"/>
          </a:p>
          <a:p>
            <a:r>
              <a:rPr lang="en-US" altLang="zh-CN" sz="1600" dirty="0" err="1" smtClean="0"/>
              <a:t>freeMemoryIfNeeded</a:t>
            </a:r>
            <a:endParaRPr lang="zh-CN" altLang="en-US" sz="1600" dirty="0"/>
          </a:p>
        </p:txBody>
      </p:sp>
      <p:sp>
        <p:nvSpPr>
          <p:cNvPr id="16" name="矩形 15"/>
          <p:cNvSpPr/>
          <p:nvPr/>
        </p:nvSpPr>
        <p:spPr>
          <a:xfrm>
            <a:off x="6163810" y="335243"/>
            <a:ext cx="4752528" cy="584775"/>
          </a:xfrm>
          <a:prstGeom prst="rect">
            <a:avLst/>
          </a:prstGeom>
          <a:solidFill>
            <a:schemeClr val="accent4">
              <a:lumMod val="20000"/>
              <a:lumOff val="80000"/>
            </a:schemeClr>
          </a:solidFill>
        </p:spPr>
        <p:txBody>
          <a:bodyPr wrap="square">
            <a:spAutoFit/>
          </a:bodyPr>
          <a:lstStyle/>
          <a:p>
            <a:r>
              <a:rPr lang="en-US" altLang="zh-CN" sz="1600" dirty="0" smtClean="0"/>
              <a:t>1.</a:t>
            </a:r>
            <a:r>
              <a:rPr lang="zh-CN" altLang="en-US" sz="1600" dirty="0" smtClean="0"/>
              <a:t>结束条件为：实际释放的小于需要释放的，循环将一直继续。</a:t>
            </a:r>
            <a:r>
              <a:rPr lang="en-US" altLang="zh-CN" sz="1600" dirty="0"/>
              <a:t>While(</a:t>
            </a:r>
            <a:r>
              <a:rPr lang="en-US" altLang="zh-CN" sz="1600" dirty="0" err="1"/>
              <a:t>mem_freed</a:t>
            </a:r>
            <a:r>
              <a:rPr lang="en-US" altLang="zh-CN" sz="1600" dirty="0"/>
              <a:t> &lt; </a:t>
            </a:r>
            <a:r>
              <a:rPr lang="en-US" altLang="zh-CN" sz="1600" dirty="0" err="1"/>
              <a:t>mem_tofree</a:t>
            </a:r>
            <a:r>
              <a:rPr lang="en-US" altLang="zh-CN" sz="1600" dirty="0" smtClean="0"/>
              <a:t>){}</a:t>
            </a:r>
            <a:endParaRPr lang="zh-CN" altLang="en-US" sz="1600" dirty="0"/>
          </a:p>
        </p:txBody>
      </p:sp>
      <p:sp>
        <p:nvSpPr>
          <p:cNvPr id="17" name="矩形 16"/>
          <p:cNvSpPr/>
          <p:nvPr/>
        </p:nvSpPr>
        <p:spPr>
          <a:xfrm>
            <a:off x="6193085" y="2812742"/>
            <a:ext cx="4752528" cy="584775"/>
          </a:xfrm>
          <a:prstGeom prst="rect">
            <a:avLst/>
          </a:prstGeom>
          <a:solidFill>
            <a:schemeClr val="accent4">
              <a:lumMod val="20000"/>
              <a:lumOff val="80000"/>
            </a:schemeClr>
          </a:solidFill>
        </p:spPr>
        <p:txBody>
          <a:bodyPr wrap="square">
            <a:spAutoFit/>
          </a:bodyPr>
          <a:lstStyle/>
          <a:p>
            <a:r>
              <a:rPr lang="en-US" altLang="zh-CN" sz="1600" dirty="0" smtClean="0"/>
              <a:t>2.</a:t>
            </a:r>
            <a:r>
              <a:rPr lang="zh-CN" altLang="en-US" sz="1600" dirty="0" smtClean="0"/>
              <a:t>对返回的</a:t>
            </a:r>
            <a:r>
              <a:rPr lang="en-US" altLang="zh-CN" sz="1600" dirty="0" smtClean="0"/>
              <a:t>pool</a:t>
            </a:r>
            <a:r>
              <a:rPr lang="zh-CN" altLang="en-US" sz="1600" dirty="0" smtClean="0"/>
              <a:t>的中</a:t>
            </a:r>
            <a:r>
              <a:rPr lang="en-US" altLang="zh-CN" sz="1600" dirty="0" smtClean="0"/>
              <a:t>key</a:t>
            </a:r>
            <a:r>
              <a:rPr lang="zh-CN" altLang="en-US" sz="1600" dirty="0" smtClean="0"/>
              <a:t>要进行遍历，因为有可能在计算</a:t>
            </a:r>
            <a:r>
              <a:rPr lang="en-US" altLang="zh-CN" sz="1600" dirty="0" smtClean="0"/>
              <a:t>pool</a:t>
            </a:r>
            <a:r>
              <a:rPr lang="zh-CN" altLang="en-US" sz="1600" dirty="0" smtClean="0"/>
              <a:t>过程中，该</a:t>
            </a:r>
            <a:r>
              <a:rPr lang="en-US" altLang="zh-CN" sz="1600" dirty="0" smtClean="0"/>
              <a:t>key</a:t>
            </a:r>
            <a:r>
              <a:rPr lang="zh-CN" altLang="en-US" sz="1600" dirty="0" smtClean="0"/>
              <a:t>被删除掉了。</a:t>
            </a:r>
            <a:endParaRPr lang="zh-CN" altLang="en-US" sz="1600" dirty="0"/>
          </a:p>
        </p:txBody>
      </p:sp>
      <p:pic>
        <p:nvPicPr>
          <p:cNvPr id="9" name="图片 8"/>
          <p:cNvPicPr>
            <a:picLocks noChangeAspect="1"/>
          </p:cNvPicPr>
          <p:nvPr/>
        </p:nvPicPr>
        <p:blipFill>
          <a:blip r:embed="rId4"/>
          <a:stretch>
            <a:fillRect/>
          </a:stretch>
        </p:blipFill>
        <p:spPr>
          <a:xfrm>
            <a:off x="6163810" y="1007573"/>
            <a:ext cx="4798159" cy="1634643"/>
          </a:xfrm>
          <a:prstGeom prst="rect">
            <a:avLst/>
          </a:prstGeom>
        </p:spPr>
      </p:pic>
      <p:sp>
        <p:nvSpPr>
          <p:cNvPr id="10" name="矩形 9"/>
          <p:cNvSpPr/>
          <p:nvPr/>
        </p:nvSpPr>
        <p:spPr>
          <a:xfrm>
            <a:off x="6438653" y="1007573"/>
            <a:ext cx="4248472" cy="3507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375530" y="2291469"/>
            <a:ext cx="4248472" cy="3507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stretch>
            <a:fillRect/>
          </a:stretch>
        </p:blipFill>
        <p:spPr>
          <a:xfrm>
            <a:off x="6057537" y="3447719"/>
            <a:ext cx="4904432" cy="2942140"/>
          </a:xfrm>
          <a:prstGeom prst="rect">
            <a:avLst/>
          </a:prstGeom>
        </p:spPr>
      </p:pic>
      <p:sp>
        <p:nvSpPr>
          <p:cNvPr id="23" name="矩形 22"/>
          <p:cNvSpPr/>
          <p:nvPr/>
        </p:nvSpPr>
        <p:spPr>
          <a:xfrm>
            <a:off x="6438653" y="3944854"/>
            <a:ext cx="4362944" cy="87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09892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内存优化</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53" name="矩形 52"/>
          <p:cNvSpPr/>
          <p:nvPr/>
        </p:nvSpPr>
        <p:spPr>
          <a:xfrm>
            <a:off x="86165" y="1169068"/>
            <a:ext cx="1863715"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err="1" smtClean="0">
                <a:latin typeface="微软雅黑" panose="020B0503020204020204" pitchFamily="34" charset="-122"/>
                <a:ea typeface="微软雅黑" panose="020B0503020204020204" pitchFamily="34" charset="-122"/>
              </a:rPr>
              <a:t>redisObject</a:t>
            </a:r>
            <a:r>
              <a:rPr lang="zh-CN" altLang="en-US" sz="1400" b="1" dirty="0" smtClean="0">
                <a:latin typeface="微软雅黑" panose="020B0503020204020204" pitchFamily="34" charset="-122"/>
                <a:ea typeface="微软雅黑" panose="020B0503020204020204" pitchFamily="34" charset="-122"/>
              </a:rPr>
              <a:t>对象</a:t>
            </a:r>
            <a:endParaRPr lang="en-US" altLang="zh-CN" sz="1400" b="1" dirty="0">
              <a:latin typeface="微软雅黑" panose="020B0503020204020204" pitchFamily="34" charset="-122"/>
              <a:ea typeface="微软雅黑" panose="020B0503020204020204" pitchFamily="34" charset="-122"/>
            </a:endParaRPr>
          </a:p>
        </p:txBody>
      </p:sp>
      <p:sp>
        <p:nvSpPr>
          <p:cNvPr id="54" name="矩形 53"/>
          <p:cNvSpPr/>
          <p:nvPr/>
        </p:nvSpPr>
        <p:spPr>
          <a:xfrm>
            <a:off x="404934" y="1573562"/>
            <a:ext cx="10251630" cy="584775"/>
          </a:xfrm>
          <a:prstGeom prst="rect">
            <a:avLst/>
          </a:prstGeom>
        </p:spPr>
        <p:txBody>
          <a:bodyPr wrap="square">
            <a:spAutoFit/>
          </a:bodyPr>
          <a:lstStyle/>
          <a:p>
            <a:r>
              <a:rPr lang="zh-CN" altLang="en-US" sz="1600" dirty="0" smtClean="0"/>
              <a:t>尽量减少</a:t>
            </a:r>
            <a:r>
              <a:rPr lang="en-US" altLang="zh-CN" sz="1600" dirty="0" err="1" smtClean="0"/>
              <a:t>redisObject</a:t>
            </a:r>
            <a:r>
              <a:rPr lang="zh-CN" altLang="en-US" sz="1600" dirty="0" smtClean="0"/>
              <a:t>对象内存分配次数。建议字符长度控制在</a:t>
            </a:r>
            <a:r>
              <a:rPr lang="en-US" altLang="zh-CN" sz="1600" dirty="0" smtClean="0"/>
              <a:t>39</a:t>
            </a:r>
            <a:r>
              <a:rPr lang="zh-CN" altLang="en-US" sz="1600" dirty="0" smtClean="0"/>
              <a:t>字节内</a:t>
            </a:r>
            <a:r>
              <a:rPr lang="zh-CN" altLang="en-US" sz="1600" dirty="0"/>
              <a:t>，因为对值对象是字符串且长度</a:t>
            </a:r>
            <a:r>
              <a:rPr lang="en-US" altLang="zh-CN" sz="1600" dirty="0"/>
              <a:t>&lt;=39</a:t>
            </a:r>
            <a:r>
              <a:rPr lang="zh-CN" altLang="en-US" sz="1600" dirty="0"/>
              <a:t>字节</a:t>
            </a:r>
            <a:r>
              <a:rPr lang="zh-CN" altLang="en-US" sz="1600" dirty="0" smtClean="0"/>
              <a:t>的数据</a:t>
            </a:r>
            <a:r>
              <a:rPr lang="zh-CN" altLang="en-US" sz="1600" dirty="0"/>
              <a:t>，内部编码为</a:t>
            </a:r>
            <a:r>
              <a:rPr lang="en-US" altLang="zh-CN" sz="1600" dirty="0" err="1"/>
              <a:t>embstr</a:t>
            </a:r>
            <a:r>
              <a:rPr lang="zh-CN" altLang="en-US" sz="1600" dirty="0"/>
              <a:t>类型，字符串</a:t>
            </a:r>
            <a:r>
              <a:rPr lang="en-US" altLang="zh-CN" sz="1600" dirty="0" err="1"/>
              <a:t>sds</a:t>
            </a:r>
            <a:r>
              <a:rPr lang="zh-CN" altLang="en-US" sz="1600" dirty="0"/>
              <a:t>和</a:t>
            </a:r>
            <a:r>
              <a:rPr lang="en-US" altLang="zh-CN" sz="1600" dirty="0" err="1"/>
              <a:t>redisObject</a:t>
            </a:r>
            <a:r>
              <a:rPr lang="zh-CN" altLang="en-US" sz="1600" dirty="0"/>
              <a:t>一起分配，从而</a:t>
            </a:r>
            <a:r>
              <a:rPr lang="zh-CN" altLang="en-US" sz="1600" dirty="0" smtClean="0"/>
              <a:t>只要一</a:t>
            </a:r>
            <a:r>
              <a:rPr lang="zh-CN" altLang="en-US" sz="1600" dirty="0"/>
              <a:t>次内存操作即可。</a:t>
            </a:r>
            <a:endParaRPr lang="en-US" altLang="zh-CN" sz="1600" dirty="0" smtClean="0"/>
          </a:p>
        </p:txBody>
      </p:sp>
      <p:sp>
        <p:nvSpPr>
          <p:cNvPr id="8" name="矩形 7"/>
          <p:cNvSpPr/>
          <p:nvPr/>
        </p:nvSpPr>
        <p:spPr>
          <a:xfrm>
            <a:off x="86165" y="2356914"/>
            <a:ext cx="1550424"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缩减键值对象</a:t>
            </a:r>
            <a:endParaRPr lang="en-US" altLang="zh-CN" sz="1400" b="1" dirty="0">
              <a:latin typeface="微软雅黑" panose="020B0503020204020204" pitchFamily="34" charset="-122"/>
              <a:ea typeface="微软雅黑" panose="020B0503020204020204" pitchFamily="34" charset="-122"/>
            </a:endParaRPr>
          </a:p>
        </p:txBody>
      </p:sp>
      <p:sp>
        <p:nvSpPr>
          <p:cNvPr id="9" name="矩形 8"/>
          <p:cNvSpPr/>
          <p:nvPr/>
        </p:nvSpPr>
        <p:spPr>
          <a:xfrm>
            <a:off x="475218" y="2776798"/>
            <a:ext cx="4853771" cy="584775"/>
          </a:xfrm>
          <a:prstGeom prst="rect">
            <a:avLst/>
          </a:prstGeom>
        </p:spPr>
        <p:txBody>
          <a:bodyPr wrap="square">
            <a:spAutoFit/>
          </a:bodyPr>
          <a:lstStyle/>
          <a:p>
            <a:r>
              <a:rPr lang="en-US" altLang="zh-CN" sz="1600" dirty="0" smtClean="0"/>
              <a:t>1.</a:t>
            </a:r>
            <a:r>
              <a:rPr lang="zh-CN" altLang="en-US" sz="1600" dirty="0" smtClean="0"/>
              <a:t>减少键值对象的长度</a:t>
            </a:r>
            <a:endParaRPr lang="en-US" altLang="zh-CN" sz="1600" dirty="0" smtClean="0"/>
          </a:p>
          <a:p>
            <a:r>
              <a:rPr lang="en-US" altLang="zh-CN" sz="1600" dirty="0" smtClean="0"/>
              <a:t>2.</a:t>
            </a:r>
            <a:r>
              <a:rPr lang="zh-CN" altLang="en-US" sz="1600" dirty="0" smtClean="0"/>
              <a:t>对于值对象，使用性能更高、压缩更强的算法或库</a:t>
            </a:r>
            <a:endParaRPr lang="en-US" altLang="zh-CN" sz="1600" dirty="0" smtClean="0"/>
          </a:p>
        </p:txBody>
      </p:sp>
      <p:sp>
        <p:nvSpPr>
          <p:cNvPr id="10" name="矩形 9"/>
          <p:cNvSpPr/>
          <p:nvPr/>
        </p:nvSpPr>
        <p:spPr>
          <a:xfrm>
            <a:off x="163332" y="3482760"/>
            <a:ext cx="1370888"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共享对象池</a:t>
            </a:r>
            <a:endParaRPr lang="en-US" altLang="zh-CN" sz="1400" b="1" dirty="0">
              <a:latin typeface="微软雅黑" panose="020B0503020204020204" pitchFamily="34" charset="-122"/>
              <a:ea typeface="微软雅黑" panose="020B0503020204020204" pitchFamily="34" charset="-122"/>
            </a:endParaRPr>
          </a:p>
        </p:txBody>
      </p:sp>
      <p:sp>
        <p:nvSpPr>
          <p:cNvPr id="11" name="矩形 10"/>
          <p:cNvSpPr/>
          <p:nvPr/>
        </p:nvSpPr>
        <p:spPr>
          <a:xfrm>
            <a:off x="552385" y="3902644"/>
            <a:ext cx="3696484" cy="1569660"/>
          </a:xfrm>
          <a:prstGeom prst="rect">
            <a:avLst/>
          </a:prstGeom>
          <a:ln w="15875"/>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sz="1600" dirty="0" smtClean="0"/>
              <a:t>1.</a:t>
            </a:r>
            <a:r>
              <a:rPr lang="zh-CN" altLang="en-US" sz="1600" dirty="0"/>
              <a:t>共享对象池是指</a:t>
            </a:r>
            <a:r>
              <a:rPr lang="en-US" altLang="zh-CN" sz="1600" dirty="0" err="1"/>
              <a:t>Redis</a:t>
            </a:r>
            <a:r>
              <a:rPr lang="zh-CN" altLang="en-US" sz="1600" dirty="0"/>
              <a:t>内部维护</a:t>
            </a:r>
            <a:r>
              <a:rPr lang="en-US" altLang="zh-CN" sz="1600" dirty="0"/>
              <a:t>[0-9999]</a:t>
            </a:r>
            <a:r>
              <a:rPr lang="zh-CN" altLang="en-US" sz="1600" dirty="0"/>
              <a:t>的整数对象池。通过变量</a:t>
            </a:r>
            <a:r>
              <a:rPr lang="en-US" altLang="zh-CN" sz="1600" dirty="0"/>
              <a:t>REDIS_SHARED_INTEGERS</a:t>
            </a:r>
            <a:r>
              <a:rPr lang="zh-CN" altLang="en-US" sz="1600" dirty="0" smtClean="0"/>
              <a:t>定义，但不可更改。需要注意的是当</a:t>
            </a:r>
            <a:r>
              <a:rPr lang="zh-CN" altLang="en-US" sz="1600" dirty="0" smtClean="0">
                <a:solidFill>
                  <a:srgbClr val="FF0000"/>
                </a:solidFill>
              </a:rPr>
              <a:t>设置</a:t>
            </a:r>
            <a:r>
              <a:rPr lang="en-US" altLang="zh-CN" sz="1600" dirty="0" err="1" smtClean="0">
                <a:solidFill>
                  <a:srgbClr val="FF0000"/>
                </a:solidFill>
              </a:rPr>
              <a:t>maxmemory</a:t>
            </a:r>
            <a:r>
              <a:rPr lang="zh-CN" altLang="en-US" sz="1600" dirty="0" smtClean="0">
                <a:solidFill>
                  <a:srgbClr val="FF0000"/>
                </a:solidFill>
              </a:rPr>
              <a:t>且使用</a:t>
            </a:r>
            <a:r>
              <a:rPr lang="en-US" altLang="zh-CN" sz="1600" dirty="0" smtClean="0">
                <a:solidFill>
                  <a:srgbClr val="FF0000"/>
                </a:solidFill>
              </a:rPr>
              <a:t>LRU</a:t>
            </a:r>
            <a:r>
              <a:rPr lang="zh-CN" altLang="en-US" sz="1600" dirty="0" smtClean="0">
                <a:solidFill>
                  <a:srgbClr val="FF0000"/>
                </a:solidFill>
              </a:rPr>
              <a:t>相关淘汰策略</a:t>
            </a:r>
            <a:r>
              <a:rPr lang="zh-CN" altLang="en-US" sz="1600" dirty="0" smtClean="0"/>
              <a:t>时，</a:t>
            </a:r>
            <a:r>
              <a:rPr lang="en-US" altLang="zh-CN" sz="1600" dirty="0" err="1" smtClean="0"/>
              <a:t>redis</a:t>
            </a:r>
            <a:r>
              <a:rPr lang="zh-CN" altLang="en-US" sz="1600" dirty="0" smtClean="0"/>
              <a:t>禁用使用共享对象池。</a:t>
            </a:r>
            <a:endParaRPr lang="en-US" altLang="zh-CN" sz="1600" dirty="0" smtClean="0"/>
          </a:p>
        </p:txBody>
      </p:sp>
      <p:pic>
        <p:nvPicPr>
          <p:cNvPr id="3" name="图片 2"/>
          <p:cNvPicPr>
            <a:picLocks noChangeAspect="1"/>
          </p:cNvPicPr>
          <p:nvPr/>
        </p:nvPicPr>
        <p:blipFill>
          <a:blip r:embed="rId3"/>
          <a:stretch>
            <a:fillRect/>
          </a:stretch>
        </p:blipFill>
        <p:spPr>
          <a:xfrm>
            <a:off x="5360778" y="2212486"/>
            <a:ext cx="5688632" cy="4151365"/>
          </a:xfrm>
          <a:prstGeom prst="rect">
            <a:avLst/>
          </a:prstGeom>
        </p:spPr>
      </p:pic>
      <p:cxnSp>
        <p:nvCxnSpPr>
          <p:cNvPr id="12" name="肘形连接符 11"/>
          <p:cNvCxnSpPr>
            <a:stCxn id="11" idx="3"/>
            <a:endCxn id="3" idx="1"/>
          </p:cNvCxnSpPr>
          <p:nvPr/>
        </p:nvCxnSpPr>
        <p:spPr>
          <a:xfrm flipV="1">
            <a:off x="4248869" y="4288169"/>
            <a:ext cx="1111909" cy="3993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0777" y="2664691"/>
            <a:ext cx="5224795" cy="2447604"/>
          </a:xfrm>
          <a:prstGeom prst="rect">
            <a:avLst/>
          </a:prstGeom>
          <a:noFill/>
          <a:ln w="22225">
            <a:solidFill>
              <a:srgbClr val="E31D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18363" y="5746503"/>
            <a:ext cx="4853771" cy="584775"/>
          </a:xfrm>
          <a:prstGeom prst="rect">
            <a:avLst/>
          </a:prstGeom>
        </p:spPr>
        <p:txBody>
          <a:bodyPr wrap="square">
            <a:spAutoFit/>
          </a:bodyPr>
          <a:lstStyle/>
          <a:p>
            <a:r>
              <a:rPr lang="zh-CN" altLang="en-US" sz="1600" dirty="0" smtClean="0"/>
              <a:t>因为</a:t>
            </a:r>
            <a:r>
              <a:rPr lang="en-US" altLang="zh-CN" sz="1600" dirty="0" smtClean="0"/>
              <a:t>LRU</a:t>
            </a:r>
            <a:r>
              <a:rPr lang="zh-CN" altLang="en-US" sz="1600" dirty="0" smtClean="0"/>
              <a:t>需要获取对象最后被访问时间，以便淘汰掉</a:t>
            </a:r>
            <a:endParaRPr lang="en-US" altLang="zh-CN" sz="1600" dirty="0" smtClean="0"/>
          </a:p>
          <a:p>
            <a:r>
              <a:rPr lang="zh-CN" altLang="en-US" sz="1600" dirty="0" smtClean="0"/>
              <a:t>未访问数据，共享对象导致</a:t>
            </a:r>
            <a:r>
              <a:rPr lang="en-US" altLang="zh-CN" sz="1600" dirty="0" err="1" smtClean="0"/>
              <a:t>lru</a:t>
            </a:r>
            <a:r>
              <a:rPr lang="zh-CN" altLang="en-US" sz="1600" dirty="0" smtClean="0"/>
              <a:t>字段也被共享了。</a:t>
            </a:r>
            <a:endParaRPr lang="en-US" altLang="zh-CN" sz="1600" dirty="0" smtClean="0"/>
          </a:p>
        </p:txBody>
      </p:sp>
    </p:spTree>
    <p:extLst>
      <p:ext uri="{BB962C8B-B14F-4D97-AF65-F5344CB8AC3E}">
        <p14:creationId xmlns:p14="http://schemas.microsoft.com/office/powerpoint/2010/main" val="10326174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内存</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内存优化</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53" name="矩形 52"/>
          <p:cNvSpPr/>
          <p:nvPr/>
        </p:nvSpPr>
        <p:spPr>
          <a:xfrm>
            <a:off x="86165" y="1169068"/>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编码优化</a:t>
            </a:r>
            <a:endParaRPr lang="en-US" altLang="zh-CN" sz="1400" b="1" dirty="0">
              <a:latin typeface="微软雅黑" panose="020B0503020204020204" pitchFamily="34" charset="-122"/>
              <a:ea typeface="微软雅黑" panose="020B0503020204020204" pitchFamily="34" charset="-122"/>
            </a:endParaRPr>
          </a:p>
        </p:txBody>
      </p:sp>
      <p:sp>
        <p:nvSpPr>
          <p:cNvPr id="54" name="矩形 53"/>
          <p:cNvSpPr/>
          <p:nvPr/>
        </p:nvSpPr>
        <p:spPr>
          <a:xfrm>
            <a:off x="404934" y="1573562"/>
            <a:ext cx="10251630" cy="584775"/>
          </a:xfrm>
          <a:prstGeom prst="rect">
            <a:avLst/>
          </a:prstGeom>
        </p:spPr>
        <p:txBody>
          <a:bodyPr wrap="square">
            <a:spAutoFit/>
          </a:bodyPr>
          <a:lstStyle/>
          <a:p>
            <a:r>
              <a:rPr lang="en-US" altLang="zh-CN" sz="1600" dirty="0" err="1" smtClean="0"/>
              <a:t>Redis</a:t>
            </a:r>
            <a:r>
              <a:rPr lang="zh-CN" altLang="en-US" sz="1600" dirty="0" smtClean="0"/>
              <a:t>内部针对不同类型存在编码的概念，所谓编码就是使用不同的底层数据结构，编码不同将直接影响数据内存占用和读写效率。</a:t>
            </a:r>
            <a:endParaRPr lang="en-US" altLang="zh-CN" sz="1600" dirty="0" smtClean="0"/>
          </a:p>
        </p:txBody>
      </p:sp>
      <p:sp>
        <p:nvSpPr>
          <p:cNvPr id="15" name="矩形 14"/>
          <p:cNvSpPr/>
          <p:nvPr/>
        </p:nvSpPr>
        <p:spPr>
          <a:xfrm>
            <a:off x="147809" y="2286651"/>
            <a:ext cx="1370888" cy="307777"/>
          </a:xfrm>
          <a:prstGeom prst="rect">
            <a:avLst/>
          </a:prstGeom>
        </p:spPr>
        <p:txBody>
          <a:bodyPr wrap="none">
            <a:spAutoFit/>
          </a:bodyPr>
          <a:lstStyle/>
          <a:p>
            <a:pPr marL="285750" indent="-285750">
              <a:buFont typeface="Arial" panose="020B0604020202020204" pitchFamily="34" charset="0"/>
              <a:buChar char="•"/>
            </a:pPr>
            <a:r>
              <a:rPr lang="zh-CN" altLang="en-US" sz="1400" b="1" smtClean="0">
                <a:latin typeface="微软雅黑" panose="020B0503020204020204" pitchFamily="34" charset="-122"/>
                <a:ea typeface="微软雅黑" panose="020B0503020204020204" pitchFamily="34" charset="-122"/>
              </a:rPr>
              <a:t>控制键数量</a:t>
            </a:r>
            <a:endParaRPr lang="en-US" altLang="zh-CN" sz="1400" b="1" dirty="0">
              <a:latin typeface="微软雅黑" panose="020B0503020204020204" pitchFamily="34" charset="-122"/>
              <a:ea typeface="微软雅黑" panose="020B0503020204020204" pitchFamily="34" charset="-122"/>
            </a:endParaRPr>
          </a:p>
        </p:txBody>
      </p:sp>
      <p:sp>
        <p:nvSpPr>
          <p:cNvPr id="16" name="矩形 15"/>
          <p:cNvSpPr/>
          <p:nvPr/>
        </p:nvSpPr>
        <p:spPr>
          <a:xfrm>
            <a:off x="466578" y="2691145"/>
            <a:ext cx="10251630" cy="830997"/>
          </a:xfrm>
          <a:prstGeom prst="rect">
            <a:avLst/>
          </a:prstGeom>
        </p:spPr>
        <p:txBody>
          <a:bodyPr wrap="square">
            <a:spAutoFit/>
          </a:bodyPr>
          <a:lstStyle/>
          <a:p>
            <a:r>
              <a:rPr lang="zh-CN" altLang="en-US" sz="1600" dirty="0"/>
              <a:t>当</a:t>
            </a:r>
            <a:r>
              <a:rPr lang="zh-CN" altLang="en-US" sz="1600" dirty="0" smtClean="0"/>
              <a:t>使用</a:t>
            </a:r>
            <a:r>
              <a:rPr lang="en-US" altLang="zh-CN" sz="1600" dirty="0" err="1" smtClean="0"/>
              <a:t>redis</a:t>
            </a:r>
            <a:r>
              <a:rPr lang="zh-CN" altLang="en-US" sz="1600" dirty="0" smtClean="0"/>
              <a:t>存储大量数据时，通常会存在大量键，过多的键同样会消耗大量内存。对于相同的数据内容可以利用</a:t>
            </a:r>
            <a:r>
              <a:rPr lang="en-US" altLang="zh-CN" sz="1600" dirty="0" err="1" smtClean="0"/>
              <a:t>redis</a:t>
            </a:r>
            <a:r>
              <a:rPr lang="zh-CN" altLang="en-US" sz="1600" dirty="0" smtClean="0"/>
              <a:t>的数据结构降低外层键的数量，进而减少大量内存。例如在客户端先预估键规模，把大量的键分组映射到多个</a:t>
            </a:r>
            <a:r>
              <a:rPr lang="en-US" altLang="zh-CN" sz="1600" dirty="0" smtClean="0"/>
              <a:t>hash</a:t>
            </a:r>
            <a:r>
              <a:rPr lang="zh-CN" altLang="en-US" sz="1600" dirty="0" smtClean="0"/>
              <a:t>结构中，进而降低一个</a:t>
            </a:r>
            <a:r>
              <a:rPr lang="en-US" altLang="zh-CN" sz="1600" dirty="0" smtClean="0"/>
              <a:t>hash</a:t>
            </a:r>
            <a:r>
              <a:rPr lang="zh-CN" altLang="en-US" sz="1600" dirty="0" smtClean="0"/>
              <a:t>中的数量。</a:t>
            </a:r>
            <a:endParaRPr lang="en-US" altLang="zh-CN" sz="1600" dirty="0" smtClean="0"/>
          </a:p>
        </p:txBody>
      </p:sp>
      <p:pic>
        <p:nvPicPr>
          <p:cNvPr id="3" name="图片 2"/>
          <p:cNvPicPr>
            <a:picLocks noChangeAspect="1"/>
          </p:cNvPicPr>
          <p:nvPr/>
        </p:nvPicPr>
        <p:blipFill>
          <a:blip r:embed="rId3"/>
          <a:stretch>
            <a:fillRect/>
          </a:stretch>
        </p:blipFill>
        <p:spPr>
          <a:xfrm>
            <a:off x="720477" y="3618859"/>
            <a:ext cx="4810272" cy="2646803"/>
          </a:xfrm>
          <a:prstGeom prst="rect">
            <a:avLst/>
          </a:prstGeom>
        </p:spPr>
      </p:pic>
      <p:sp>
        <p:nvSpPr>
          <p:cNvPr id="7" name="矩形 6"/>
          <p:cNvSpPr/>
          <p:nvPr/>
        </p:nvSpPr>
        <p:spPr>
          <a:xfrm>
            <a:off x="5725033" y="3522142"/>
            <a:ext cx="5472607" cy="954107"/>
          </a:xfrm>
          <a:prstGeom prst="rect">
            <a:avLst/>
          </a:prstGeom>
        </p:spPr>
        <p:txBody>
          <a:bodyPr wrap="square">
            <a:spAutoFit/>
          </a:bodyPr>
          <a:lstStyle/>
          <a:p>
            <a:r>
              <a:rPr lang="zh-CN" altLang="en-US" sz="1400" dirty="0"/>
              <a:t>根据键规模在客户端通过分组映射到一组</a:t>
            </a:r>
            <a:r>
              <a:rPr lang="en-US" altLang="zh-CN" sz="1400" dirty="0"/>
              <a:t>hash</a:t>
            </a:r>
            <a:r>
              <a:rPr lang="zh-CN" altLang="en-US" sz="1400" dirty="0"/>
              <a:t>对象中，如存在</a:t>
            </a:r>
            <a:r>
              <a:rPr lang="en-US" altLang="zh-CN" sz="1400" dirty="0"/>
              <a:t>100</a:t>
            </a:r>
            <a:r>
              <a:rPr lang="zh-CN" altLang="en-US" sz="1400" dirty="0"/>
              <a:t>万</a:t>
            </a:r>
            <a:r>
              <a:rPr lang="zh-CN" altLang="en-US" sz="1400" dirty="0" smtClean="0"/>
              <a:t>个键</a:t>
            </a:r>
            <a:r>
              <a:rPr lang="zh-CN" altLang="en-US" sz="1400" dirty="0"/>
              <a:t>，可以映射到</a:t>
            </a:r>
            <a:r>
              <a:rPr lang="en-US" altLang="zh-CN" sz="1400" dirty="0"/>
              <a:t>1000</a:t>
            </a:r>
            <a:r>
              <a:rPr lang="zh-CN" altLang="en-US" sz="1400" dirty="0"/>
              <a:t>个</a:t>
            </a:r>
            <a:r>
              <a:rPr lang="en-US" altLang="zh-CN" sz="1400" dirty="0"/>
              <a:t>hash</a:t>
            </a:r>
            <a:r>
              <a:rPr lang="zh-CN" altLang="en-US" sz="1400" dirty="0"/>
              <a:t>中，每个</a:t>
            </a:r>
            <a:r>
              <a:rPr lang="en-US" altLang="zh-CN" sz="1400" dirty="0"/>
              <a:t>hash</a:t>
            </a:r>
            <a:r>
              <a:rPr lang="zh-CN" altLang="en-US" sz="1400" dirty="0"/>
              <a:t>保存</a:t>
            </a:r>
            <a:r>
              <a:rPr lang="en-US" altLang="zh-CN" sz="1400" dirty="0"/>
              <a:t>1000</a:t>
            </a:r>
            <a:r>
              <a:rPr lang="zh-CN" altLang="en-US" sz="1400" dirty="0"/>
              <a:t>个</a:t>
            </a:r>
            <a:r>
              <a:rPr lang="zh-CN" altLang="en-US" sz="1400" dirty="0" smtClean="0"/>
              <a:t>元素。</a:t>
            </a:r>
            <a:endParaRPr lang="en-US" altLang="zh-CN" sz="1400" dirty="0" smtClean="0"/>
          </a:p>
          <a:p>
            <a:r>
              <a:rPr lang="zh-CN" altLang="en-US" sz="1400" dirty="0" smtClean="0"/>
              <a:t>可以新增一个字段</a:t>
            </a:r>
            <a:r>
              <a:rPr lang="en-US" altLang="zh-CN" sz="1400" dirty="0" smtClean="0"/>
              <a:t>field</a:t>
            </a:r>
            <a:r>
              <a:rPr lang="zh-CN" altLang="en-US" sz="1400" dirty="0" smtClean="0"/>
              <a:t>，来记录原始</a:t>
            </a:r>
            <a:r>
              <a:rPr lang="en-US" altLang="zh-CN" sz="1400" dirty="0" smtClean="0"/>
              <a:t>key</a:t>
            </a:r>
            <a:r>
              <a:rPr lang="zh-CN" altLang="en-US" sz="1400" dirty="0" smtClean="0"/>
              <a:t>。尽量使用</a:t>
            </a:r>
            <a:r>
              <a:rPr lang="en-US" altLang="zh-CN" sz="1400" dirty="0" err="1" smtClean="0"/>
              <a:t>ziplist</a:t>
            </a:r>
            <a:r>
              <a:rPr lang="zh-CN" altLang="en-US" sz="1400" dirty="0" smtClean="0"/>
              <a:t>来作为</a:t>
            </a:r>
            <a:r>
              <a:rPr lang="en-US" altLang="zh-CN" sz="1400" dirty="0" smtClean="0"/>
              <a:t>hash</a:t>
            </a:r>
            <a:r>
              <a:rPr lang="zh-CN" altLang="en-US" sz="1400" dirty="0" smtClean="0"/>
              <a:t>底层实现。</a:t>
            </a:r>
            <a:endParaRPr lang="zh-CN" altLang="en-US" sz="1400" dirty="0"/>
          </a:p>
        </p:txBody>
      </p:sp>
      <p:sp>
        <p:nvSpPr>
          <p:cNvPr id="12" name="矩形 11"/>
          <p:cNvSpPr/>
          <p:nvPr/>
        </p:nvSpPr>
        <p:spPr>
          <a:xfrm>
            <a:off x="5689029" y="4752255"/>
            <a:ext cx="5544616" cy="1384995"/>
          </a:xfrm>
          <a:prstGeom prst="rect">
            <a:avLst/>
          </a:prstGeom>
          <a:ln w="19050">
            <a:solidFill>
              <a:schemeClr val="accent4"/>
            </a:solidFill>
          </a:ln>
        </p:spPr>
        <p:txBody>
          <a:bodyPr wrap="square">
            <a:spAutoFit/>
          </a:bodyPr>
          <a:lstStyle/>
          <a:p>
            <a:r>
              <a:rPr lang="zh-CN" altLang="en-US" sz="1400" dirty="0"/>
              <a:t>客户端需要预估键的规模并设计</a:t>
            </a:r>
            <a:r>
              <a:rPr lang="en-US" altLang="zh-CN" sz="1400" dirty="0"/>
              <a:t>hash</a:t>
            </a:r>
            <a:r>
              <a:rPr lang="zh-CN" altLang="en-US" sz="1400" dirty="0"/>
              <a:t>分组规则，加重客户端开发</a:t>
            </a:r>
            <a:r>
              <a:rPr lang="zh-CN" altLang="en-US" sz="1400" dirty="0" smtClean="0"/>
              <a:t>成本。</a:t>
            </a:r>
            <a:endParaRPr lang="en-US" altLang="zh-CN" sz="1400" dirty="0" smtClean="0"/>
          </a:p>
          <a:p>
            <a:r>
              <a:rPr lang="en-US" altLang="zh-CN" sz="1400" dirty="0"/>
              <a:t>hash</a:t>
            </a:r>
            <a:r>
              <a:rPr lang="zh-CN" altLang="en-US" sz="1400" dirty="0"/>
              <a:t>重构后所有的键无法再使用超时（</a:t>
            </a:r>
            <a:r>
              <a:rPr lang="en-US" altLang="zh-CN" sz="1400" dirty="0"/>
              <a:t>expire</a:t>
            </a:r>
            <a:r>
              <a:rPr lang="zh-CN" altLang="en-US" sz="1400" dirty="0"/>
              <a:t>）和</a:t>
            </a:r>
            <a:r>
              <a:rPr lang="en-US" altLang="zh-CN" sz="1400" dirty="0"/>
              <a:t>LRU</a:t>
            </a:r>
            <a:r>
              <a:rPr lang="zh-CN" altLang="en-US" sz="1400" dirty="0"/>
              <a:t>淘汰机制自动</a:t>
            </a:r>
            <a:r>
              <a:rPr lang="zh-CN" altLang="en-US" sz="1400" dirty="0" smtClean="0"/>
              <a:t>删除</a:t>
            </a:r>
            <a:r>
              <a:rPr lang="zh-CN" altLang="en-US" sz="1400" dirty="0"/>
              <a:t>，需要手动维护删除</a:t>
            </a:r>
            <a:r>
              <a:rPr lang="zh-CN" altLang="en-US" sz="1400" dirty="0" smtClean="0"/>
              <a:t>。</a:t>
            </a:r>
            <a:endParaRPr lang="en-US" altLang="zh-CN" sz="1400" dirty="0" smtClean="0"/>
          </a:p>
          <a:p>
            <a:r>
              <a:rPr lang="zh-CN" altLang="en-US" sz="1400" dirty="0"/>
              <a:t>使用</a:t>
            </a:r>
            <a:r>
              <a:rPr lang="en-US" altLang="zh-CN" sz="1400" dirty="0" err="1"/>
              <a:t>ziplist+hash</a:t>
            </a:r>
            <a:r>
              <a:rPr lang="zh-CN" altLang="en-US" sz="1400" dirty="0"/>
              <a:t>优化</a:t>
            </a:r>
            <a:r>
              <a:rPr lang="en-US" altLang="zh-CN" sz="1400" dirty="0"/>
              <a:t>keys</a:t>
            </a:r>
            <a:r>
              <a:rPr lang="zh-CN" altLang="en-US" sz="1400" dirty="0"/>
              <a:t>后，如果想使用超时删除功能，开发人员</a:t>
            </a:r>
            <a:r>
              <a:rPr lang="zh-CN" altLang="en-US" sz="1400" dirty="0" smtClean="0"/>
              <a:t>可以存储</a:t>
            </a:r>
            <a:r>
              <a:rPr lang="zh-CN" altLang="en-US" sz="1400" dirty="0"/>
              <a:t>每个对象写入的时间，再通过定时任务使用</a:t>
            </a:r>
            <a:r>
              <a:rPr lang="en-US" altLang="zh-CN" sz="1400" dirty="0" err="1"/>
              <a:t>hscan</a:t>
            </a:r>
            <a:r>
              <a:rPr lang="zh-CN" altLang="en-US" sz="1400" dirty="0"/>
              <a:t>命令扫描数据，</a:t>
            </a:r>
            <a:r>
              <a:rPr lang="zh-CN" altLang="en-US" sz="1400" dirty="0" smtClean="0"/>
              <a:t>找出</a:t>
            </a:r>
            <a:r>
              <a:rPr lang="en-US" altLang="zh-CN" sz="1400" dirty="0" smtClean="0"/>
              <a:t>hash</a:t>
            </a:r>
            <a:r>
              <a:rPr lang="zh-CN" altLang="en-US" sz="1400" dirty="0"/>
              <a:t>内超时的数据项删除即可</a:t>
            </a:r>
          </a:p>
        </p:txBody>
      </p:sp>
    </p:spTree>
    <p:extLst>
      <p:ext uri="{BB962C8B-B14F-4D97-AF65-F5344CB8AC3E}">
        <p14:creationId xmlns:p14="http://schemas.microsoft.com/office/powerpoint/2010/main" val="206779879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发布订阅</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基本模型</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53" name="矩形 52"/>
          <p:cNvSpPr/>
          <p:nvPr/>
        </p:nvSpPr>
        <p:spPr>
          <a:xfrm>
            <a:off x="86165" y="1169068"/>
            <a:ext cx="1011815"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概览图</a:t>
            </a:r>
            <a:endParaRPr lang="en-US" altLang="zh-CN" sz="1400" b="1" dirty="0">
              <a:latin typeface="微软雅黑" panose="020B0503020204020204" pitchFamily="34" charset="-122"/>
              <a:ea typeface="微软雅黑" panose="020B0503020204020204" pitchFamily="34" charset="-122"/>
            </a:endParaRPr>
          </a:p>
        </p:txBody>
      </p:sp>
      <p:sp>
        <p:nvSpPr>
          <p:cNvPr id="54" name="矩形 53"/>
          <p:cNvSpPr/>
          <p:nvPr/>
        </p:nvSpPr>
        <p:spPr>
          <a:xfrm>
            <a:off x="426302" y="4901523"/>
            <a:ext cx="5669053" cy="584775"/>
          </a:xfrm>
          <a:prstGeom prst="rect">
            <a:avLst/>
          </a:prstGeom>
        </p:spPr>
        <p:txBody>
          <a:bodyPr wrap="square">
            <a:spAutoFit/>
          </a:bodyPr>
          <a:lstStyle/>
          <a:p>
            <a:r>
              <a:rPr lang="zh-CN" altLang="en-US" sz="1600" dirty="0" smtClean="0"/>
              <a:t>发布订阅就是一个经典的观察者模式，其中通道是指</a:t>
            </a:r>
            <a:r>
              <a:rPr lang="en-US" altLang="zh-CN" sz="1600" dirty="0" smtClean="0"/>
              <a:t>channel</a:t>
            </a:r>
            <a:r>
              <a:rPr lang="zh-CN" altLang="en-US" sz="1600" dirty="0" smtClean="0"/>
              <a:t>字符串本身，而模式是指按照正则表达式，进行匹配。</a:t>
            </a:r>
            <a:endParaRPr lang="en-US" altLang="zh-CN" sz="1600" dirty="0" smtClean="0"/>
          </a:p>
        </p:txBody>
      </p:sp>
      <p:sp>
        <p:nvSpPr>
          <p:cNvPr id="2" name="圆角矩形 1"/>
          <p:cNvSpPr/>
          <p:nvPr/>
        </p:nvSpPr>
        <p:spPr>
          <a:xfrm>
            <a:off x="2422947" y="1880486"/>
            <a:ext cx="1188132" cy="463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Publish</a:t>
            </a:r>
          </a:p>
          <a:p>
            <a:pPr algn="ctr"/>
            <a:r>
              <a:rPr lang="en-US" altLang="zh-CN" sz="1400" dirty="0"/>
              <a:t>(</a:t>
            </a:r>
            <a:r>
              <a:rPr lang="zh-CN" altLang="en-US" sz="1400" dirty="0"/>
              <a:t>发布者</a:t>
            </a:r>
            <a:r>
              <a:rPr lang="en-US" altLang="zh-CN" sz="1400" dirty="0"/>
              <a:t>)</a:t>
            </a:r>
            <a:endParaRPr lang="zh-CN" altLang="en-US" sz="1400" dirty="0"/>
          </a:p>
        </p:txBody>
      </p:sp>
      <p:sp>
        <p:nvSpPr>
          <p:cNvPr id="14" name="圆角矩形 13"/>
          <p:cNvSpPr/>
          <p:nvPr/>
        </p:nvSpPr>
        <p:spPr>
          <a:xfrm>
            <a:off x="791115" y="3708603"/>
            <a:ext cx="1296144" cy="477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Subscribe</a:t>
            </a:r>
          </a:p>
          <a:p>
            <a:pPr algn="ctr"/>
            <a:r>
              <a:rPr lang="en-US" altLang="zh-CN" sz="1400" dirty="0" smtClean="0"/>
              <a:t>(</a:t>
            </a:r>
            <a:r>
              <a:rPr lang="zh-CN" altLang="en-US" sz="1400" dirty="0" smtClean="0"/>
              <a:t>订阅者</a:t>
            </a:r>
            <a:r>
              <a:rPr lang="en-US" altLang="zh-CN" sz="1400" dirty="0" smtClean="0"/>
              <a:t>)</a:t>
            </a:r>
            <a:endParaRPr lang="zh-CN" altLang="en-US" sz="1400" dirty="0"/>
          </a:p>
        </p:txBody>
      </p:sp>
      <p:sp>
        <p:nvSpPr>
          <p:cNvPr id="17" name="圆角矩形 16"/>
          <p:cNvSpPr/>
          <p:nvPr/>
        </p:nvSpPr>
        <p:spPr>
          <a:xfrm>
            <a:off x="2375291" y="3708603"/>
            <a:ext cx="1296144" cy="477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Subscribe</a:t>
            </a:r>
          </a:p>
          <a:p>
            <a:pPr algn="ctr"/>
            <a:r>
              <a:rPr lang="en-US" altLang="zh-CN" sz="1400" dirty="0" smtClean="0"/>
              <a:t>(</a:t>
            </a:r>
            <a:r>
              <a:rPr lang="zh-CN" altLang="en-US" sz="1400" dirty="0" smtClean="0"/>
              <a:t>订阅者</a:t>
            </a:r>
            <a:r>
              <a:rPr lang="en-US" altLang="zh-CN" sz="1400" dirty="0" smtClean="0"/>
              <a:t>)</a:t>
            </a:r>
            <a:endParaRPr lang="zh-CN" altLang="en-US" sz="1400" dirty="0"/>
          </a:p>
        </p:txBody>
      </p:sp>
      <p:sp>
        <p:nvSpPr>
          <p:cNvPr id="18" name="圆角矩形 17"/>
          <p:cNvSpPr/>
          <p:nvPr/>
        </p:nvSpPr>
        <p:spPr>
          <a:xfrm>
            <a:off x="3959467" y="3708603"/>
            <a:ext cx="1296144" cy="477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Subscribe</a:t>
            </a:r>
          </a:p>
          <a:p>
            <a:pPr algn="ctr"/>
            <a:r>
              <a:rPr lang="en-US" altLang="zh-CN" sz="1400" dirty="0" smtClean="0"/>
              <a:t>(</a:t>
            </a:r>
            <a:r>
              <a:rPr lang="zh-CN" altLang="en-US" sz="1400" dirty="0" smtClean="0"/>
              <a:t>订阅者</a:t>
            </a:r>
            <a:r>
              <a:rPr lang="en-US" altLang="zh-CN" sz="1400" dirty="0" smtClean="0"/>
              <a:t>)</a:t>
            </a:r>
            <a:endParaRPr lang="zh-CN" altLang="en-US" sz="1400" dirty="0"/>
          </a:p>
        </p:txBody>
      </p:sp>
      <p:sp>
        <p:nvSpPr>
          <p:cNvPr id="8" name="椭圆 7"/>
          <p:cNvSpPr/>
          <p:nvPr/>
        </p:nvSpPr>
        <p:spPr>
          <a:xfrm>
            <a:off x="2051255" y="2745966"/>
            <a:ext cx="1944216" cy="560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smtClean="0"/>
              <a:t>通道或模式</a:t>
            </a:r>
            <a:endParaRPr lang="zh-CN" altLang="en-US" sz="1600" dirty="0"/>
          </a:p>
        </p:txBody>
      </p:sp>
      <p:cxnSp>
        <p:nvCxnSpPr>
          <p:cNvPr id="10" name="肘形连接符 9"/>
          <p:cNvCxnSpPr>
            <a:stCxn id="8" idx="4"/>
            <a:endCxn id="14" idx="0"/>
          </p:cNvCxnSpPr>
          <p:nvPr/>
        </p:nvCxnSpPr>
        <p:spPr>
          <a:xfrm rot="5400000">
            <a:off x="2030417" y="2715656"/>
            <a:ext cx="401717" cy="1584176"/>
          </a:xfrm>
          <a:prstGeom prst="bentConnector3">
            <a:avLst>
              <a:gd name="adj1" fmla="val 50000"/>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 idx="2"/>
            <a:endCxn id="8" idx="0"/>
          </p:cNvCxnSpPr>
          <p:nvPr/>
        </p:nvCxnSpPr>
        <p:spPr>
          <a:xfrm>
            <a:off x="3017013" y="2344249"/>
            <a:ext cx="6350" cy="40171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8" idx="4"/>
            <a:endCxn id="17" idx="0"/>
          </p:cNvCxnSpPr>
          <p:nvPr/>
        </p:nvCxnSpPr>
        <p:spPr>
          <a:xfrm rot="5400000">
            <a:off x="2822505" y="3507744"/>
            <a:ext cx="401717" cy="12700"/>
          </a:xfrm>
          <a:prstGeom prst="bentConnector3">
            <a:avLst>
              <a:gd name="adj1" fmla="val 50000"/>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8" idx="4"/>
            <a:endCxn id="18" idx="0"/>
          </p:cNvCxnSpPr>
          <p:nvPr/>
        </p:nvCxnSpPr>
        <p:spPr>
          <a:xfrm rot="16200000" flipH="1">
            <a:off x="3614593" y="2715656"/>
            <a:ext cx="401717" cy="1584176"/>
          </a:xfrm>
          <a:prstGeom prst="bentConnector3">
            <a:avLst>
              <a:gd name="adj1" fmla="val 50000"/>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6095355" y="1868485"/>
            <a:ext cx="5185610" cy="2305640"/>
          </a:xfrm>
          <a:prstGeom prst="rect">
            <a:avLst/>
          </a:prstGeom>
        </p:spPr>
      </p:pic>
      <p:sp>
        <p:nvSpPr>
          <p:cNvPr id="7" name="虚尾箭头 6"/>
          <p:cNvSpPr/>
          <p:nvPr/>
        </p:nvSpPr>
        <p:spPr>
          <a:xfrm>
            <a:off x="4980440" y="2344249"/>
            <a:ext cx="1054398" cy="200858"/>
          </a:xfrm>
          <a:prstGeom prst="striped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207689" y="2112367"/>
            <a:ext cx="720934" cy="338554"/>
          </a:xfrm>
          <a:prstGeom prst="rect">
            <a:avLst/>
          </a:prstGeom>
        </p:spPr>
        <p:txBody>
          <a:bodyPr wrap="square">
            <a:spAutoFit/>
          </a:bodyPr>
          <a:lstStyle/>
          <a:p>
            <a:r>
              <a:rPr lang="zh-CN" altLang="en-US" sz="1600" dirty="0" smtClean="0"/>
              <a:t>实例</a:t>
            </a:r>
            <a:endParaRPr lang="en-US" altLang="zh-CN" sz="1600" dirty="0" smtClean="0"/>
          </a:p>
        </p:txBody>
      </p:sp>
    </p:spTree>
    <p:extLst>
      <p:ext uri="{BB962C8B-B14F-4D97-AF65-F5344CB8AC3E}">
        <p14:creationId xmlns:p14="http://schemas.microsoft.com/office/powerpoint/2010/main" val="179156271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发布订阅</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数据结构</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54" name="矩形 53"/>
          <p:cNvSpPr/>
          <p:nvPr/>
        </p:nvSpPr>
        <p:spPr>
          <a:xfrm>
            <a:off x="576462" y="1295871"/>
            <a:ext cx="5544616" cy="338554"/>
          </a:xfrm>
          <a:prstGeom prst="rect">
            <a:avLst/>
          </a:prstGeom>
        </p:spPr>
        <p:txBody>
          <a:bodyPr wrap="square">
            <a:spAutoFit/>
          </a:bodyPr>
          <a:lstStyle/>
          <a:p>
            <a:r>
              <a:rPr lang="zh-CN" altLang="en-US" sz="1600" dirty="0" smtClean="0"/>
              <a:t>在</a:t>
            </a:r>
            <a:r>
              <a:rPr lang="en-US" altLang="zh-CN" sz="1600" dirty="0" smtClean="0"/>
              <a:t>client</a:t>
            </a:r>
            <a:r>
              <a:rPr lang="zh-CN" altLang="en-US" sz="1600" dirty="0" smtClean="0"/>
              <a:t>对象中，分别记录了，当前</a:t>
            </a:r>
            <a:r>
              <a:rPr lang="en-US" altLang="zh-CN" sz="1600" dirty="0" smtClean="0"/>
              <a:t>client</a:t>
            </a:r>
            <a:r>
              <a:rPr lang="zh-CN" altLang="en-US" sz="1600" dirty="0" smtClean="0"/>
              <a:t>订阅的通道和模式。</a:t>
            </a:r>
            <a:endParaRPr lang="en-US" altLang="zh-CN" sz="1600" dirty="0" smtClean="0"/>
          </a:p>
        </p:txBody>
      </p:sp>
      <p:sp>
        <p:nvSpPr>
          <p:cNvPr id="40" name="文本框 39"/>
          <p:cNvSpPr txBox="1"/>
          <p:nvPr/>
        </p:nvSpPr>
        <p:spPr>
          <a:xfrm>
            <a:off x="653387" y="1661093"/>
            <a:ext cx="8032693" cy="1077218"/>
          </a:xfrm>
          <a:prstGeom prst="rect">
            <a:avLst/>
          </a:prstGeom>
          <a:solidFill>
            <a:schemeClr val="accent1">
              <a:lumMod val="20000"/>
              <a:lumOff val="80000"/>
            </a:schemeClr>
          </a:solidFill>
        </p:spPr>
        <p:txBody>
          <a:bodyPr wrap="square" rtlCol="0">
            <a:spAutoFit/>
          </a:bodyPr>
          <a:lstStyle/>
          <a:p>
            <a:r>
              <a:rPr lang="en-US" altLang="zh-CN" sz="1600" dirty="0" err="1" smtClean="0"/>
              <a:t>struct</a:t>
            </a:r>
            <a:r>
              <a:rPr lang="en-US" altLang="zh-CN" sz="1600" dirty="0" smtClean="0"/>
              <a:t> client{</a:t>
            </a:r>
          </a:p>
          <a:p>
            <a:r>
              <a:rPr lang="en-US" altLang="zh-CN" sz="1600" dirty="0" err="1"/>
              <a:t>dict</a:t>
            </a:r>
            <a:r>
              <a:rPr lang="en-US" altLang="zh-CN" sz="1600" dirty="0"/>
              <a:t> *</a:t>
            </a:r>
            <a:r>
              <a:rPr lang="en-US" altLang="zh-CN" sz="1600" dirty="0" err="1"/>
              <a:t>pubsub_channels</a:t>
            </a:r>
            <a:r>
              <a:rPr lang="en-US" altLang="zh-CN" sz="1600" dirty="0"/>
              <a:t>;  /* channels a client is interested in (SUBSCRIBE) */</a:t>
            </a:r>
          </a:p>
          <a:p>
            <a:r>
              <a:rPr lang="en-US" altLang="zh-CN" sz="1600" dirty="0"/>
              <a:t> </a:t>
            </a:r>
            <a:r>
              <a:rPr lang="en-US" altLang="zh-CN" sz="1600" dirty="0" smtClean="0"/>
              <a:t>list </a:t>
            </a:r>
            <a:r>
              <a:rPr lang="en-US" altLang="zh-CN" sz="1600" dirty="0"/>
              <a:t>*</a:t>
            </a:r>
            <a:r>
              <a:rPr lang="en-US" altLang="zh-CN" sz="1600" dirty="0" err="1"/>
              <a:t>pubsub_patterns</a:t>
            </a:r>
            <a:r>
              <a:rPr lang="en-US" altLang="zh-CN" sz="1600" dirty="0"/>
              <a:t>;  /* patterns a client is interested in (SUBSCRIBE) </a:t>
            </a:r>
            <a:r>
              <a:rPr lang="en-US" altLang="zh-CN" sz="1600" dirty="0" smtClean="0"/>
              <a:t>*/</a:t>
            </a:r>
          </a:p>
          <a:p>
            <a:r>
              <a:rPr lang="en-US" altLang="zh-CN" sz="1600" dirty="0" smtClean="0"/>
              <a:t>};</a:t>
            </a:r>
            <a:endParaRPr lang="zh-CN" altLang="en-US" sz="1600" dirty="0"/>
          </a:p>
        </p:txBody>
      </p:sp>
      <p:sp>
        <p:nvSpPr>
          <p:cNvPr id="43" name="矩形 42"/>
          <p:cNvSpPr/>
          <p:nvPr/>
        </p:nvSpPr>
        <p:spPr>
          <a:xfrm>
            <a:off x="556978" y="2835207"/>
            <a:ext cx="8358146" cy="338554"/>
          </a:xfrm>
          <a:prstGeom prst="rect">
            <a:avLst/>
          </a:prstGeom>
        </p:spPr>
        <p:txBody>
          <a:bodyPr wrap="square">
            <a:spAutoFit/>
          </a:bodyPr>
          <a:lstStyle/>
          <a:p>
            <a:r>
              <a:rPr lang="zh-CN" altLang="en-US" sz="1600" dirty="0" smtClean="0"/>
              <a:t>在</a:t>
            </a:r>
            <a:r>
              <a:rPr lang="en-US" altLang="zh-CN" sz="1600" dirty="0" err="1" smtClean="0"/>
              <a:t>redisServer</a:t>
            </a:r>
            <a:r>
              <a:rPr lang="zh-CN" altLang="en-US" sz="1600" dirty="0" smtClean="0"/>
              <a:t>对象中，分别记录了，当前订阅的通道和模式</a:t>
            </a:r>
            <a:r>
              <a:rPr lang="zh-CN" altLang="en-US" sz="1600" dirty="0"/>
              <a:t>所</a:t>
            </a:r>
            <a:r>
              <a:rPr lang="zh-CN" altLang="en-US" sz="1600" dirty="0" smtClean="0"/>
              <a:t>对应的客户端</a:t>
            </a:r>
            <a:r>
              <a:rPr lang="en-US" altLang="zh-CN" sz="1600" dirty="0" smtClean="0"/>
              <a:t>client</a:t>
            </a:r>
            <a:r>
              <a:rPr lang="zh-CN" altLang="en-US" sz="1600" dirty="0" smtClean="0"/>
              <a:t>。</a:t>
            </a:r>
            <a:endParaRPr lang="en-US" altLang="zh-CN" sz="1600" dirty="0" smtClean="0"/>
          </a:p>
        </p:txBody>
      </p:sp>
      <p:sp>
        <p:nvSpPr>
          <p:cNvPr id="44" name="文本框 43"/>
          <p:cNvSpPr txBox="1"/>
          <p:nvPr/>
        </p:nvSpPr>
        <p:spPr>
          <a:xfrm>
            <a:off x="693192" y="3270657"/>
            <a:ext cx="7992888" cy="1077218"/>
          </a:xfrm>
          <a:prstGeom prst="rect">
            <a:avLst/>
          </a:prstGeom>
          <a:solidFill>
            <a:schemeClr val="accent1">
              <a:lumMod val="20000"/>
              <a:lumOff val="80000"/>
            </a:schemeClr>
          </a:solidFill>
        </p:spPr>
        <p:txBody>
          <a:bodyPr wrap="square" rtlCol="0">
            <a:spAutoFit/>
          </a:bodyPr>
          <a:lstStyle/>
          <a:p>
            <a:r>
              <a:rPr lang="en-US" altLang="zh-CN" sz="1600" dirty="0" err="1"/>
              <a:t>struct</a:t>
            </a:r>
            <a:r>
              <a:rPr lang="en-US" altLang="zh-CN" sz="1600" dirty="0"/>
              <a:t> </a:t>
            </a:r>
            <a:r>
              <a:rPr lang="en-US" altLang="zh-CN" sz="1600" dirty="0" err="1"/>
              <a:t>redisServer</a:t>
            </a:r>
            <a:r>
              <a:rPr lang="en-US" altLang="zh-CN" sz="1600" dirty="0"/>
              <a:t> {</a:t>
            </a:r>
          </a:p>
          <a:p>
            <a:r>
              <a:rPr lang="en-US" altLang="zh-CN" sz="1600" dirty="0" smtClean="0"/>
              <a:t> </a:t>
            </a:r>
            <a:r>
              <a:rPr lang="en-US" altLang="zh-CN" sz="1600" dirty="0" err="1"/>
              <a:t>dict</a:t>
            </a:r>
            <a:r>
              <a:rPr lang="en-US" altLang="zh-CN" sz="1600" dirty="0"/>
              <a:t> *</a:t>
            </a:r>
            <a:r>
              <a:rPr lang="en-US" altLang="zh-CN" sz="1600" dirty="0" err="1"/>
              <a:t>pubsub_channels</a:t>
            </a:r>
            <a:r>
              <a:rPr lang="en-US" altLang="zh-CN" sz="1600" dirty="0"/>
              <a:t>;  /* Map channels to list of subscribed clients */</a:t>
            </a:r>
          </a:p>
          <a:p>
            <a:r>
              <a:rPr lang="en-US" altLang="zh-CN" sz="1600" dirty="0" smtClean="0"/>
              <a:t> list </a:t>
            </a:r>
            <a:r>
              <a:rPr lang="en-US" altLang="zh-CN" sz="1600" dirty="0"/>
              <a:t>*</a:t>
            </a:r>
            <a:r>
              <a:rPr lang="en-US" altLang="zh-CN" sz="1600" dirty="0" err="1"/>
              <a:t>pubsub_patterns</a:t>
            </a:r>
            <a:r>
              <a:rPr lang="en-US" altLang="zh-CN" sz="1600" dirty="0"/>
              <a:t>;  /* A list of </a:t>
            </a:r>
            <a:r>
              <a:rPr lang="en-US" altLang="zh-CN" sz="1600" dirty="0" err="1"/>
              <a:t>pubsub_patterns</a:t>
            </a:r>
            <a:r>
              <a:rPr lang="en-US" altLang="zh-CN" sz="1600" dirty="0"/>
              <a:t> </a:t>
            </a:r>
            <a:r>
              <a:rPr lang="en-US" altLang="zh-CN" sz="1600" dirty="0" smtClean="0"/>
              <a:t>*/</a:t>
            </a:r>
          </a:p>
          <a:p>
            <a:r>
              <a:rPr lang="en-US" altLang="zh-CN" sz="1600" dirty="0" smtClean="0"/>
              <a:t>};</a:t>
            </a:r>
            <a:endParaRPr lang="zh-CN" altLang="en-US" sz="1600" dirty="0"/>
          </a:p>
        </p:txBody>
      </p:sp>
      <p:sp>
        <p:nvSpPr>
          <p:cNvPr id="46" name="矩形 45"/>
          <p:cNvSpPr/>
          <p:nvPr/>
        </p:nvSpPr>
        <p:spPr>
          <a:xfrm>
            <a:off x="589003" y="4552812"/>
            <a:ext cx="8358146" cy="584775"/>
          </a:xfrm>
          <a:prstGeom prst="rect">
            <a:avLst/>
          </a:prstGeom>
        </p:spPr>
        <p:txBody>
          <a:bodyPr wrap="square">
            <a:spAutoFit/>
          </a:bodyPr>
          <a:lstStyle/>
          <a:p>
            <a:r>
              <a:rPr lang="zh-CN" altLang="en-US" sz="1600" dirty="0" smtClean="0"/>
              <a:t>模式要比通道多一个</a:t>
            </a:r>
            <a:r>
              <a:rPr lang="en-US" altLang="zh-CN" sz="1600" dirty="0" smtClean="0"/>
              <a:t>match</a:t>
            </a:r>
            <a:r>
              <a:rPr lang="zh-CN" altLang="en-US" sz="1600" dirty="0" smtClean="0"/>
              <a:t>内容，因此</a:t>
            </a:r>
            <a:r>
              <a:rPr lang="en-US" altLang="zh-CN" sz="1600" dirty="0" err="1" smtClean="0"/>
              <a:t>redis</a:t>
            </a:r>
            <a:r>
              <a:rPr lang="zh-CN" altLang="en-US" sz="1600" dirty="0" smtClean="0"/>
              <a:t>使用</a:t>
            </a:r>
            <a:r>
              <a:rPr lang="en-US" altLang="zh-CN" sz="1600" dirty="0" err="1"/>
              <a:t>pubsubPattern</a:t>
            </a:r>
            <a:r>
              <a:rPr lang="zh-CN" altLang="en-US" sz="1600" dirty="0" smtClean="0"/>
              <a:t>对象进行记录，差异体现在</a:t>
            </a:r>
            <a:r>
              <a:rPr lang="en-US" altLang="zh-CN" sz="1600" dirty="0" err="1" smtClean="0"/>
              <a:t>redisServer</a:t>
            </a:r>
            <a:r>
              <a:rPr lang="zh-CN" altLang="en-US" sz="1600" dirty="0" smtClean="0"/>
              <a:t>的记录中</a:t>
            </a:r>
            <a:endParaRPr lang="en-US" altLang="zh-CN" sz="1600" dirty="0" smtClean="0"/>
          </a:p>
        </p:txBody>
      </p:sp>
      <p:pic>
        <p:nvPicPr>
          <p:cNvPr id="41" name="图片 40"/>
          <p:cNvPicPr>
            <a:picLocks noChangeAspect="1"/>
          </p:cNvPicPr>
          <p:nvPr/>
        </p:nvPicPr>
        <p:blipFill>
          <a:blip r:embed="rId3"/>
          <a:stretch>
            <a:fillRect/>
          </a:stretch>
        </p:blipFill>
        <p:spPr>
          <a:xfrm>
            <a:off x="2808709" y="4863783"/>
            <a:ext cx="4896544" cy="1492280"/>
          </a:xfrm>
          <a:prstGeom prst="rect">
            <a:avLst/>
          </a:prstGeom>
        </p:spPr>
      </p:pic>
    </p:spTree>
    <p:extLst>
      <p:ext uri="{BB962C8B-B14F-4D97-AF65-F5344CB8AC3E}">
        <p14:creationId xmlns:p14="http://schemas.microsoft.com/office/powerpoint/2010/main" val="277553053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发布订阅</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279763"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订阅</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通道</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2" name="图片 1"/>
          <p:cNvPicPr>
            <a:picLocks noChangeAspect="1"/>
          </p:cNvPicPr>
          <p:nvPr/>
        </p:nvPicPr>
        <p:blipFill>
          <a:blip r:embed="rId3"/>
          <a:stretch>
            <a:fillRect/>
          </a:stretch>
        </p:blipFill>
        <p:spPr>
          <a:xfrm>
            <a:off x="864493" y="1583903"/>
            <a:ext cx="7296150" cy="2867025"/>
          </a:xfrm>
          <a:prstGeom prst="rect">
            <a:avLst/>
          </a:prstGeom>
        </p:spPr>
      </p:pic>
      <p:sp>
        <p:nvSpPr>
          <p:cNvPr id="10" name="矩形 9"/>
          <p:cNvSpPr/>
          <p:nvPr/>
        </p:nvSpPr>
        <p:spPr>
          <a:xfrm>
            <a:off x="714362" y="4889646"/>
            <a:ext cx="8358146" cy="338554"/>
          </a:xfrm>
          <a:prstGeom prst="rect">
            <a:avLst/>
          </a:prstGeom>
        </p:spPr>
        <p:txBody>
          <a:bodyPr wrap="square">
            <a:spAutoFit/>
          </a:bodyPr>
          <a:lstStyle/>
          <a:p>
            <a:r>
              <a:rPr lang="zh-CN" altLang="en-US" sz="1600" dirty="0" smtClean="0"/>
              <a:t>如果该通道或模式已经有客户端订阅了，那么就追加，否则的话，创建一个新的</a:t>
            </a:r>
            <a:r>
              <a:rPr lang="en-US" altLang="zh-CN" sz="1600" dirty="0" smtClean="0"/>
              <a:t>(</a:t>
            </a:r>
            <a:r>
              <a:rPr lang="zh-CN" altLang="en-US" sz="1600" dirty="0" smtClean="0"/>
              <a:t>虚线部分</a:t>
            </a:r>
            <a:r>
              <a:rPr lang="en-US" altLang="zh-CN" sz="1600" dirty="0" smtClean="0"/>
              <a:t>)</a:t>
            </a:r>
          </a:p>
        </p:txBody>
      </p:sp>
    </p:spTree>
    <p:extLst>
      <p:ext uri="{BB962C8B-B14F-4D97-AF65-F5344CB8AC3E}">
        <p14:creationId xmlns:p14="http://schemas.microsoft.com/office/powerpoint/2010/main" val="428064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发布订阅</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279763"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订阅</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模式</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2808709" y="4551091"/>
            <a:ext cx="8358146" cy="338554"/>
          </a:xfrm>
          <a:prstGeom prst="rect">
            <a:avLst/>
          </a:prstGeom>
        </p:spPr>
        <p:txBody>
          <a:bodyPr wrap="square">
            <a:spAutoFit/>
          </a:bodyPr>
          <a:lstStyle/>
          <a:p>
            <a:r>
              <a:rPr lang="zh-CN" altLang="en-US" sz="1600" dirty="0" smtClean="0"/>
              <a:t>表示模式在</a:t>
            </a:r>
            <a:r>
              <a:rPr lang="en-US" altLang="zh-CN" sz="1600" dirty="0" err="1" smtClean="0"/>
              <a:t>redisServer</a:t>
            </a:r>
            <a:r>
              <a:rPr lang="zh-CN" altLang="en-US" sz="1600" dirty="0" smtClean="0"/>
              <a:t>中存储</a:t>
            </a:r>
            <a:endParaRPr lang="en-US" altLang="zh-CN" sz="1600" dirty="0" smtClean="0"/>
          </a:p>
        </p:txBody>
      </p:sp>
      <p:pic>
        <p:nvPicPr>
          <p:cNvPr id="3" name="图片 2"/>
          <p:cNvPicPr>
            <a:picLocks noChangeAspect="1"/>
          </p:cNvPicPr>
          <p:nvPr/>
        </p:nvPicPr>
        <p:blipFill>
          <a:blip r:embed="rId3"/>
          <a:stretch>
            <a:fillRect/>
          </a:stretch>
        </p:blipFill>
        <p:spPr>
          <a:xfrm>
            <a:off x="732727" y="1922040"/>
            <a:ext cx="8658225" cy="2190750"/>
          </a:xfrm>
          <a:prstGeom prst="rect">
            <a:avLst/>
          </a:prstGeom>
        </p:spPr>
      </p:pic>
    </p:spTree>
    <p:extLst>
      <p:ext uri="{BB962C8B-B14F-4D97-AF65-F5344CB8AC3E}">
        <p14:creationId xmlns:p14="http://schemas.microsoft.com/office/powerpoint/2010/main" val="2995953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3966" y="45718"/>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7519" y="85458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36517" y="774209"/>
            <a:ext cx="1395179"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字符串操作</a:t>
            </a:r>
            <a:endParaRPr lang="id-ID" sz="1600" b="1" dirty="0">
              <a:latin typeface="微软雅黑" panose="020B0503020204020204" pitchFamily="34" charset="-122"/>
              <a:ea typeface="微软雅黑" pitchFamily="34" charset="-122"/>
              <a:cs typeface="Aparajita" panose="020B0604020202020204"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818667319"/>
              </p:ext>
            </p:extLst>
          </p:nvPr>
        </p:nvGraphicFramePr>
        <p:xfrm>
          <a:off x="395580" y="1223264"/>
          <a:ext cx="10454733" cy="356616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3286652978"/>
                    </a:ext>
                  </a:extLst>
                </a:gridCol>
                <a:gridCol w="4501361">
                  <a:extLst>
                    <a:ext uri="{9D8B030D-6E8A-4147-A177-3AD203B41FA5}">
                      <a16:colId xmlns:a16="http://schemas.microsoft.com/office/drawing/2014/main" val="85857564"/>
                    </a:ext>
                  </a:extLst>
                </a:gridCol>
                <a:gridCol w="4513212">
                  <a:extLst>
                    <a:ext uri="{9D8B030D-6E8A-4147-A177-3AD203B41FA5}">
                      <a16:colId xmlns:a16="http://schemas.microsoft.com/office/drawing/2014/main" val="2787590596"/>
                    </a:ext>
                  </a:extLst>
                </a:gridCol>
              </a:tblGrid>
              <a:tr h="276484">
                <a:tc>
                  <a:txBody>
                    <a:bodyPr/>
                    <a:lstStyle/>
                    <a:p>
                      <a:pPr algn="ctr"/>
                      <a:r>
                        <a:rPr lang="zh-CN" altLang="en-US" sz="1400" dirty="0" smtClean="0"/>
                        <a:t>类型</a:t>
                      </a:r>
                      <a:endParaRPr lang="zh-CN" altLang="en-US" sz="1400" dirty="0"/>
                    </a:p>
                  </a:txBody>
                  <a:tcPr anchor="ctr" anchorCtr="1"/>
                </a:tc>
                <a:tc>
                  <a:txBody>
                    <a:bodyPr/>
                    <a:lstStyle/>
                    <a:p>
                      <a:pPr algn="ctr"/>
                      <a:r>
                        <a:rPr lang="zh-CN" altLang="en-US" sz="1400" dirty="0" smtClean="0"/>
                        <a:t>选项</a:t>
                      </a:r>
                      <a:endParaRPr lang="zh-CN" altLang="en-US" sz="1400" dirty="0"/>
                    </a:p>
                  </a:txBody>
                  <a:tcPr anchor="ctr" anchorCtr="1"/>
                </a:tc>
                <a:tc>
                  <a:txBody>
                    <a:bodyPr/>
                    <a:lstStyle/>
                    <a:p>
                      <a:pPr algn="ctr"/>
                      <a:r>
                        <a:rPr lang="zh-CN" altLang="en-US" sz="1400" dirty="0" smtClean="0"/>
                        <a:t>优点</a:t>
                      </a:r>
                      <a:endParaRPr lang="zh-CN" altLang="en-US" sz="1400" dirty="0"/>
                    </a:p>
                  </a:txBody>
                  <a:tcPr anchor="ctr" anchorCtr="1"/>
                </a:tc>
                <a:extLst>
                  <a:ext uri="{0D108BD9-81ED-4DB2-BD59-A6C34878D82A}">
                    <a16:rowId xmlns:a16="http://schemas.microsoft.com/office/drawing/2014/main" val="41382098"/>
                  </a:ext>
                </a:extLst>
              </a:tr>
              <a:tr h="631903">
                <a:tc>
                  <a:txBody>
                    <a:bodyPr/>
                    <a:lstStyle/>
                    <a:p>
                      <a:pPr algn="ctr"/>
                      <a:r>
                        <a:rPr lang="en-US" altLang="zh-CN" sz="1400" dirty="0" err="1" smtClean="0"/>
                        <a:t>hvals</a:t>
                      </a:r>
                      <a:r>
                        <a:rPr lang="en-US" altLang="zh-CN" sz="1400" dirty="0" smtClean="0"/>
                        <a:t>(</a:t>
                      </a:r>
                      <a:r>
                        <a:rPr lang="zh-CN" altLang="en-US" sz="1400" dirty="0" smtClean="0"/>
                        <a:t>获取所有的</a:t>
                      </a:r>
                      <a:r>
                        <a:rPr lang="en-US" altLang="zh-CN" sz="1400" dirty="0" smtClean="0"/>
                        <a:t>values)</a:t>
                      </a:r>
                      <a:endParaRPr lang="zh-CN" altLang="en-US" sz="1400" dirty="0"/>
                    </a:p>
                  </a:txBody>
                  <a:tcPr anchor="ctr" anchorCtr="1"/>
                </a:tc>
                <a:tc>
                  <a:txBody>
                    <a:bodyPr/>
                    <a:lstStyle/>
                    <a:p>
                      <a:pPr algn="l"/>
                      <a:r>
                        <a:rPr lang="en-US" altLang="zh-CN" sz="1400" dirty="0" err="1" smtClean="0"/>
                        <a:t>hvals</a:t>
                      </a:r>
                      <a:r>
                        <a:rPr lang="en-US" altLang="zh-CN" sz="1400" dirty="0" smtClean="0"/>
                        <a:t> key</a:t>
                      </a:r>
                    </a:p>
                  </a:txBody>
                  <a:tcPr anchor="ctr" anchorCtr="1"/>
                </a:tc>
                <a:tc>
                  <a:txBody>
                    <a:bodyPr/>
                    <a:lstStyle/>
                    <a:p>
                      <a:pPr algn="l"/>
                      <a:r>
                        <a:rPr lang="en-US" altLang="zh-CN" sz="1400" dirty="0" smtClean="0"/>
                        <a:t>127.0.0.1:6379&gt; </a:t>
                      </a:r>
                      <a:r>
                        <a:rPr lang="en-US" altLang="zh-CN" sz="1400" dirty="0" err="1" smtClean="0"/>
                        <a:t>hvals</a:t>
                      </a:r>
                      <a:r>
                        <a:rPr lang="en-US" altLang="zh-CN" sz="1400" dirty="0" smtClean="0"/>
                        <a:t> user:1</a:t>
                      </a:r>
                    </a:p>
                    <a:p>
                      <a:pPr algn="l"/>
                      <a:r>
                        <a:rPr lang="en-US" altLang="zh-CN" sz="1400" dirty="0" smtClean="0"/>
                        <a:t>1) "mike"</a:t>
                      </a:r>
                    </a:p>
                    <a:p>
                      <a:pPr algn="l"/>
                      <a:r>
                        <a:rPr lang="en-US" altLang="zh-CN" sz="1400" dirty="0" smtClean="0"/>
                        <a:t>2) "12"</a:t>
                      </a:r>
                    </a:p>
                    <a:p>
                      <a:pPr algn="l"/>
                      <a:r>
                        <a:rPr lang="en-US" altLang="zh-CN" sz="1400" dirty="0" smtClean="0"/>
                        <a:t>3) "</a:t>
                      </a:r>
                      <a:r>
                        <a:rPr lang="en-US" altLang="zh-CN" sz="1400" dirty="0" err="1" smtClean="0"/>
                        <a:t>tianjin</a:t>
                      </a:r>
                      <a:r>
                        <a:rPr lang="en-US" altLang="zh-CN" sz="1400" dirty="0" smtClean="0"/>
                        <a:t>"</a:t>
                      </a:r>
                      <a:endParaRPr lang="zh-CN" altLang="en-US" sz="1400" dirty="0"/>
                    </a:p>
                  </a:txBody>
                  <a:tcPr anchor="ctr" anchorCtr="1"/>
                </a:tc>
                <a:extLst>
                  <a:ext uri="{0D108BD9-81ED-4DB2-BD59-A6C34878D82A}">
                    <a16:rowId xmlns:a16="http://schemas.microsoft.com/office/drawing/2014/main" val="2841966706"/>
                  </a:ext>
                </a:extLst>
              </a:tr>
              <a:tr h="491007">
                <a:tc>
                  <a:txBody>
                    <a:bodyPr/>
                    <a:lstStyle/>
                    <a:p>
                      <a:pPr algn="ctr"/>
                      <a:r>
                        <a:rPr lang="en-US" altLang="zh-CN" sz="1400" dirty="0" err="1" smtClean="0"/>
                        <a:t>hgetall</a:t>
                      </a:r>
                      <a:r>
                        <a:rPr lang="en-US" altLang="zh-CN" sz="1400" dirty="0" smtClean="0"/>
                        <a:t>(</a:t>
                      </a:r>
                      <a:r>
                        <a:rPr lang="zh-CN" altLang="en-US" sz="1400" dirty="0" smtClean="0"/>
                        <a:t>获取所有</a:t>
                      </a:r>
                      <a:r>
                        <a:rPr lang="en-US" altLang="zh-CN" sz="1400" dirty="0" smtClean="0"/>
                        <a:t>field-value)</a:t>
                      </a:r>
                      <a:endParaRPr lang="zh-CN" altLang="en-US" sz="1400" dirty="0"/>
                    </a:p>
                  </a:txBody>
                  <a:tcPr anchor="ctr" anchorCtr="1"/>
                </a:tc>
                <a:tc>
                  <a:txBody>
                    <a:bodyPr/>
                    <a:lstStyle/>
                    <a:p>
                      <a:pPr algn="l"/>
                      <a:r>
                        <a:rPr lang="en-US" altLang="zh-CN" sz="1400" dirty="0" err="1" smtClean="0"/>
                        <a:t>hgetall</a:t>
                      </a:r>
                      <a:r>
                        <a:rPr lang="en-US" altLang="zh-CN" sz="1400" dirty="0" smtClean="0"/>
                        <a:t> key</a:t>
                      </a:r>
                      <a:r>
                        <a:rPr lang="zh-CN" altLang="en-US" sz="1400" dirty="0" smtClean="0"/>
                        <a:t>。，如果哈希元素个数比较多，会存在阻塞</a:t>
                      </a:r>
                      <a:r>
                        <a:rPr lang="en-US" altLang="zh-CN" sz="1400" dirty="0" err="1" smtClean="0"/>
                        <a:t>Redis</a:t>
                      </a:r>
                      <a:r>
                        <a:rPr lang="zh-CN" altLang="en-US" sz="1400" dirty="0" smtClean="0"/>
                        <a:t>的可能。</a:t>
                      </a:r>
                    </a:p>
                    <a:p>
                      <a:pPr algn="l"/>
                      <a:r>
                        <a:rPr lang="zh-CN" altLang="en-US" sz="1400" dirty="0" smtClean="0"/>
                        <a:t>如果开发人员只需要获取部分</a:t>
                      </a:r>
                      <a:r>
                        <a:rPr lang="en-US" altLang="zh-CN" sz="1400" dirty="0" smtClean="0"/>
                        <a:t>field</a:t>
                      </a:r>
                      <a:r>
                        <a:rPr lang="zh-CN" altLang="en-US" sz="1400" dirty="0" smtClean="0"/>
                        <a:t>，可以使用</a:t>
                      </a:r>
                      <a:r>
                        <a:rPr lang="en-US" altLang="zh-CN" sz="1400" dirty="0" err="1" smtClean="0"/>
                        <a:t>hmget</a:t>
                      </a:r>
                      <a:r>
                        <a:rPr lang="zh-CN" altLang="en-US" sz="1400" dirty="0" smtClean="0"/>
                        <a:t>，如果一定要获取全部</a:t>
                      </a:r>
                    </a:p>
                    <a:p>
                      <a:pPr algn="l"/>
                      <a:r>
                        <a:rPr lang="en-US" altLang="zh-CN" sz="1400" dirty="0" smtClean="0"/>
                        <a:t>field-value</a:t>
                      </a:r>
                      <a:r>
                        <a:rPr lang="zh-CN" altLang="en-US" sz="1400" dirty="0" smtClean="0"/>
                        <a:t>，可以使用</a:t>
                      </a:r>
                      <a:r>
                        <a:rPr lang="en-US" altLang="zh-CN" sz="1400" dirty="0" err="1" smtClean="0"/>
                        <a:t>hscan</a:t>
                      </a:r>
                      <a:r>
                        <a:rPr lang="zh-CN" altLang="en-US" sz="1400" dirty="0" smtClean="0"/>
                        <a:t>命令，该命令会渐进式遍历哈希类型</a:t>
                      </a:r>
                      <a:endParaRPr lang="zh-CN" altLang="en-US" sz="1400" dirty="0"/>
                    </a:p>
                  </a:txBody>
                  <a:tcPr anchor="ctr" anchorCtr="1"/>
                </a:tc>
                <a:tc>
                  <a:txBody>
                    <a:bodyPr/>
                    <a:lstStyle/>
                    <a:p>
                      <a:pPr algn="l"/>
                      <a:r>
                        <a:rPr lang="en-US" altLang="zh-CN" sz="1400" dirty="0" smtClean="0"/>
                        <a:t>127.0.0.1:6379&gt; </a:t>
                      </a:r>
                      <a:r>
                        <a:rPr lang="en-US" altLang="zh-CN" sz="1400" dirty="0" err="1" smtClean="0"/>
                        <a:t>hgetall</a:t>
                      </a:r>
                      <a:r>
                        <a:rPr lang="en-US" altLang="zh-CN" sz="1400" dirty="0" smtClean="0"/>
                        <a:t> user:1</a:t>
                      </a:r>
                    </a:p>
                    <a:p>
                      <a:pPr algn="l"/>
                      <a:r>
                        <a:rPr lang="en-US" altLang="zh-CN" sz="1400" dirty="0" smtClean="0"/>
                        <a:t>1) "name"</a:t>
                      </a:r>
                    </a:p>
                    <a:p>
                      <a:pPr algn="l"/>
                      <a:r>
                        <a:rPr lang="en-US" altLang="zh-CN" sz="1400" dirty="0" smtClean="0"/>
                        <a:t>2) "mike"</a:t>
                      </a:r>
                    </a:p>
                    <a:p>
                      <a:pPr algn="l"/>
                      <a:r>
                        <a:rPr lang="en-US" altLang="zh-CN" sz="1400" dirty="0" smtClean="0"/>
                        <a:t>3) "age"</a:t>
                      </a:r>
                    </a:p>
                    <a:p>
                      <a:pPr algn="l"/>
                      <a:r>
                        <a:rPr lang="en-US" altLang="zh-CN" sz="1400" dirty="0" smtClean="0"/>
                        <a:t>4) "12"</a:t>
                      </a:r>
                    </a:p>
                    <a:p>
                      <a:pPr algn="l"/>
                      <a:r>
                        <a:rPr lang="en-US" altLang="zh-CN" sz="1400" dirty="0" smtClean="0"/>
                        <a:t>5) "city"</a:t>
                      </a:r>
                    </a:p>
                    <a:p>
                      <a:pPr algn="l"/>
                      <a:r>
                        <a:rPr lang="en-US" altLang="zh-CN" sz="1400" dirty="0" smtClean="0"/>
                        <a:t>6) "</a:t>
                      </a:r>
                      <a:r>
                        <a:rPr lang="en-US" altLang="zh-CN" sz="1400" dirty="0" err="1" smtClean="0"/>
                        <a:t>tianjin</a:t>
                      </a:r>
                      <a:r>
                        <a:rPr lang="en-US" altLang="zh-CN" sz="1400" dirty="0" smtClean="0"/>
                        <a:t>"</a:t>
                      </a:r>
                      <a:endParaRPr lang="zh-CN" altLang="en-US" sz="1400" dirty="0"/>
                    </a:p>
                  </a:txBody>
                  <a:tcPr anchor="ctr" anchorCtr="1"/>
                </a:tc>
                <a:extLst>
                  <a:ext uri="{0D108BD9-81ED-4DB2-BD59-A6C34878D82A}">
                    <a16:rowId xmlns:a16="http://schemas.microsoft.com/office/drawing/2014/main" val="1832734306"/>
                  </a:ext>
                </a:extLst>
              </a:tr>
              <a:tr h="491007">
                <a:tc>
                  <a:txBody>
                    <a:bodyPr/>
                    <a:lstStyle/>
                    <a:p>
                      <a:pPr algn="ctr"/>
                      <a:r>
                        <a:rPr lang="en-US" altLang="zh-CN" sz="1400" dirty="0" err="1" smtClean="0"/>
                        <a:t>hincrby</a:t>
                      </a:r>
                      <a:r>
                        <a:rPr lang="en-US" altLang="zh-CN" sz="1400" dirty="0" smtClean="0"/>
                        <a:t> </a:t>
                      </a:r>
                      <a:r>
                        <a:rPr lang="en-US" altLang="zh-CN" sz="1400" dirty="0" err="1" smtClean="0"/>
                        <a:t>hincrbyfloat</a:t>
                      </a:r>
                      <a:r>
                        <a:rPr lang="en-US" altLang="zh-CN" sz="1400" dirty="0" smtClean="0"/>
                        <a:t>(</a:t>
                      </a:r>
                      <a:r>
                        <a:rPr lang="zh-CN" altLang="en-US" sz="1400" dirty="0" smtClean="0"/>
                        <a:t>设置</a:t>
                      </a:r>
                      <a:r>
                        <a:rPr lang="en-US" altLang="zh-CN" sz="1400" dirty="0" smtClean="0"/>
                        <a:t>filed</a:t>
                      </a:r>
                      <a:r>
                        <a:rPr lang="zh-CN" altLang="en-US" sz="1400" dirty="0" smtClean="0"/>
                        <a:t>值</a:t>
                      </a:r>
                      <a:r>
                        <a:rPr lang="en-US" altLang="zh-CN" sz="1400" dirty="0" smtClean="0"/>
                        <a:t>)</a:t>
                      </a:r>
                      <a:endParaRPr lang="zh-CN" altLang="en-US" sz="1400" dirty="0"/>
                    </a:p>
                  </a:txBody>
                  <a:tcPr anchor="ctr" anchorCtr="1"/>
                </a:tc>
                <a:tc>
                  <a:txBody>
                    <a:bodyPr/>
                    <a:lstStyle/>
                    <a:p>
                      <a:pPr algn="l"/>
                      <a:r>
                        <a:rPr lang="en-US" altLang="zh-CN" sz="1400" dirty="0" err="1" smtClean="0"/>
                        <a:t>hincrby</a:t>
                      </a:r>
                      <a:r>
                        <a:rPr lang="en-US" altLang="zh-CN" sz="1400" dirty="0" smtClean="0"/>
                        <a:t> key field</a:t>
                      </a:r>
                    </a:p>
                    <a:p>
                      <a:pPr algn="l"/>
                      <a:r>
                        <a:rPr lang="en-US" altLang="zh-CN" sz="1400" dirty="0" err="1" smtClean="0"/>
                        <a:t>hincrbyfloat</a:t>
                      </a:r>
                      <a:r>
                        <a:rPr lang="en-US" altLang="zh-CN" sz="1400" dirty="0" smtClean="0"/>
                        <a:t> key field</a:t>
                      </a:r>
                      <a:endParaRPr lang="zh-CN" altLang="en-US" sz="1400" dirty="0"/>
                    </a:p>
                  </a:txBody>
                  <a:tcPr anchor="ctr" anchorCtr="1"/>
                </a:tc>
                <a:tc>
                  <a:txBody>
                    <a:bodyPr/>
                    <a:lstStyle/>
                    <a:p>
                      <a:pPr algn="l"/>
                      <a:r>
                        <a:rPr lang="zh-CN" altLang="en-US" sz="1400" dirty="0" smtClean="0"/>
                        <a:t>值要为数字</a:t>
                      </a:r>
                      <a:endParaRPr lang="zh-CN" altLang="en-US" sz="1400" dirty="0"/>
                    </a:p>
                  </a:txBody>
                  <a:tcPr anchor="ctr" anchorCtr="1"/>
                </a:tc>
                <a:extLst>
                  <a:ext uri="{0D108BD9-81ED-4DB2-BD59-A6C34878D82A}">
                    <a16:rowId xmlns:a16="http://schemas.microsoft.com/office/drawing/2014/main" val="149377580"/>
                  </a:ext>
                </a:extLst>
              </a:tr>
            </a:tbl>
          </a:graphicData>
        </a:graphic>
      </p:graphicFrame>
    </p:spTree>
    <p:extLst>
      <p:ext uri="{BB962C8B-B14F-4D97-AF65-F5344CB8AC3E}">
        <p14:creationId xmlns:p14="http://schemas.microsoft.com/office/powerpoint/2010/main" val="263853516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排序</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数据结构</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720477" y="4823272"/>
            <a:ext cx="3672408" cy="338554"/>
          </a:xfrm>
          <a:prstGeom prst="rect">
            <a:avLst/>
          </a:prstGeom>
        </p:spPr>
        <p:txBody>
          <a:bodyPr wrap="square">
            <a:spAutoFit/>
          </a:bodyPr>
          <a:lstStyle/>
          <a:p>
            <a:r>
              <a:rPr lang="zh-CN" altLang="en-US" sz="1600" dirty="0" smtClean="0"/>
              <a:t>排序对象，其中</a:t>
            </a:r>
            <a:r>
              <a:rPr lang="en-US" altLang="zh-CN" sz="1600" dirty="0" err="1" smtClean="0"/>
              <a:t>cmpobj</a:t>
            </a:r>
            <a:r>
              <a:rPr lang="zh-CN" altLang="en-US" sz="1600" dirty="0" smtClean="0"/>
              <a:t>应用在</a:t>
            </a:r>
            <a:r>
              <a:rPr lang="en-US" altLang="zh-CN" sz="1600" dirty="0" smtClean="0"/>
              <a:t>by</a:t>
            </a:r>
            <a:r>
              <a:rPr lang="zh-CN" altLang="en-US" sz="1600" dirty="0" smtClean="0"/>
              <a:t>选项</a:t>
            </a:r>
            <a:endParaRPr lang="en-US" altLang="zh-CN" sz="1600" dirty="0" smtClean="0"/>
          </a:p>
        </p:txBody>
      </p:sp>
      <p:pic>
        <p:nvPicPr>
          <p:cNvPr id="2" name="图片 1"/>
          <p:cNvPicPr>
            <a:picLocks noChangeAspect="1"/>
          </p:cNvPicPr>
          <p:nvPr/>
        </p:nvPicPr>
        <p:blipFill>
          <a:blip r:embed="rId3"/>
          <a:stretch>
            <a:fillRect/>
          </a:stretch>
        </p:blipFill>
        <p:spPr>
          <a:xfrm>
            <a:off x="452024" y="1417366"/>
            <a:ext cx="4524375" cy="3133725"/>
          </a:xfrm>
          <a:prstGeom prst="rect">
            <a:avLst/>
          </a:prstGeom>
        </p:spPr>
      </p:pic>
      <p:pic>
        <p:nvPicPr>
          <p:cNvPr id="3" name="图片 2"/>
          <p:cNvPicPr>
            <a:picLocks noChangeAspect="1"/>
          </p:cNvPicPr>
          <p:nvPr/>
        </p:nvPicPr>
        <p:blipFill>
          <a:blip r:embed="rId4"/>
          <a:stretch>
            <a:fillRect/>
          </a:stretch>
        </p:blipFill>
        <p:spPr>
          <a:xfrm>
            <a:off x="5473005" y="2293665"/>
            <a:ext cx="4895850" cy="1381125"/>
          </a:xfrm>
          <a:prstGeom prst="rect">
            <a:avLst/>
          </a:prstGeom>
        </p:spPr>
      </p:pic>
      <p:sp>
        <p:nvSpPr>
          <p:cNvPr id="9" name="矩形 8"/>
          <p:cNvSpPr/>
          <p:nvPr/>
        </p:nvSpPr>
        <p:spPr>
          <a:xfrm>
            <a:off x="6841157" y="4779904"/>
            <a:ext cx="3384376" cy="338554"/>
          </a:xfrm>
          <a:prstGeom prst="rect">
            <a:avLst/>
          </a:prstGeom>
        </p:spPr>
        <p:txBody>
          <a:bodyPr wrap="square">
            <a:spAutoFit/>
          </a:bodyPr>
          <a:lstStyle/>
          <a:p>
            <a:r>
              <a:rPr lang="zh-CN" altLang="en-US" sz="1600" dirty="0" smtClean="0"/>
              <a:t>排序后执行的操作，使用</a:t>
            </a:r>
            <a:r>
              <a:rPr lang="en-US" altLang="zh-CN" sz="1600" dirty="0" smtClean="0"/>
              <a:t>get</a:t>
            </a:r>
            <a:r>
              <a:rPr lang="zh-CN" altLang="en-US" sz="1600" dirty="0" smtClean="0"/>
              <a:t>选项时</a:t>
            </a:r>
            <a:endParaRPr lang="en-US" altLang="zh-CN" sz="1600" dirty="0" smtClean="0"/>
          </a:p>
        </p:txBody>
      </p:sp>
    </p:spTree>
    <p:extLst>
      <p:ext uri="{BB962C8B-B14F-4D97-AF65-F5344CB8AC3E}">
        <p14:creationId xmlns:p14="http://schemas.microsoft.com/office/powerpoint/2010/main" val="397347156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排序</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排序</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6265093" y="1871935"/>
            <a:ext cx="3759835" cy="2308324"/>
          </a:xfrm>
          <a:prstGeom prst="rect">
            <a:avLst/>
          </a:prstGeom>
        </p:spPr>
        <p:txBody>
          <a:bodyPr wrap="square">
            <a:spAutoFit/>
          </a:bodyPr>
          <a:lstStyle/>
          <a:p>
            <a:r>
              <a:rPr lang="en-US" altLang="zh-CN" sz="1600" dirty="0" smtClean="0"/>
              <a:t>1.sort</a:t>
            </a:r>
            <a:r>
              <a:rPr lang="zh-CN" altLang="en-US" sz="1600" dirty="0" smtClean="0"/>
              <a:t>仅支持列表、集合和有序集合。</a:t>
            </a:r>
            <a:endParaRPr lang="en-US" altLang="zh-CN" sz="1600" dirty="0" smtClean="0"/>
          </a:p>
          <a:p>
            <a:endParaRPr lang="en-US" altLang="zh-CN" sz="1600" dirty="0"/>
          </a:p>
          <a:p>
            <a:r>
              <a:rPr lang="en-US" altLang="zh-CN" sz="1600" dirty="0" smtClean="0"/>
              <a:t>2.Sort</a:t>
            </a:r>
            <a:r>
              <a:rPr lang="zh-CN" altLang="en-US" sz="1600" dirty="0" smtClean="0"/>
              <a:t>默认为键的升序排序，</a:t>
            </a:r>
            <a:r>
              <a:rPr lang="en-US" altLang="zh-CN" sz="1600" dirty="0" err="1" smtClean="0"/>
              <a:t>pqsort</a:t>
            </a:r>
            <a:r>
              <a:rPr lang="zh-CN" altLang="en-US" sz="1600" dirty="0" smtClean="0"/>
              <a:t>快排</a:t>
            </a:r>
            <a:endParaRPr lang="en-US" altLang="zh-CN" sz="1600" dirty="0"/>
          </a:p>
          <a:p>
            <a:endParaRPr lang="en-US" altLang="zh-CN" sz="1600" dirty="0"/>
          </a:p>
          <a:p>
            <a:r>
              <a:rPr lang="en-US" altLang="zh-CN" sz="1600" dirty="0" smtClean="0"/>
              <a:t>3.</a:t>
            </a:r>
            <a:r>
              <a:rPr lang="zh-CN" altLang="en-US" sz="1600" dirty="0" smtClean="0"/>
              <a:t>结果存放在与原对象大小相同、类型为</a:t>
            </a:r>
            <a:r>
              <a:rPr lang="en-US" altLang="zh-CN" sz="1600" dirty="0" err="1" smtClean="0"/>
              <a:t>redisSortObject</a:t>
            </a:r>
            <a:r>
              <a:rPr lang="zh-CN" altLang="en-US" sz="1600" dirty="0" smtClean="0"/>
              <a:t>的</a:t>
            </a:r>
            <a:r>
              <a:rPr lang="zh-CN" altLang="en-US" sz="1600" dirty="0"/>
              <a:t>新</a:t>
            </a:r>
            <a:r>
              <a:rPr lang="zh-CN" altLang="en-US" sz="1600" dirty="0" smtClean="0"/>
              <a:t>数组中，在这里注意区分</a:t>
            </a:r>
            <a:r>
              <a:rPr lang="en-US" altLang="zh-CN" sz="1600" dirty="0" err="1" smtClean="0"/>
              <a:t>zset</a:t>
            </a:r>
            <a:r>
              <a:rPr lang="zh-CN" altLang="en-US" sz="1600" dirty="0" smtClean="0"/>
              <a:t>，因为</a:t>
            </a:r>
            <a:r>
              <a:rPr lang="en-US" altLang="zh-CN" sz="1600" dirty="0" err="1" smtClean="0"/>
              <a:t>zset</a:t>
            </a:r>
            <a:r>
              <a:rPr lang="zh-CN" altLang="en-US" sz="1600" dirty="0" smtClean="0"/>
              <a:t>本身就有顺序</a:t>
            </a:r>
            <a:endParaRPr lang="en-US" altLang="zh-CN" sz="1600" dirty="0" smtClean="0"/>
          </a:p>
          <a:p>
            <a:endParaRPr lang="en-US" altLang="zh-CN" sz="1600" dirty="0"/>
          </a:p>
          <a:p>
            <a:r>
              <a:rPr lang="en-US" altLang="zh-CN" sz="1600" dirty="0" smtClean="0"/>
              <a:t>4.</a:t>
            </a:r>
            <a:r>
              <a:rPr lang="zh-CN" altLang="en-US" sz="1600" dirty="0" smtClean="0"/>
              <a:t>支持类似</a:t>
            </a:r>
            <a:r>
              <a:rPr lang="en-US" altLang="zh-CN" sz="1600" dirty="0" err="1" smtClean="0"/>
              <a:t>sql</a:t>
            </a:r>
            <a:r>
              <a:rPr lang="zh-CN" altLang="en-US" sz="1600" dirty="0" smtClean="0"/>
              <a:t>的语法，带多个参数</a:t>
            </a:r>
            <a:endParaRPr lang="en-US" altLang="zh-CN" sz="1600" dirty="0" smtClean="0"/>
          </a:p>
        </p:txBody>
      </p:sp>
      <p:pic>
        <p:nvPicPr>
          <p:cNvPr id="7" name="图片 6"/>
          <p:cNvPicPr>
            <a:picLocks noChangeAspect="1"/>
          </p:cNvPicPr>
          <p:nvPr/>
        </p:nvPicPr>
        <p:blipFill>
          <a:blip r:embed="rId3"/>
          <a:stretch>
            <a:fillRect/>
          </a:stretch>
        </p:blipFill>
        <p:spPr>
          <a:xfrm>
            <a:off x="864493" y="1439887"/>
            <a:ext cx="5063474" cy="3246205"/>
          </a:xfrm>
          <a:prstGeom prst="rect">
            <a:avLst/>
          </a:prstGeom>
        </p:spPr>
      </p:pic>
    </p:spTree>
    <p:extLst>
      <p:ext uri="{BB962C8B-B14F-4D97-AF65-F5344CB8AC3E}">
        <p14:creationId xmlns:p14="http://schemas.microsoft.com/office/powerpoint/2010/main" val="333096069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排序</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592349"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排序</a:t>
            </a:r>
            <a:r>
              <a:rPr lang="en-US" altLang="zh-CN" sz="1600" b="1" dirty="0" smtClean="0">
                <a:latin typeface="微软雅黑" panose="020B0503020204020204" pitchFamily="34" charset="-122"/>
                <a:ea typeface="微软雅黑" pitchFamily="34" charset="-122"/>
                <a:cs typeface="Aparajita" panose="020B0604020202020204" pitchFamily="34" charset="0"/>
              </a:rPr>
              <a:t>-ALPHA</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6697141" y="1644888"/>
            <a:ext cx="4207472" cy="1323439"/>
          </a:xfrm>
          <a:prstGeom prst="rect">
            <a:avLst/>
          </a:prstGeom>
        </p:spPr>
        <p:txBody>
          <a:bodyPr wrap="square">
            <a:spAutoFit/>
          </a:bodyPr>
          <a:lstStyle/>
          <a:p>
            <a:r>
              <a:rPr lang="en-US" altLang="zh-CN" sz="1600" dirty="0" smtClean="0"/>
              <a:t>Sort</a:t>
            </a:r>
            <a:r>
              <a:rPr lang="zh-CN" altLang="en-US" sz="1600" dirty="0" smtClean="0"/>
              <a:t>默认是按照键的权重来计算，而这个权重是将键转成</a:t>
            </a:r>
            <a:r>
              <a:rPr lang="en-US" altLang="zh-CN" sz="1600" dirty="0" smtClean="0"/>
              <a:t>double</a:t>
            </a:r>
            <a:r>
              <a:rPr lang="zh-CN" altLang="en-US" sz="1600" dirty="0" smtClean="0"/>
              <a:t>。但是字符串无法转换，因此需要使用</a:t>
            </a:r>
            <a:r>
              <a:rPr lang="en-US" altLang="zh-CN" sz="1600" dirty="0" smtClean="0"/>
              <a:t>alpha</a:t>
            </a:r>
            <a:r>
              <a:rPr lang="zh-CN" altLang="en-US" sz="1600" dirty="0" smtClean="0"/>
              <a:t>参数，确保支持排序，此时是按照字符来进行比较的。当带数字时，数字是最小的。</a:t>
            </a:r>
            <a:endParaRPr lang="en-US" altLang="zh-CN" sz="1600" dirty="0" smtClean="0"/>
          </a:p>
        </p:txBody>
      </p:sp>
      <p:pic>
        <p:nvPicPr>
          <p:cNvPr id="8" name="图片 7"/>
          <p:cNvPicPr>
            <a:picLocks noChangeAspect="1"/>
          </p:cNvPicPr>
          <p:nvPr/>
        </p:nvPicPr>
        <p:blipFill>
          <a:blip r:embed="rId3"/>
          <a:stretch>
            <a:fillRect/>
          </a:stretch>
        </p:blipFill>
        <p:spPr>
          <a:xfrm>
            <a:off x="302791" y="1644888"/>
            <a:ext cx="5674270" cy="1893087"/>
          </a:xfrm>
          <a:prstGeom prst="rect">
            <a:avLst/>
          </a:prstGeom>
        </p:spPr>
      </p:pic>
      <p:pic>
        <p:nvPicPr>
          <p:cNvPr id="11" name="图片 10"/>
          <p:cNvPicPr>
            <a:picLocks noChangeAspect="1"/>
          </p:cNvPicPr>
          <p:nvPr/>
        </p:nvPicPr>
        <p:blipFill>
          <a:blip r:embed="rId4"/>
          <a:stretch>
            <a:fillRect/>
          </a:stretch>
        </p:blipFill>
        <p:spPr>
          <a:xfrm>
            <a:off x="302791" y="4464223"/>
            <a:ext cx="5617592" cy="1630964"/>
          </a:xfrm>
          <a:prstGeom prst="rect">
            <a:avLst/>
          </a:prstGeom>
        </p:spPr>
      </p:pic>
      <p:sp>
        <p:nvSpPr>
          <p:cNvPr id="12" name="下箭头 11"/>
          <p:cNvSpPr/>
          <p:nvPr/>
        </p:nvSpPr>
        <p:spPr>
          <a:xfrm>
            <a:off x="2703396" y="3574554"/>
            <a:ext cx="408191" cy="926248"/>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p:cNvSpPr/>
          <p:nvPr/>
        </p:nvSpPr>
        <p:spPr>
          <a:xfrm>
            <a:off x="2907491" y="3866423"/>
            <a:ext cx="792262" cy="338554"/>
          </a:xfrm>
          <a:prstGeom prst="rect">
            <a:avLst/>
          </a:prstGeom>
        </p:spPr>
        <p:txBody>
          <a:bodyPr wrap="square">
            <a:spAutoFit/>
          </a:bodyPr>
          <a:lstStyle/>
          <a:p>
            <a:r>
              <a:rPr lang="zh-CN" altLang="en-US" sz="1600" dirty="0" smtClean="0"/>
              <a:t>对比</a:t>
            </a:r>
            <a:endParaRPr lang="en-US" altLang="zh-CN" sz="1600" dirty="0" smtClean="0"/>
          </a:p>
        </p:txBody>
      </p:sp>
      <p:pic>
        <p:nvPicPr>
          <p:cNvPr id="14" name="图片 13"/>
          <p:cNvPicPr>
            <a:picLocks noChangeAspect="1"/>
          </p:cNvPicPr>
          <p:nvPr/>
        </p:nvPicPr>
        <p:blipFill>
          <a:blip r:embed="rId5"/>
          <a:stretch>
            <a:fillRect/>
          </a:stretch>
        </p:blipFill>
        <p:spPr>
          <a:xfrm>
            <a:off x="6913165" y="3960167"/>
            <a:ext cx="4104456" cy="2298117"/>
          </a:xfrm>
          <a:prstGeom prst="rect">
            <a:avLst/>
          </a:prstGeom>
        </p:spPr>
      </p:pic>
      <p:sp>
        <p:nvSpPr>
          <p:cNvPr id="15" name="下箭头 14"/>
          <p:cNvSpPr/>
          <p:nvPr/>
        </p:nvSpPr>
        <p:spPr>
          <a:xfrm rot="19069346">
            <a:off x="6220973" y="3444131"/>
            <a:ext cx="267066" cy="998365"/>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15"/>
          <p:cNvSpPr/>
          <p:nvPr/>
        </p:nvSpPr>
        <p:spPr>
          <a:xfrm>
            <a:off x="6206494" y="3517181"/>
            <a:ext cx="792262" cy="584775"/>
          </a:xfrm>
          <a:prstGeom prst="rect">
            <a:avLst/>
          </a:prstGeom>
        </p:spPr>
        <p:txBody>
          <a:bodyPr wrap="square">
            <a:spAutoFit/>
          </a:bodyPr>
          <a:lstStyle/>
          <a:p>
            <a:r>
              <a:rPr lang="zh-CN" altLang="en-US" sz="1600" dirty="0" smtClean="0"/>
              <a:t>带数字</a:t>
            </a:r>
            <a:endParaRPr lang="en-US" altLang="zh-CN" sz="1600" dirty="0" smtClean="0"/>
          </a:p>
        </p:txBody>
      </p:sp>
    </p:spTree>
    <p:extLst>
      <p:ext uri="{BB962C8B-B14F-4D97-AF65-F5344CB8AC3E}">
        <p14:creationId xmlns:p14="http://schemas.microsoft.com/office/powerpoint/2010/main" val="145394398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排序</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2029968"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排序</a:t>
            </a:r>
            <a:r>
              <a:rPr lang="en-US" altLang="zh-CN" sz="1600" b="1" dirty="0" smtClean="0">
                <a:latin typeface="微软雅黑" panose="020B0503020204020204" pitchFamily="34" charset="-122"/>
                <a:ea typeface="微软雅黑" pitchFamily="34" charset="-122"/>
                <a:cs typeface="Aparajita" panose="020B0604020202020204" pitchFamily="34" charset="0"/>
              </a:rPr>
              <a:t>-ASC</a:t>
            </a:r>
            <a:r>
              <a:rPr lang="zh-CN" altLang="en-US" sz="1600" b="1" dirty="0" smtClean="0">
                <a:latin typeface="微软雅黑" panose="020B0503020204020204" pitchFamily="34" charset="-122"/>
                <a:ea typeface="微软雅黑" pitchFamily="34" charset="-122"/>
                <a:cs typeface="Aparajita" panose="020B0604020202020204" pitchFamily="34" charset="0"/>
              </a:rPr>
              <a:t>和</a:t>
            </a:r>
            <a:r>
              <a:rPr lang="en-US" altLang="zh-CN" sz="1600" b="1" dirty="0" smtClean="0">
                <a:latin typeface="微软雅黑" panose="020B0503020204020204" pitchFamily="34" charset="-122"/>
                <a:ea typeface="微软雅黑" pitchFamily="34" charset="-122"/>
                <a:cs typeface="Aparajita" panose="020B0604020202020204" pitchFamily="34" charset="0"/>
              </a:rPr>
              <a:t>DESC</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6193085" y="2736031"/>
            <a:ext cx="4207472" cy="584775"/>
          </a:xfrm>
          <a:prstGeom prst="rect">
            <a:avLst/>
          </a:prstGeom>
        </p:spPr>
        <p:txBody>
          <a:bodyPr wrap="square">
            <a:spAutoFit/>
          </a:bodyPr>
          <a:lstStyle/>
          <a:p>
            <a:r>
              <a:rPr lang="en-US" altLang="zh-CN" sz="1600" dirty="0" smtClean="0"/>
              <a:t>Sort</a:t>
            </a:r>
            <a:r>
              <a:rPr lang="zh-CN" altLang="en-US" sz="1600" dirty="0" smtClean="0"/>
              <a:t>默认是升序，可以使用</a:t>
            </a:r>
            <a:r>
              <a:rPr lang="en-US" altLang="zh-CN" sz="1600" dirty="0" err="1" smtClean="0"/>
              <a:t>desc</a:t>
            </a:r>
            <a:r>
              <a:rPr lang="zh-CN" altLang="en-US" sz="1600" dirty="0" smtClean="0"/>
              <a:t>指定按降序排序。</a:t>
            </a:r>
            <a:endParaRPr lang="en-US" altLang="zh-CN" sz="1600" dirty="0" smtClean="0"/>
          </a:p>
        </p:txBody>
      </p:sp>
      <p:pic>
        <p:nvPicPr>
          <p:cNvPr id="2" name="图片 1"/>
          <p:cNvPicPr>
            <a:picLocks noChangeAspect="1"/>
          </p:cNvPicPr>
          <p:nvPr/>
        </p:nvPicPr>
        <p:blipFill>
          <a:blip r:embed="rId3"/>
          <a:stretch>
            <a:fillRect/>
          </a:stretch>
        </p:blipFill>
        <p:spPr>
          <a:xfrm>
            <a:off x="452024" y="1362034"/>
            <a:ext cx="4943475" cy="4600575"/>
          </a:xfrm>
          <a:prstGeom prst="rect">
            <a:avLst/>
          </a:prstGeom>
        </p:spPr>
      </p:pic>
    </p:spTree>
    <p:extLst>
      <p:ext uri="{BB962C8B-B14F-4D97-AF65-F5344CB8AC3E}">
        <p14:creationId xmlns:p14="http://schemas.microsoft.com/office/powerpoint/2010/main" val="142643591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排序</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910448"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排序</a:t>
            </a:r>
            <a:r>
              <a:rPr lang="en-US" altLang="zh-CN" sz="1600" b="1" dirty="0" smtClean="0">
                <a:latin typeface="微软雅黑" panose="020B0503020204020204" pitchFamily="34" charset="-122"/>
                <a:ea typeface="微软雅黑" pitchFamily="34" charset="-122"/>
                <a:cs typeface="Aparajita" panose="020B0604020202020204" pitchFamily="34" charset="0"/>
              </a:rPr>
              <a:t>-BY</a:t>
            </a:r>
            <a:r>
              <a:rPr lang="zh-CN" altLang="en-US" sz="1600" b="1" dirty="0" smtClean="0">
                <a:latin typeface="微软雅黑" panose="020B0503020204020204" pitchFamily="34" charset="-122"/>
                <a:ea typeface="微软雅黑" pitchFamily="34" charset="-122"/>
                <a:cs typeface="Aparajita" panose="020B0604020202020204" pitchFamily="34" charset="0"/>
              </a:rPr>
              <a:t>和</a:t>
            </a:r>
            <a:r>
              <a:rPr lang="en-US" altLang="zh-CN" sz="1600" b="1" dirty="0" smtClean="0">
                <a:latin typeface="微软雅黑" panose="020B0503020204020204" pitchFamily="34" charset="-122"/>
                <a:ea typeface="微软雅黑" pitchFamily="34" charset="-122"/>
                <a:cs typeface="Aparajita" panose="020B0604020202020204" pitchFamily="34" charset="0"/>
              </a:rPr>
              <a:t>alpha</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5326429" y="422612"/>
            <a:ext cx="4207472" cy="1077218"/>
          </a:xfrm>
          <a:prstGeom prst="rect">
            <a:avLst/>
          </a:prstGeom>
        </p:spPr>
        <p:txBody>
          <a:bodyPr wrap="square">
            <a:spAutoFit/>
          </a:bodyPr>
          <a:lstStyle/>
          <a:p>
            <a:r>
              <a:rPr lang="zh-CN" altLang="en-US" sz="1600" dirty="0" smtClean="0"/>
              <a:t>可以通过</a:t>
            </a:r>
            <a:r>
              <a:rPr lang="en-US" altLang="zh-CN" sz="1600" dirty="0" smtClean="0"/>
              <a:t>by</a:t>
            </a:r>
            <a:r>
              <a:rPr lang="zh-CN" altLang="en-US" sz="1600" dirty="0" smtClean="0"/>
              <a:t>选项，指定某些字符串键，后者某个哈希键所包含的某些域来作为元素的权重，对一个键进行排序。当某些字符串或者</a:t>
            </a:r>
            <a:r>
              <a:rPr lang="en-US" altLang="zh-CN" sz="1600" dirty="0" smtClean="0"/>
              <a:t>hash</a:t>
            </a:r>
            <a:r>
              <a:rPr lang="zh-CN" altLang="en-US" sz="1600" dirty="0" smtClean="0"/>
              <a:t>键为字符串时候，此时必须要加</a:t>
            </a:r>
            <a:r>
              <a:rPr lang="en-US" altLang="zh-CN" sz="1600" dirty="0" smtClean="0"/>
              <a:t>alpha</a:t>
            </a:r>
          </a:p>
        </p:txBody>
      </p:sp>
      <p:pic>
        <p:nvPicPr>
          <p:cNvPr id="3" name="图片 2"/>
          <p:cNvPicPr>
            <a:picLocks noChangeAspect="1"/>
          </p:cNvPicPr>
          <p:nvPr/>
        </p:nvPicPr>
        <p:blipFill>
          <a:blip r:embed="rId3"/>
          <a:stretch>
            <a:fillRect/>
          </a:stretch>
        </p:blipFill>
        <p:spPr>
          <a:xfrm>
            <a:off x="357480" y="1362034"/>
            <a:ext cx="4968949" cy="4846762"/>
          </a:xfrm>
          <a:prstGeom prst="rect">
            <a:avLst/>
          </a:prstGeom>
        </p:spPr>
      </p:pic>
      <p:pic>
        <p:nvPicPr>
          <p:cNvPr id="7" name="图片 6"/>
          <p:cNvPicPr>
            <a:picLocks noChangeAspect="1"/>
          </p:cNvPicPr>
          <p:nvPr/>
        </p:nvPicPr>
        <p:blipFill>
          <a:blip r:embed="rId4"/>
          <a:stretch>
            <a:fillRect/>
          </a:stretch>
        </p:blipFill>
        <p:spPr>
          <a:xfrm>
            <a:off x="5689029" y="1583903"/>
            <a:ext cx="5107723" cy="4198987"/>
          </a:xfrm>
          <a:prstGeom prst="rect">
            <a:avLst/>
          </a:prstGeom>
        </p:spPr>
      </p:pic>
    </p:spTree>
    <p:extLst>
      <p:ext uri="{BB962C8B-B14F-4D97-AF65-F5344CB8AC3E}">
        <p14:creationId xmlns:p14="http://schemas.microsoft.com/office/powerpoint/2010/main" val="47824220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排序</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339074"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排序</a:t>
            </a:r>
            <a:r>
              <a:rPr lang="en-US" altLang="zh-CN" sz="1600" b="1" dirty="0" smtClean="0">
                <a:latin typeface="微软雅黑" panose="020B0503020204020204" pitchFamily="34" charset="-122"/>
                <a:ea typeface="微软雅黑" pitchFamily="34" charset="-122"/>
                <a:cs typeface="Aparajita" panose="020B0604020202020204" pitchFamily="34" charset="0"/>
              </a:rPr>
              <a:t>-limit</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530276" y="4608239"/>
            <a:ext cx="4207472" cy="830997"/>
          </a:xfrm>
          <a:prstGeom prst="rect">
            <a:avLst/>
          </a:prstGeom>
        </p:spPr>
        <p:txBody>
          <a:bodyPr wrap="square">
            <a:spAutoFit/>
          </a:bodyPr>
          <a:lstStyle/>
          <a:p>
            <a:r>
              <a:rPr lang="zh-CN" altLang="en-US" sz="1600" dirty="0" smtClean="0"/>
              <a:t>默认情况下，排序的结果全部输出到客户端，使用</a:t>
            </a:r>
            <a:r>
              <a:rPr lang="en-US" altLang="zh-CN" sz="1600" dirty="0" smtClean="0"/>
              <a:t>limit</a:t>
            </a:r>
            <a:r>
              <a:rPr lang="zh-CN" altLang="en-US" sz="1600" dirty="0" smtClean="0"/>
              <a:t>可以控制返回的数量</a:t>
            </a:r>
            <a:endParaRPr lang="en-US" altLang="zh-CN" sz="1600" dirty="0" smtClean="0"/>
          </a:p>
          <a:p>
            <a:r>
              <a:rPr lang="en-US" altLang="zh-CN" sz="1600" dirty="0" smtClean="0"/>
              <a:t>Limit &lt;offset&gt;  &lt;count&gt;</a:t>
            </a:r>
          </a:p>
        </p:txBody>
      </p:sp>
      <p:pic>
        <p:nvPicPr>
          <p:cNvPr id="2" name="图片 1"/>
          <p:cNvPicPr>
            <a:picLocks noChangeAspect="1"/>
          </p:cNvPicPr>
          <p:nvPr/>
        </p:nvPicPr>
        <p:blipFill>
          <a:blip r:embed="rId3"/>
          <a:stretch>
            <a:fillRect/>
          </a:stretch>
        </p:blipFill>
        <p:spPr>
          <a:xfrm>
            <a:off x="290273" y="1889516"/>
            <a:ext cx="4609236" cy="1584176"/>
          </a:xfrm>
          <a:prstGeom prst="rect">
            <a:avLst/>
          </a:prstGeom>
        </p:spPr>
      </p:pic>
      <p:pic>
        <p:nvPicPr>
          <p:cNvPr id="8" name="图片 7"/>
          <p:cNvPicPr>
            <a:picLocks noChangeAspect="1"/>
          </p:cNvPicPr>
          <p:nvPr/>
        </p:nvPicPr>
        <p:blipFill>
          <a:blip r:embed="rId4"/>
          <a:stretch>
            <a:fillRect/>
          </a:stretch>
        </p:blipFill>
        <p:spPr>
          <a:xfrm>
            <a:off x="5328989" y="498628"/>
            <a:ext cx="5619184" cy="5671630"/>
          </a:xfrm>
          <a:prstGeom prst="rect">
            <a:avLst/>
          </a:prstGeom>
        </p:spPr>
      </p:pic>
    </p:spTree>
    <p:extLst>
      <p:ext uri="{BB962C8B-B14F-4D97-AF65-F5344CB8AC3E}">
        <p14:creationId xmlns:p14="http://schemas.microsoft.com/office/powerpoint/2010/main" val="40038418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排序</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231673"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排序</a:t>
            </a:r>
            <a:r>
              <a:rPr lang="en-US" altLang="zh-CN" sz="1600" b="1" dirty="0" smtClean="0">
                <a:latin typeface="微软雅黑" panose="020B0503020204020204" pitchFamily="34" charset="-122"/>
                <a:ea typeface="微软雅黑" pitchFamily="34" charset="-122"/>
                <a:cs typeface="Aparajita" panose="020B0604020202020204" pitchFamily="34" charset="0"/>
              </a:rPr>
              <a:t>-Get</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453361" y="1369014"/>
            <a:ext cx="9269453" cy="830997"/>
          </a:xfrm>
          <a:prstGeom prst="rect">
            <a:avLst/>
          </a:prstGeom>
        </p:spPr>
        <p:txBody>
          <a:bodyPr wrap="square">
            <a:spAutoFit/>
          </a:bodyPr>
          <a:lstStyle/>
          <a:p>
            <a:r>
              <a:rPr lang="zh-CN" altLang="en-US" sz="1600" dirty="0" smtClean="0"/>
              <a:t>默认情况下，</a:t>
            </a:r>
            <a:r>
              <a:rPr lang="en-US" altLang="zh-CN" sz="1600" dirty="0" smtClean="0"/>
              <a:t>sort</a:t>
            </a:r>
            <a:r>
              <a:rPr lang="zh-CN" altLang="en-US" sz="1600" dirty="0" smtClean="0"/>
              <a:t>对键进行排序后，总是返回被排序键本身所包含的元素，可以通过使用</a:t>
            </a:r>
            <a:r>
              <a:rPr lang="en-US" altLang="zh-CN" sz="1600" dirty="0" smtClean="0"/>
              <a:t>get</a:t>
            </a:r>
            <a:r>
              <a:rPr lang="zh-CN" altLang="en-US" sz="1600" dirty="0" smtClean="0"/>
              <a:t>选项，来查找并返回某些键的值。可以带多个</a:t>
            </a:r>
            <a:r>
              <a:rPr lang="en-US" altLang="zh-CN" sz="1600" dirty="0" smtClean="0"/>
              <a:t>get</a:t>
            </a:r>
            <a:r>
              <a:rPr lang="zh-CN" altLang="en-US" sz="1600" dirty="0" smtClean="0"/>
              <a:t>。注意本身</a:t>
            </a:r>
            <a:r>
              <a:rPr lang="en-US" altLang="zh-CN" sz="1600" dirty="0" smtClean="0"/>
              <a:t>get</a:t>
            </a:r>
            <a:r>
              <a:rPr lang="zh-CN" altLang="en-US" sz="1600" dirty="0" smtClean="0"/>
              <a:t>并不参与排序。如果</a:t>
            </a:r>
            <a:r>
              <a:rPr lang="en-US" altLang="zh-CN" sz="1600" dirty="0" smtClean="0"/>
              <a:t>get</a:t>
            </a:r>
            <a:r>
              <a:rPr lang="zh-CN" altLang="en-US" sz="1600" dirty="0" smtClean="0"/>
              <a:t>后面的不存在，则直接返回</a:t>
            </a:r>
            <a:r>
              <a:rPr lang="en-US" altLang="zh-CN" sz="1600" dirty="0" smtClean="0"/>
              <a:t>nil</a:t>
            </a:r>
          </a:p>
        </p:txBody>
      </p:sp>
      <p:pic>
        <p:nvPicPr>
          <p:cNvPr id="3" name="图片 2"/>
          <p:cNvPicPr>
            <a:picLocks noChangeAspect="1"/>
          </p:cNvPicPr>
          <p:nvPr/>
        </p:nvPicPr>
        <p:blipFill>
          <a:blip r:embed="rId3"/>
          <a:stretch>
            <a:fillRect/>
          </a:stretch>
        </p:blipFill>
        <p:spPr>
          <a:xfrm>
            <a:off x="183116" y="2494818"/>
            <a:ext cx="4695864" cy="3667088"/>
          </a:xfrm>
          <a:prstGeom prst="rect">
            <a:avLst/>
          </a:prstGeom>
        </p:spPr>
      </p:pic>
      <p:pic>
        <p:nvPicPr>
          <p:cNvPr id="9" name="图片 8"/>
          <p:cNvPicPr>
            <a:picLocks noChangeAspect="1"/>
          </p:cNvPicPr>
          <p:nvPr/>
        </p:nvPicPr>
        <p:blipFill>
          <a:blip r:embed="rId4"/>
          <a:stretch>
            <a:fillRect/>
          </a:stretch>
        </p:blipFill>
        <p:spPr>
          <a:xfrm>
            <a:off x="5040957" y="2303983"/>
            <a:ext cx="6022528" cy="4048758"/>
          </a:xfrm>
          <a:prstGeom prst="rect">
            <a:avLst/>
          </a:prstGeom>
        </p:spPr>
      </p:pic>
    </p:spTree>
    <p:extLst>
      <p:ext uri="{BB962C8B-B14F-4D97-AF65-F5344CB8AC3E}">
        <p14:creationId xmlns:p14="http://schemas.microsoft.com/office/powerpoint/2010/main" val="218001379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排序</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394859"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排序</a:t>
            </a:r>
            <a:r>
              <a:rPr lang="en-US" altLang="zh-CN" sz="1600" b="1" dirty="0" smtClean="0">
                <a:latin typeface="微软雅黑" panose="020B0503020204020204" pitchFamily="34" charset="-122"/>
                <a:ea typeface="微软雅黑" pitchFamily="34" charset="-122"/>
                <a:cs typeface="Aparajita" panose="020B0604020202020204" pitchFamily="34" charset="0"/>
              </a:rPr>
              <a:t>-store</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459954" y="2888130"/>
            <a:ext cx="3238082" cy="1323439"/>
          </a:xfrm>
          <a:prstGeom prst="rect">
            <a:avLst/>
          </a:prstGeom>
        </p:spPr>
        <p:txBody>
          <a:bodyPr wrap="square">
            <a:spAutoFit/>
          </a:bodyPr>
          <a:lstStyle/>
          <a:p>
            <a:r>
              <a:rPr lang="zh-CN" altLang="en-US" sz="1600" dirty="0" smtClean="0"/>
              <a:t>默认情况下，</a:t>
            </a:r>
            <a:r>
              <a:rPr lang="en-US" altLang="zh-CN" sz="1600" dirty="0" smtClean="0"/>
              <a:t>sort</a:t>
            </a:r>
            <a:r>
              <a:rPr lang="zh-CN" altLang="en-US" sz="1600" dirty="0" smtClean="0"/>
              <a:t>对键进行排序后，不会进行存储，可以使用</a:t>
            </a:r>
            <a:r>
              <a:rPr lang="en-US" altLang="zh-CN" sz="1600" dirty="0" smtClean="0"/>
              <a:t>store</a:t>
            </a:r>
            <a:r>
              <a:rPr lang="zh-CN" altLang="en-US" sz="1600" dirty="0" smtClean="0"/>
              <a:t>来存储排序后的结果。结果类型为</a:t>
            </a:r>
            <a:r>
              <a:rPr lang="en-US" altLang="zh-CN" sz="1600" dirty="0" smtClean="0"/>
              <a:t>list</a:t>
            </a:r>
          </a:p>
          <a:p>
            <a:endParaRPr lang="en-US" altLang="zh-CN" sz="1600" dirty="0" smtClean="0"/>
          </a:p>
        </p:txBody>
      </p:sp>
      <p:pic>
        <p:nvPicPr>
          <p:cNvPr id="2" name="图片 1"/>
          <p:cNvPicPr>
            <a:picLocks noChangeAspect="1"/>
          </p:cNvPicPr>
          <p:nvPr/>
        </p:nvPicPr>
        <p:blipFill>
          <a:blip r:embed="rId3"/>
          <a:stretch>
            <a:fillRect/>
          </a:stretch>
        </p:blipFill>
        <p:spPr>
          <a:xfrm>
            <a:off x="4663019" y="575791"/>
            <a:ext cx="6176230" cy="1479887"/>
          </a:xfrm>
          <a:prstGeom prst="rect">
            <a:avLst/>
          </a:prstGeom>
        </p:spPr>
      </p:pic>
      <p:pic>
        <p:nvPicPr>
          <p:cNvPr id="7" name="图片 6"/>
          <p:cNvPicPr>
            <a:picLocks noChangeAspect="1"/>
          </p:cNvPicPr>
          <p:nvPr/>
        </p:nvPicPr>
        <p:blipFill>
          <a:blip r:embed="rId4"/>
          <a:stretch>
            <a:fillRect/>
          </a:stretch>
        </p:blipFill>
        <p:spPr>
          <a:xfrm>
            <a:off x="4752925" y="2159967"/>
            <a:ext cx="5996418" cy="4164601"/>
          </a:xfrm>
          <a:prstGeom prst="rect">
            <a:avLst/>
          </a:prstGeom>
        </p:spPr>
      </p:pic>
    </p:spTree>
    <p:extLst>
      <p:ext uri="{BB962C8B-B14F-4D97-AF65-F5344CB8AC3E}">
        <p14:creationId xmlns:p14="http://schemas.microsoft.com/office/powerpoint/2010/main" val="43471057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慢查询</a:t>
            </a:r>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357480" y="714334"/>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配置文件</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331477" y="3501961"/>
            <a:ext cx="10166684" cy="584775"/>
          </a:xfrm>
          <a:prstGeom prst="rect">
            <a:avLst/>
          </a:prstGeom>
        </p:spPr>
        <p:txBody>
          <a:bodyPr wrap="square">
            <a:spAutoFit/>
          </a:bodyPr>
          <a:lstStyle/>
          <a:p>
            <a:r>
              <a:rPr lang="zh-CN" altLang="en-US" sz="1600" dirty="0" smtClean="0"/>
              <a:t>在</a:t>
            </a:r>
            <a:r>
              <a:rPr lang="en-US" altLang="zh-CN" sz="1600" dirty="0" smtClean="0"/>
              <a:t>server</a:t>
            </a:r>
            <a:r>
              <a:rPr lang="zh-CN" altLang="en-US" sz="1600" dirty="0" smtClean="0"/>
              <a:t>中会有</a:t>
            </a:r>
            <a:r>
              <a:rPr lang="en-US" altLang="zh-CN" sz="1600" dirty="0" smtClean="0"/>
              <a:t>list</a:t>
            </a:r>
            <a:r>
              <a:rPr lang="zh-CN" altLang="en-US" sz="1600" dirty="0" smtClean="0"/>
              <a:t>进行记录相应的慢查询日志。</a:t>
            </a:r>
            <a:endParaRPr lang="en-US" altLang="zh-CN" sz="1600" dirty="0" smtClean="0"/>
          </a:p>
          <a:p>
            <a:endParaRPr lang="en-US" altLang="zh-CN" sz="1600" dirty="0" smtClean="0"/>
          </a:p>
        </p:txBody>
      </p:sp>
      <p:graphicFrame>
        <p:nvGraphicFramePr>
          <p:cNvPr id="3" name="表格 2"/>
          <p:cNvGraphicFramePr>
            <a:graphicFrameLocks noGrp="1"/>
          </p:cNvGraphicFramePr>
          <p:nvPr>
            <p:extLst>
              <p:ext uri="{D42A27DB-BD31-4B8C-83A1-F6EECF244321}">
                <p14:modId xmlns:p14="http://schemas.microsoft.com/office/powerpoint/2010/main" val="3831043655"/>
              </p:ext>
            </p:extLst>
          </p:nvPr>
        </p:nvGraphicFramePr>
        <p:xfrm>
          <a:off x="331477" y="1401229"/>
          <a:ext cx="10441160" cy="1776642"/>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4257691068"/>
                    </a:ext>
                  </a:extLst>
                </a:gridCol>
                <a:gridCol w="7056784">
                  <a:extLst>
                    <a:ext uri="{9D8B030D-6E8A-4147-A177-3AD203B41FA5}">
                      <a16:colId xmlns:a16="http://schemas.microsoft.com/office/drawing/2014/main" val="902921931"/>
                    </a:ext>
                  </a:extLst>
                </a:gridCol>
              </a:tblGrid>
              <a:tr h="313602">
                <a:tc>
                  <a:txBody>
                    <a:bodyPr/>
                    <a:lstStyle/>
                    <a:p>
                      <a:r>
                        <a:rPr lang="zh-CN" altLang="en-US" sz="1400" dirty="0" smtClean="0"/>
                        <a:t>字段名</a:t>
                      </a:r>
                      <a:endParaRPr lang="zh-CN" altLang="en-US" sz="1400" dirty="0"/>
                    </a:p>
                  </a:txBody>
                  <a:tcPr/>
                </a:tc>
                <a:tc>
                  <a:txBody>
                    <a:bodyPr/>
                    <a:lstStyle/>
                    <a:p>
                      <a:r>
                        <a:rPr lang="zh-CN" altLang="en-US" sz="1400" dirty="0" smtClean="0"/>
                        <a:t>描述</a:t>
                      </a:r>
                      <a:endParaRPr lang="zh-CN" altLang="en-US" sz="1400" dirty="0"/>
                    </a:p>
                  </a:txBody>
                  <a:tcPr/>
                </a:tc>
                <a:extLst>
                  <a:ext uri="{0D108BD9-81ED-4DB2-BD59-A6C34878D82A}">
                    <a16:rowId xmlns:a16="http://schemas.microsoft.com/office/drawing/2014/main" val="2643056839"/>
                  </a:ext>
                </a:extLst>
              </a:tr>
              <a:tr h="588360">
                <a:tc>
                  <a:txBody>
                    <a:bodyPr/>
                    <a:lstStyle/>
                    <a:p>
                      <a:r>
                        <a:rPr lang="en-US" altLang="zh-CN" sz="1400" dirty="0" err="1" smtClean="0"/>
                        <a:t>slowlog</a:t>
                      </a:r>
                      <a:r>
                        <a:rPr lang="en-US" altLang="zh-CN" sz="1400" dirty="0" smtClean="0"/>
                        <a:t>-log-slower-than</a:t>
                      </a:r>
                      <a:endParaRPr lang="zh-CN" altLang="en-US" sz="1400" dirty="0"/>
                    </a:p>
                  </a:txBody>
                  <a:tcPr/>
                </a:tc>
                <a:tc>
                  <a:txBody>
                    <a:bodyPr/>
                    <a:lstStyle/>
                    <a:p>
                      <a:r>
                        <a:rPr lang="zh-CN" altLang="en-US" sz="1400" dirty="0" smtClean="0"/>
                        <a:t>执行时间比</a:t>
                      </a:r>
                      <a:r>
                        <a:rPr lang="en-US" altLang="zh-CN" sz="1400" dirty="0" err="1" smtClean="0"/>
                        <a:t>slowlog</a:t>
                      </a:r>
                      <a:r>
                        <a:rPr lang="en-US" altLang="zh-CN" sz="1400" dirty="0" smtClean="0"/>
                        <a:t>-log-slower-than</a:t>
                      </a:r>
                      <a:r>
                        <a:rPr lang="zh-CN" altLang="en-US" sz="1400" dirty="0" smtClean="0"/>
                        <a:t>大的请求记录到</a:t>
                      </a:r>
                      <a:r>
                        <a:rPr lang="en-US" altLang="zh-CN" sz="1400" dirty="0" err="1" smtClean="0"/>
                        <a:t>slowlog</a:t>
                      </a:r>
                      <a:r>
                        <a:rPr lang="zh-CN" altLang="en-US" sz="1400" dirty="0" smtClean="0"/>
                        <a:t>里面，单位是微秒，所以</a:t>
                      </a:r>
                      <a:r>
                        <a:rPr lang="en-US" altLang="zh-CN" sz="1400" dirty="0" smtClean="0"/>
                        <a:t>1000000</a:t>
                      </a:r>
                      <a:r>
                        <a:rPr lang="zh-CN" altLang="en-US" sz="1400" dirty="0" smtClean="0"/>
                        <a:t>就是</a:t>
                      </a:r>
                      <a:r>
                        <a:rPr lang="en-US" altLang="zh-CN" sz="1400" dirty="0" smtClean="0"/>
                        <a:t>1</a:t>
                      </a:r>
                      <a:r>
                        <a:rPr lang="zh-CN" altLang="en-US" sz="1400" dirty="0" smtClean="0"/>
                        <a:t>秒，默认为</a:t>
                      </a:r>
                      <a:r>
                        <a:rPr lang="en-US" altLang="zh-CN" sz="1400" dirty="0" smtClean="0"/>
                        <a:t>10000</a:t>
                      </a:r>
                      <a:r>
                        <a:rPr lang="zh-CN" altLang="en-US" sz="1400" dirty="0" smtClean="0"/>
                        <a:t>。注意，负数时间会禁用慢查询日志，而</a:t>
                      </a:r>
                      <a:r>
                        <a:rPr lang="en-US" altLang="zh-CN" sz="1400" dirty="0" smtClean="0"/>
                        <a:t>0</a:t>
                      </a:r>
                      <a:r>
                        <a:rPr lang="zh-CN" altLang="en-US" sz="1400" dirty="0" smtClean="0"/>
                        <a:t>则会强制记录所有命令。</a:t>
                      </a:r>
                      <a:endParaRPr lang="zh-CN" altLang="en-US" sz="1400" dirty="0"/>
                    </a:p>
                  </a:txBody>
                  <a:tcPr/>
                </a:tc>
                <a:extLst>
                  <a:ext uri="{0D108BD9-81ED-4DB2-BD59-A6C34878D82A}">
                    <a16:rowId xmlns:a16="http://schemas.microsoft.com/office/drawing/2014/main" val="147474176"/>
                  </a:ext>
                </a:extLst>
              </a:tr>
              <a:tr h="313602">
                <a:tc>
                  <a:txBody>
                    <a:bodyPr/>
                    <a:lstStyle/>
                    <a:p>
                      <a:r>
                        <a:rPr lang="en-US" altLang="zh-CN" sz="1400" dirty="0" err="1" smtClean="0"/>
                        <a:t>slowlog</a:t>
                      </a:r>
                      <a:r>
                        <a:rPr lang="en-US" altLang="zh-CN" sz="1400" dirty="0" smtClean="0"/>
                        <a:t>-max-</a:t>
                      </a:r>
                      <a:r>
                        <a:rPr lang="en-US" altLang="zh-CN" sz="1400" dirty="0" err="1" smtClean="0"/>
                        <a:t>len</a:t>
                      </a:r>
                      <a:endParaRPr lang="zh-CN" altLang="en-US" sz="1400" dirty="0"/>
                    </a:p>
                  </a:txBody>
                  <a:tcPr/>
                </a:tc>
                <a:tc>
                  <a:txBody>
                    <a:bodyPr/>
                    <a:lstStyle/>
                    <a:p>
                      <a:r>
                        <a:rPr lang="zh-CN" altLang="en-US" sz="1400" dirty="0" smtClean="0"/>
                        <a:t>慢查询日志长度。当一个新的命令被写进日志的时候，最老的那个记录会被删掉。这个长度没有限制。只要有足够的内存就行。你可以通过 </a:t>
                      </a:r>
                      <a:r>
                        <a:rPr lang="en-US" altLang="zh-CN" sz="1400" dirty="0" smtClean="0"/>
                        <a:t>SLOWLOG RESET </a:t>
                      </a:r>
                      <a:r>
                        <a:rPr lang="zh-CN" altLang="en-US" sz="1400" dirty="0" smtClean="0"/>
                        <a:t>来释放内存。默认为</a:t>
                      </a:r>
                      <a:r>
                        <a:rPr lang="en-US" altLang="zh-CN" sz="1400" dirty="0" smtClean="0"/>
                        <a:t>128</a:t>
                      </a:r>
                      <a:endParaRPr lang="zh-CN" altLang="en-US" sz="1400" dirty="0"/>
                    </a:p>
                  </a:txBody>
                  <a:tcPr/>
                </a:tc>
                <a:extLst>
                  <a:ext uri="{0D108BD9-81ED-4DB2-BD59-A6C34878D82A}">
                    <a16:rowId xmlns:a16="http://schemas.microsoft.com/office/drawing/2014/main" val="499060607"/>
                  </a:ext>
                </a:extLst>
              </a:tr>
            </a:tbl>
          </a:graphicData>
        </a:graphic>
      </p:graphicFrame>
      <p:sp>
        <p:nvSpPr>
          <p:cNvPr id="9" name="Freeform 222"/>
          <p:cNvSpPr>
            <a:spLocks noEditPoints="1"/>
          </p:cNvSpPr>
          <p:nvPr/>
        </p:nvSpPr>
        <p:spPr bwMode="auto">
          <a:xfrm>
            <a:off x="197158" y="3071110"/>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1" name="TextBox 5"/>
          <p:cNvSpPr txBox="1"/>
          <p:nvPr/>
        </p:nvSpPr>
        <p:spPr>
          <a:xfrm>
            <a:off x="371522" y="3031915"/>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数据结构</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8" name="图片 7"/>
          <p:cNvPicPr>
            <a:picLocks noChangeAspect="1"/>
          </p:cNvPicPr>
          <p:nvPr/>
        </p:nvPicPr>
        <p:blipFill>
          <a:blip r:embed="rId3"/>
          <a:stretch>
            <a:fillRect/>
          </a:stretch>
        </p:blipFill>
        <p:spPr>
          <a:xfrm>
            <a:off x="197158" y="4247494"/>
            <a:ext cx="4790915" cy="1335473"/>
          </a:xfrm>
          <a:prstGeom prst="rect">
            <a:avLst/>
          </a:prstGeom>
        </p:spPr>
      </p:pic>
      <p:pic>
        <p:nvPicPr>
          <p:cNvPr id="12" name="图片 11"/>
          <p:cNvPicPr>
            <a:picLocks noChangeAspect="1"/>
          </p:cNvPicPr>
          <p:nvPr/>
        </p:nvPicPr>
        <p:blipFill>
          <a:blip r:embed="rId4"/>
          <a:stretch>
            <a:fillRect/>
          </a:stretch>
        </p:blipFill>
        <p:spPr>
          <a:xfrm>
            <a:off x="5256981" y="3799137"/>
            <a:ext cx="5825175" cy="2555107"/>
          </a:xfrm>
          <a:prstGeom prst="rect">
            <a:avLst/>
          </a:prstGeom>
        </p:spPr>
      </p:pic>
    </p:spTree>
    <p:extLst>
      <p:ext uri="{BB962C8B-B14F-4D97-AF65-F5344CB8AC3E}">
        <p14:creationId xmlns:p14="http://schemas.microsoft.com/office/powerpoint/2010/main" val="215116495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慢查询</a:t>
            </a:r>
          </a:p>
        </p:txBody>
      </p:sp>
      <p:pic>
        <p:nvPicPr>
          <p:cNvPr id="2" name="图片 1"/>
          <p:cNvPicPr>
            <a:picLocks noChangeAspect="1"/>
          </p:cNvPicPr>
          <p:nvPr/>
        </p:nvPicPr>
        <p:blipFill>
          <a:blip r:embed="rId3"/>
          <a:stretch>
            <a:fillRect/>
          </a:stretch>
        </p:blipFill>
        <p:spPr>
          <a:xfrm>
            <a:off x="7129189" y="647799"/>
            <a:ext cx="2520280" cy="5407967"/>
          </a:xfrm>
          <a:prstGeom prst="rect">
            <a:avLst/>
          </a:prstGeom>
        </p:spPr>
      </p:pic>
      <p:pic>
        <p:nvPicPr>
          <p:cNvPr id="7" name="图片 6"/>
          <p:cNvPicPr>
            <a:picLocks noChangeAspect="1"/>
          </p:cNvPicPr>
          <p:nvPr/>
        </p:nvPicPr>
        <p:blipFill>
          <a:blip r:embed="rId4"/>
          <a:stretch>
            <a:fillRect/>
          </a:stretch>
        </p:blipFill>
        <p:spPr>
          <a:xfrm>
            <a:off x="432445" y="779963"/>
            <a:ext cx="2414967" cy="5299164"/>
          </a:xfrm>
          <a:prstGeom prst="rect">
            <a:avLst/>
          </a:prstGeom>
        </p:spPr>
      </p:pic>
      <p:sp>
        <p:nvSpPr>
          <p:cNvPr id="12" name="右箭头 11"/>
          <p:cNvSpPr/>
          <p:nvPr/>
        </p:nvSpPr>
        <p:spPr>
          <a:xfrm>
            <a:off x="3044085" y="2952055"/>
            <a:ext cx="3744416" cy="2880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矩形 13"/>
          <p:cNvSpPr/>
          <p:nvPr/>
        </p:nvSpPr>
        <p:spPr>
          <a:xfrm>
            <a:off x="3230897" y="2613501"/>
            <a:ext cx="4061408" cy="338554"/>
          </a:xfrm>
          <a:prstGeom prst="rect">
            <a:avLst/>
          </a:prstGeom>
        </p:spPr>
        <p:txBody>
          <a:bodyPr wrap="square">
            <a:spAutoFit/>
          </a:bodyPr>
          <a:lstStyle/>
          <a:p>
            <a:r>
              <a:rPr lang="zh-CN" altLang="en-US" sz="1600" dirty="0" smtClean="0"/>
              <a:t>超过</a:t>
            </a:r>
            <a:r>
              <a:rPr lang="en-US" altLang="zh-CN" sz="1600" dirty="0" smtClean="0"/>
              <a:t>5</a:t>
            </a:r>
            <a:r>
              <a:rPr lang="zh-CN" altLang="en-US" sz="1600" dirty="0" smtClean="0"/>
              <a:t>条，最老的就会被删除</a:t>
            </a:r>
            <a:endParaRPr lang="en-US" altLang="zh-CN" sz="1600" dirty="0" smtClean="0"/>
          </a:p>
        </p:txBody>
      </p:sp>
      <p:pic>
        <p:nvPicPr>
          <p:cNvPr id="15" name="图片 14"/>
          <p:cNvPicPr>
            <a:picLocks noChangeAspect="1"/>
          </p:cNvPicPr>
          <p:nvPr/>
        </p:nvPicPr>
        <p:blipFill>
          <a:blip r:embed="rId5"/>
          <a:stretch>
            <a:fillRect/>
          </a:stretch>
        </p:blipFill>
        <p:spPr>
          <a:xfrm>
            <a:off x="3031339" y="1958449"/>
            <a:ext cx="3968844" cy="655052"/>
          </a:xfrm>
          <a:prstGeom prst="rect">
            <a:avLst/>
          </a:prstGeom>
        </p:spPr>
      </p:pic>
      <p:sp>
        <p:nvSpPr>
          <p:cNvPr id="16" name="Freeform 222"/>
          <p:cNvSpPr>
            <a:spLocks noEditPoints="1"/>
          </p:cNvSpPr>
          <p:nvPr/>
        </p:nvSpPr>
        <p:spPr bwMode="auto">
          <a:xfrm>
            <a:off x="1934034" y="256143"/>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7" name="TextBox 5"/>
          <p:cNvSpPr txBox="1"/>
          <p:nvPr/>
        </p:nvSpPr>
        <p:spPr>
          <a:xfrm>
            <a:off x="2108398" y="216948"/>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实例</a:t>
            </a:r>
            <a:endParaRPr lang="id-ID" sz="1600" b="1" dirty="0">
              <a:latin typeface="微软雅黑" panose="020B0503020204020204" pitchFamily="34" charset="-122"/>
              <a:ea typeface="微软雅黑" pitchFamily="34" charset="-122"/>
              <a:cs typeface="Aparajita" panose="020B0604020202020204" pitchFamily="34" charset="0"/>
            </a:endParaRPr>
          </a:p>
        </p:txBody>
      </p:sp>
    </p:spTree>
    <p:extLst>
      <p:ext uri="{BB962C8B-B14F-4D97-AF65-F5344CB8AC3E}">
        <p14:creationId xmlns:p14="http://schemas.microsoft.com/office/powerpoint/2010/main" val="3030588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3966" y="45718"/>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7519" y="85458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36517" y="774209"/>
            <a:ext cx="1600363" cy="430851"/>
          </a:xfrm>
          <a:prstGeom prst="rect">
            <a:avLst/>
          </a:prstGeom>
          <a:noFill/>
        </p:spPr>
        <p:txBody>
          <a:bodyPr wrap="none" lIns="182843" tIns="91422" rIns="182843" bIns="91422" rtlCol="0">
            <a:spAutoFit/>
          </a:bodyPr>
          <a:lstStyle/>
          <a:p>
            <a:r>
              <a:rPr lang="zh-CN" altLang="en-US" sz="1600" b="1" dirty="0">
                <a:latin typeface="微软雅黑" panose="020B0503020204020204" pitchFamily="34" charset="-122"/>
                <a:ea typeface="微软雅黑" pitchFamily="34" charset="-122"/>
                <a:cs typeface="Aparajita" panose="020B0604020202020204" pitchFamily="34" charset="0"/>
              </a:rPr>
              <a:t>哈希</a:t>
            </a:r>
            <a:r>
              <a:rPr lang="zh-CN" altLang="en-US" sz="1600" b="1" dirty="0" smtClean="0">
                <a:latin typeface="微软雅黑" panose="020B0503020204020204" pitchFamily="34" charset="-122"/>
                <a:ea typeface="微软雅黑" pitchFamily="34" charset="-122"/>
                <a:cs typeface="Aparajita" panose="020B0604020202020204" pitchFamily="34" charset="0"/>
              </a:rPr>
              <a:t>使用场景</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46427" y="1205058"/>
            <a:ext cx="6408712" cy="400110"/>
          </a:xfrm>
          <a:prstGeom prst="rect">
            <a:avLst/>
          </a:prstGeom>
        </p:spPr>
        <p:txBody>
          <a:bodyPr wrap="square">
            <a:spAutoFit/>
          </a:bodyPr>
          <a:lstStyle/>
          <a:p>
            <a:r>
              <a:rPr lang="zh-CN" altLang="en-US" dirty="0" smtClean="0">
                <a:solidFill>
                  <a:srgbClr val="FF0000"/>
                </a:solidFill>
              </a:rPr>
              <a:t>缓存功能</a:t>
            </a:r>
            <a:r>
              <a:rPr lang="zh-CN" altLang="en-US" dirty="0" smtClean="0"/>
              <a:t>：哈希也可以作缓存，以下三种方式</a:t>
            </a:r>
            <a:endParaRPr lang="en-US" altLang="zh-CN" sz="1800" dirty="0"/>
          </a:p>
        </p:txBody>
      </p:sp>
      <p:sp>
        <p:nvSpPr>
          <p:cNvPr id="8" name="矩形 7"/>
          <p:cNvSpPr/>
          <p:nvPr/>
        </p:nvSpPr>
        <p:spPr>
          <a:xfrm>
            <a:off x="562409" y="1590470"/>
            <a:ext cx="6408712" cy="338554"/>
          </a:xfrm>
          <a:prstGeom prst="rect">
            <a:avLst/>
          </a:prstGeom>
        </p:spPr>
        <p:txBody>
          <a:bodyPr wrap="square">
            <a:spAutoFit/>
          </a:bodyPr>
          <a:lstStyle/>
          <a:p>
            <a:r>
              <a:rPr lang="en-US" altLang="zh-CN" sz="1600" dirty="0" smtClean="0"/>
              <a:t>1.</a:t>
            </a:r>
            <a:r>
              <a:rPr lang="zh-CN" altLang="en-US" sz="1600" dirty="0" smtClean="0"/>
              <a:t>原生字符串类型</a:t>
            </a:r>
            <a:endParaRPr lang="en-US" altLang="zh-CN" sz="1400" dirty="0"/>
          </a:p>
        </p:txBody>
      </p:sp>
      <p:sp>
        <p:nvSpPr>
          <p:cNvPr id="12" name="矩形 11"/>
          <p:cNvSpPr/>
          <p:nvPr/>
        </p:nvSpPr>
        <p:spPr>
          <a:xfrm>
            <a:off x="722949" y="1941462"/>
            <a:ext cx="5759450" cy="1015663"/>
          </a:xfrm>
          <a:prstGeom prst="rect">
            <a:avLst/>
          </a:prstGeom>
        </p:spPr>
        <p:txBody>
          <a:bodyPr>
            <a:spAutoFit/>
          </a:bodyPr>
          <a:lstStyle/>
          <a:p>
            <a:r>
              <a:rPr lang="en-US" altLang="zh-CN" dirty="0"/>
              <a:t>set user:1:name tom</a:t>
            </a:r>
          </a:p>
          <a:p>
            <a:r>
              <a:rPr lang="en-US" altLang="zh-CN" dirty="0"/>
              <a:t>set user:1:age 23</a:t>
            </a:r>
          </a:p>
          <a:p>
            <a:r>
              <a:rPr lang="en-US" altLang="zh-CN" dirty="0"/>
              <a:t>set user:1:city </a:t>
            </a:r>
            <a:r>
              <a:rPr lang="en-US" altLang="zh-CN" dirty="0" err="1"/>
              <a:t>beijing</a:t>
            </a:r>
            <a:endParaRPr lang="zh-CN" altLang="en-US" dirty="0"/>
          </a:p>
        </p:txBody>
      </p:sp>
      <p:sp>
        <p:nvSpPr>
          <p:cNvPr id="13" name="矩形 12"/>
          <p:cNvSpPr/>
          <p:nvPr/>
        </p:nvSpPr>
        <p:spPr>
          <a:xfrm>
            <a:off x="511973" y="2973186"/>
            <a:ext cx="5321072" cy="738664"/>
          </a:xfrm>
          <a:prstGeom prst="rect">
            <a:avLst/>
          </a:prstGeom>
        </p:spPr>
        <p:txBody>
          <a:bodyPr wrap="square">
            <a:spAutoFit/>
          </a:bodyPr>
          <a:lstStyle/>
          <a:p>
            <a:r>
              <a:rPr lang="zh-CN" altLang="en-US" sz="1400" dirty="0" smtClean="0"/>
              <a:t>优点：简单直观，每个属性都支持更新操作</a:t>
            </a:r>
            <a:endParaRPr lang="en-US" altLang="zh-CN" sz="1400" dirty="0" smtClean="0"/>
          </a:p>
          <a:p>
            <a:r>
              <a:rPr lang="zh-CN" altLang="en-US" sz="1400" dirty="0" smtClean="0"/>
              <a:t>缺点：占用过多的键，内存占用量大，同时用户信息内聚性差，所以生产实践中一般少用</a:t>
            </a:r>
            <a:endParaRPr lang="en-US" altLang="zh-CN" sz="1400" dirty="0"/>
          </a:p>
        </p:txBody>
      </p:sp>
      <p:sp>
        <p:nvSpPr>
          <p:cNvPr id="14" name="矩形 13"/>
          <p:cNvSpPr/>
          <p:nvPr/>
        </p:nvSpPr>
        <p:spPr>
          <a:xfrm>
            <a:off x="518650" y="3826068"/>
            <a:ext cx="7592518" cy="338554"/>
          </a:xfrm>
          <a:prstGeom prst="rect">
            <a:avLst/>
          </a:prstGeom>
        </p:spPr>
        <p:txBody>
          <a:bodyPr wrap="square">
            <a:spAutoFit/>
          </a:bodyPr>
          <a:lstStyle/>
          <a:p>
            <a:r>
              <a:rPr lang="en-US" altLang="zh-CN" sz="1600" dirty="0"/>
              <a:t>2</a:t>
            </a:r>
            <a:r>
              <a:rPr lang="en-US" altLang="zh-CN" sz="1600" dirty="0" smtClean="0"/>
              <a:t>.</a:t>
            </a:r>
            <a:r>
              <a:rPr lang="zh-CN" altLang="en-US" sz="1600" dirty="0"/>
              <a:t>序列化字符串类型：将用户信息序列化后用一个键保存</a:t>
            </a:r>
            <a:endParaRPr lang="en-US" altLang="zh-CN" sz="1400" dirty="0"/>
          </a:p>
        </p:txBody>
      </p:sp>
      <p:sp>
        <p:nvSpPr>
          <p:cNvPr id="15" name="矩形 14"/>
          <p:cNvSpPr/>
          <p:nvPr/>
        </p:nvSpPr>
        <p:spPr>
          <a:xfrm>
            <a:off x="636517" y="4149924"/>
            <a:ext cx="5759450" cy="400110"/>
          </a:xfrm>
          <a:prstGeom prst="rect">
            <a:avLst/>
          </a:prstGeom>
        </p:spPr>
        <p:txBody>
          <a:bodyPr>
            <a:spAutoFit/>
          </a:bodyPr>
          <a:lstStyle/>
          <a:p>
            <a:r>
              <a:rPr lang="en-US" altLang="zh-CN" dirty="0"/>
              <a:t>set user:1 serialize(</a:t>
            </a:r>
            <a:r>
              <a:rPr lang="en-US" altLang="zh-CN" dirty="0" err="1"/>
              <a:t>userInfo</a:t>
            </a:r>
            <a:r>
              <a:rPr lang="en-US" altLang="zh-CN" dirty="0"/>
              <a:t>)</a:t>
            </a:r>
            <a:endParaRPr lang="zh-CN" altLang="en-US" dirty="0"/>
          </a:p>
        </p:txBody>
      </p:sp>
      <p:sp>
        <p:nvSpPr>
          <p:cNvPr id="16" name="矩形 15"/>
          <p:cNvSpPr/>
          <p:nvPr/>
        </p:nvSpPr>
        <p:spPr>
          <a:xfrm>
            <a:off x="511973" y="4637332"/>
            <a:ext cx="5567325" cy="1015663"/>
          </a:xfrm>
          <a:prstGeom prst="rect">
            <a:avLst/>
          </a:prstGeom>
        </p:spPr>
        <p:txBody>
          <a:bodyPr wrap="square">
            <a:spAutoFit/>
          </a:bodyPr>
          <a:lstStyle/>
          <a:p>
            <a:r>
              <a:rPr lang="zh-CN" altLang="en-US" sz="1400" dirty="0" smtClean="0"/>
              <a:t>优点：</a:t>
            </a:r>
            <a:r>
              <a:rPr lang="zh-CN" altLang="en-US" sz="1600" dirty="0"/>
              <a:t>简化编程，如果合理的使用序列化可以提高内存的使用</a:t>
            </a:r>
            <a:r>
              <a:rPr lang="zh-CN" altLang="en-US" sz="1600" dirty="0" smtClean="0"/>
              <a:t>效率</a:t>
            </a:r>
            <a:endParaRPr lang="en-US" altLang="zh-CN" sz="1600" dirty="0" smtClean="0"/>
          </a:p>
          <a:p>
            <a:r>
              <a:rPr lang="zh-CN" altLang="en-US" sz="1400" dirty="0"/>
              <a:t>缺点：序列化和反序列化有一定的开销，同时每次更新属性都需要</a:t>
            </a:r>
            <a:r>
              <a:rPr lang="zh-CN" altLang="en-US" sz="1400" dirty="0" smtClean="0"/>
              <a:t>把全部</a:t>
            </a:r>
            <a:r>
              <a:rPr lang="zh-CN" altLang="en-US" sz="1400" dirty="0"/>
              <a:t>数据取出进行反序列化，更新后再序列化到</a:t>
            </a:r>
            <a:r>
              <a:rPr lang="en-US" altLang="zh-CN" sz="1400" dirty="0" err="1"/>
              <a:t>Redis</a:t>
            </a:r>
            <a:r>
              <a:rPr lang="zh-CN" altLang="en-US" sz="1400" dirty="0"/>
              <a:t>中。</a:t>
            </a:r>
            <a:endParaRPr lang="en-US" altLang="zh-CN" sz="1400" dirty="0"/>
          </a:p>
        </p:txBody>
      </p:sp>
      <p:sp>
        <p:nvSpPr>
          <p:cNvPr id="17" name="矩形 16"/>
          <p:cNvSpPr/>
          <p:nvPr/>
        </p:nvSpPr>
        <p:spPr>
          <a:xfrm>
            <a:off x="5905053" y="2145157"/>
            <a:ext cx="5256584" cy="584775"/>
          </a:xfrm>
          <a:prstGeom prst="rect">
            <a:avLst/>
          </a:prstGeom>
        </p:spPr>
        <p:txBody>
          <a:bodyPr wrap="square">
            <a:spAutoFit/>
          </a:bodyPr>
          <a:lstStyle/>
          <a:p>
            <a:r>
              <a:rPr lang="en-US" altLang="zh-CN" sz="1600" dirty="0" smtClean="0"/>
              <a:t>2.</a:t>
            </a:r>
            <a:r>
              <a:rPr lang="zh-CN" altLang="en-US" sz="1600" dirty="0"/>
              <a:t>哈希类型：每个用户属性使用一对</a:t>
            </a:r>
            <a:r>
              <a:rPr lang="en-US" altLang="zh-CN" sz="1600" dirty="0"/>
              <a:t>field-value</a:t>
            </a:r>
            <a:r>
              <a:rPr lang="zh-CN" altLang="en-US" sz="1600" dirty="0"/>
              <a:t>，但是只用一个键</a:t>
            </a:r>
            <a:r>
              <a:rPr lang="zh-CN" altLang="en-US" sz="1600" dirty="0" smtClean="0"/>
              <a:t>保存。</a:t>
            </a:r>
            <a:endParaRPr lang="en-US" altLang="zh-CN" sz="1400" dirty="0"/>
          </a:p>
        </p:txBody>
      </p:sp>
      <p:sp>
        <p:nvSpPr>
          <p:cNvPr id="18" name="矩形 17"/>
          <p:cNvSpPr/>
          <p:nvPr/>
        </p:nvSpPr>
        <p:spPr>
          <a:xfrm>
            <a:off x="5965937" y="2870257"/>
            <a:ext cx="5759450" cy="400110"/>
          </a:xfrm>
          <a:prstGeom prst="rect">
            <a:avLst/>
          </a:prstGeom>
        </p:spPr>
        <p:txBody>
          <a:bodyPr>
            <a:spAutoFit/>
          </a:bodyPr>
          <a:lstStyle/>
          <a:p>
            <a:r>
              <a:rPr lang="en-US" altLang="zh-CN" dirty="0" err="1"/>
              <a:t>hmset</a:t>
            </a:r>
            <a:r>
              <a:rPr lang="en-US" altLang="zh-CN" dirty="0"/>
              <a:t> user:1 name </a:t>
            </a:r>
            <a:r>
              <a:rPr lang="en-US" altLang="zh-CN" dirty="0" err="1"/>
              <a:t>tomage</a:t>
            </a:r>
            <a:r>
              <a:rPr lang="en-US" altLang="zh-CN" dirty="0"/>
              <a:t> 23 </a:t>
            </a:r>
            <a:r>
              <a:rPr lang="en-US" altLang="zh-CN" dirty="0" smtClean="0"/>
              <a:t>city</a:t>
            </a:r>
            <a:endParaRPr lang="zh-CN" altLang="en-US" dirty="0"/>
          </a:p>
        </p:txBody>
      </p:sp>
      <p:sp>
        <p:nvSpPr>
          <p:cNvPr id="19" name="矩形 18"/>
          <p:cNvSpPr/>
          <p:nvPr/>
        </p:nvSpPr>
        <p:spPr>
          <a:xfrm>
            <a:off x="6061999" y="3474083"/>
            <a:ext cx="5567325" cy="769441"/>
          </a:xfrm>
          <a:prstGeom prst="rect">
            <a:avLst/>
          </a:prstGeom>
        </p:spPr>
        <p:txBody>
          <a:bodyPr wrap="square">
            <a:spAutoFit/>
          </a:bodyPr>
          <a:lstStyle/>
          <a:p>
            <a:r>
              <a:rPr lang="zh-CN" altLang="en-US" sz="1400" dirty="0" smtClean="0"/>
              <a:t>优点：</a:t>
            </a:r>
            <a:r>
              <a:rPr lang="zh-CN" altLang="en-US" sz="1600" dirty="0"/>
              <a:t>简单直观，如果使用合理可以减少内存空间的使用。</a:t>
            </a:r>
            <a:r>
              <a:rPr lang="zh-CN" altLang="en-US" sz="1400" dirty="0"/>
              <a:t>缺点：要控制哈希在</a:t>
            </a:r>
            <a:r>
              <a:rPr lang="en-US" altLang="zh-CN" sz="1400" dirty="0" err="1"/>
              <a:t>ziplist</a:t>
            </a:r>
            <a:r>
              <a:rPr lang="zh-CN" altLang="en-US" sz="1400" dirty="0"/>
              <a:t>和</a:t>
            </a:r>
            <a:r>
              <a:rPr lang="en-US" altLang="zh-CN" sz="1400" dirty="0" err="1"/>
              <a:t>hashtable</a:t>
            </a:r>
            <a:r>
              <a:rPr lang="zh-CN" altLang="en-US" sz="1400" dirty="0"/>
              <a:t>两种内部编码的转换，</a:t>
            </a:r>
            <a:r>
              <a:rPr lang="en-US" altLang="zh-CN" sz="1400" dirty="0" err="1"/>
              <a:t>hashtable</a:t>
            </a:r>
            <a:r>
              <a:rPr lang="zh-CN" altLang="en-US" sz="1400" dirty="0" smtClean="0"/>
              <a:t>会消耗</a:t>
            </a:r>
            <a:r>
              <a:rPr lang="zh-CN" altLang="en-US" sz="1400" dirty="0"/>
              <a:t>更多内存。</a:t>
            </a:r>
            <a:endParaRPr lang="en-US" altLang="zh-CN" sz="1400" dirty="0"/>
          </a:p>
        </p:txBody>
      </p:sp>
    </p:spTree>
    <p:extLst>
      <p:ext uri="{BB962C8B-B14F-4D97-AF65-F5344CB8AC3E}">
        <p14:creationId xmlns:p14="http://schemas.microsoft.com/office/powerpoint/2010/main" val="233641066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a:t>慢查询</a:t>
            </a:r>
          </a:p>
        </p:txBody>
      </p:sp>
      <p:sp>
        <p:nvSpPr>
          <p:cNvPr id="14" name="矩形 13"/>
          <p:cNvSpPr/>
          <p:nvPr/>
        </p:nvSpPr>
        <p:spPr>
          <a:xfrm>
            <a:off x="672692" y="2087959"/>
            <a:ext cx="4061408" cy="338554"/>
          </a:xfrm>
          <a:prstGeom prst="rect">
            <a:avLst/>
          </a:prstGeom>
        </p:spPr>
        <p:txBody>
          <a:bodyPr wrap="square">
            <a:spAutoFit/>
          </a:bodyPr>
          <a:lstStyle/>
          <a:p>
            <a:r>
              <a:rPr lang="zh-CN" altLang="en-US" sz="1600" dirty="0" smtClean="0"/>
              <a:t>新插入的慢查询日志放置在链表的表头</a:t>
            </a:r>
            <a:endParaRPr lang="en-US" altLang="zh-CN" sz="1600" dirty="0" smtClean="0"/>
          </a:p>
        </p:txBody>
      </p:sp>
      <p:sp>
        <p:nvSpPr>
          <p:cNvPr id="16" name="Freeform 222"/>
          <p:cNvSpPr>
            <a:spLocks noEditPoints="1"/>
          </p:cNvSpPr>
          <p:nvPr/>
        </p:nvSpPr>
        <p:spPr bwMode="auto">
          <a:xfrm>
            <a:off x="258081" y="819158"/>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7" name="TextBox 5"/>
          <p:cNvSpPr txBox="1"/>
          <p:nvPr/>
        </p:nvSpPr>
        <p:spPr>
          <a:xfrm>
            <a:off x="432445" y="779963"/>
            <a:ext cx="2074852"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浏览</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en-US" altLang="zh-CN" sz="1600" b="1" dirty="0" err="1" smtClean="0">
                <a:latin typeface="微软雅黑" panose="020B0503020204020204" pitchFamily="34" charset="-122"/>
                <a:ea typeface="微软雅黑" pitchFamily="34" charset="-122"/>
                <a:cs typeface="Aparajita" panose="020B0604020202020204" pitchFamily="34" charset="0"/>
              </a:rPr>
              <a:t>slowlog</a:t>
            </a:r>
            <a:r>
              <a:rPr lang="en-US" altLang="zh-CN" sz="1600" b="1" dirty="0" smtClean="0">
                <a:latin typeface="微软雅黑" panose="020B0503020204020204" pitchFamily="34" charset="-122"/>
                <a:ea typeface="微软雅黑" pitchFamily="34" charset="-122"/>
                <a:cs typeface="Aparajita" panose="020B0604020202020204" pitchFamily="34" charset="0"/>
              </a:rPr>
              <a:t> get</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Freeform 222"/>
          <p:cNvSpPr>
            <a:spLocks noEditPoints="1"/>
          </p:cNvSpPr>
          <p:nvPr/>
        </p:nvSpPr>
        <p:spPr bwMode="auto">
          <a:xfrm>
            <a:off x="258081" y="149933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1" name="TextBox 5"/>
          <p:cNvSpPr txBox="1"/>
          <p:nvPr/>
        </p:nvSpPr>
        <p:spPr>
          <a:xfrm>
            <a:off x="432445" y="1460142"/>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插入</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8" name="Freeform 222"/>
          <p:cNvSpPr>
            <a:spLocks noEditPoints="1"/>
          </p:cNvSpPr>
          <p:nvPr/>
        </p:nvSpPr>
        <p:spPr bwMode="auto">
          <a:xfrm>
            <a:off x="262373" y="2696708"/>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9" name="TextBox 5"/>
          <p:cNvSpPr txBox="1"/>
          <p:nvPr/>
        </p:nvSpPr>
        <p:spPr>
          <a:xfrm>
            <a:off x="436737" y="2657513"/>
            <a:ext cx="779626" cy="430851"/>
          </a:xfrm>
          <a:prstGeom prst="rect">
            <a:avLst/>
          </a:prstGeom>
          <a:noFill/>
        </p:spPr>
        <p:txBody>
          <a:bodyPr wrap="none" lIns="182843" tIns="91422" rIns="182843" bIns="91422" rtlCol="0">
            <a:spAutoFit/>
          </a:bodyPr>
          <a:lstStyle/>
          <a:p>
            <a:r>
              <a:rPr lang="zh-CN" altLang="en-US" sz="1600" b="1" dirty="0">
                <a:latin typeface="微软雅黑" panose="020B0503020204020204" pitchFamily="34" charset="-122"/>
                <a:ea typeface="微软雅黑" pitchFamily="34" charset="-122"/>
                <a:cs typeface="Aparajita" panose="020B0604020202020204" pitchFamily="34" charset="0"/>
              </a:rPr>
              <a:t>删除</a:t>
            </a:r>
            <a:endParaRPr lang="id-ID" sz="1600" b="1" dirty="0">
              <a:latin typeface="微软雅黑" panose="020B0503020204020204" pitchFamily="34" charset="-122"/>
              <a:ea typeface="微软雅黑" pitchFamily="34" charset="-122"/>
              <a:cs typeface="Aparajita" panose="020B0604020202020204" pitchFamily="34" charset="0"/>
            </a:endParaRPr>
          </a:p>
        </p:txBody>
      </p:sp>
    </p:spTree>
    <p:extLst>
      <p:ext uri="{BB962C8B-B14F-4D97-AF65-F5344CB8AC3E}">
        <p14:creationId xmlns:p14="http://schemas.microsoft.com/office/powerpoint/2010/main" val="372949444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监视器</a:t>
            </a:r>
            <a:endParaRPr lang="zh-CN" altLang="en-US" dirty="0"/>
          </a:p>
        </p:txBody>
      </p:sp>
      <p:sp>
        <p:nvSpPr>
          <p:cNvPr id="14" name="矩形 13"/>
          <p:cNvSpPr/>
          <p:nvPr/>
        </p:nvSpPr>
        <p:spPr>
          <a:xfrm>
            <a:off x="526989" y="1353633"/>
            <a:ext cx="7968665" cy="338554"/>
          </a:xfrm>
          <a:prstGeom prst="rect">
            <a:avLst/>
          </a:prstGeom>
        </p:spPr>
        <p:txBody>
          <a:bodyPr wrap="square">
            <a:spAutoFit/>
          </a:bodyPr>
          <a:lstStyle/>
          <a:p>
            <a:r>
              <a:rPr lang="zh-CN" altLang="en-US" sz="1600" dirty="0" smtClean="0"/>
              <a:t>当在客户端执行</a:t>
            </a:r>
            <a:r>
              <a:rPr lang="en-US" altLang="zh-CN" sz="1600" dirty="0" smtClean="0"/>
              <a:t>monitor</a:t>
            </a:r>
            <a:r>
              <a:rPr lang="zh-CN" altLang="en-US" sz="1600" dirty="0" smtClean="0"/>
              <a:t>命令后，会将该客户端加入到</a:t>
            </a:r>
            <a:r>
              <a:rPr lang="en-US" altLang="zh-CN" sz="1600" dirty="0" smtClean="0"/>
              <a:t>monitor</a:t>
            </a:r>
            <a:r>
              <a:rPr lang="zh-CN" altLang="en-US" sz="1600" dirty="0" smtClean="0"/>
              <a:t>的链表中。</a:t>
            </a:r>
            <a:endParaRPr lang="en-US" altLang="zh-CN" sz="1600" dirty="0" smtClean="0"/>
          </a:p>
        </p:txBody>
      </p:sp>
      <p:sp>
        <p:nvSpPr>
          <p:cNvPr id="16" name="Freeform 222"/>
          <p:cNvSpPr>
            <a:spLocks noEditPoints="1"/>
          </p:cNvSpPr>
          <p:nvPr/>
        </p:nvSpPr>
        <p:spPr bwMode="auto">
          <a:xfrm>
            <a:off x="258081" y="819158"/>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7" name="TextBox 5"/>
          <p:cNvSpPr txBox="1"/>
          <p:nvPr/>
        </p:nvSpPr>
        <p:spPr>
          <a:xfrm>
            <a:off x="432445" y="779963"/>
            <a:ext cx="1395179"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注册监视器</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2" name="图片 1"/>
          <p:cNvPicPr>
            <a:picLocks noChangeAspect="1"/>
          </p:cNvPicPr>
          <p:nvPr/>
        </p:nvPicPr>
        <p:blipFill>
          <a:blip r:embed="rId3"/>
          <a:stretch>
            <a:fillRect/>
          </a:stretch>
        </p:blipFill>
        <p:spPr>
          <a:xfrm>
            <a:off x="1130034" y="1667601"/>
            <a:ext cx="8280920" cy="4349574"/>
          </a:xfrm>
          <a:prstGeom prst="rect">
            <a:avLst/>
          </a:prstGeom>
        </p:spPr>
      </p:pic>
    </p:spTree>
    <p:extLst>
      <p:ext uri="{BB962C8B-B14F-4D97-AF65-F5344CB8AC3E}">
        <p14:creationId xmlns:p14="http://schemas.microsoft.com/office/powerpoint/2010/main" val="42011451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监视器</a:t>
            </a:r>
            <a:endParaRPr lang="zh-CN" altLang="en-US" dirty="0"/>
          </a:p>
        </p:txBody>
      </p:sp>
      <p:sp>
        <p:nvSpPr>
          <p:cNvPr id="14" name="矩形 13"/>
          <p:cNvSpPr/>
          <p:nvPr/>
        </p:nvSpPr>
        <p:spPr>
          <a:xfrm>
            <a:off x="526989" y="1353634"/>
            <a:ext cx="9914568" cy="584775"/>
          </a:xfrm>
          <a:prstGeom prst="rect">
            <a:avLst/>
          </a:prstGeom>
        </p:spPr>
        <p:txBody>
          <a:bodyPr wrap="square">
            <a:spAutoFit/>
          </a:bodyPr>
          <a:lstStyle/>
          <a:p>
            <a:r>
              <a:rPr lang="zh-CN" altLang="en-US" sz="1600" dirty="0" smtClean="0"/>
              <a:t>在</a:t>
            </a:r>
            <a:r>
              <a:rPr lang="en-US" altLang="zh-CN" sz="1600" dirty="0" smtClean="0"/>
              <a:t>call</a:t>
            </a:r>
            <a:r>
              <a:rPr lang="zh-CN" altLang="en-US" sz="1600" dirty="0" smtClean="0"/>
              <a:t>函数中，</a:t>
            </a:r>
            <a:r>
              <a:rPr lang="zh-CN" altLang="en-US" sz="1600" dirty="0"/>
              <a:t>会执行</a:t>
            </a:r>
            <a:r>
              <a:rPr lang="en-US" altLang="zh-CN" sz="1600" dirty="0" err="1"/>
              <a:t>replicationFeedMonitors</a:t>
            </a:r>
            <a:r>
              <a:rPr lang="zh-CN" altLang="en-US" sz="1600" dirty="0"/>
              <a:t>函数，向所有的</a:t>
            </a:r>
            <a:r>
              <a:rPr lang="en-US" altLang="zh-CN" sz="1600" dirty="0"/>
              <a:t>monitors</a:t>
            </a:r>
            <a:r>
              <a:rPr lang="zh-CN" altLang="en-US" sz="1600" dirty="0"/>
              <a:t>发送指令</a:t>
            </a:r>
            <a:endParaRPr lang="en-US" altLang="zh-CN" sz="1600" dirty="0"/>
          </a:p>
          <a:p>
            <a:endParaRPr lang="en-US" altLang="zh-CN" sz="1600" dirty="0" smtClean="0"/>
          </a:p>
        </p:txBody>
      </p:sp>
      <p:sp>
        <p:nvSpPr>
          <p:cNvPr id="16" name="Freeform 222"/>
          <p:cNvSpPr>
            <a:spLocks noEditPoints="1"/>
          </p:cNvSpPr>
          <p:nvPr/>
        </p:nvSpPr>
        <p:spPr bwMode="auto">
          <a:xfrm>
            <a:off x="258081" y="819158"/>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7" name="TextBox 5"/>
          <p:cNvSpPr txBox="1"/>
          <p:nvPr/>
        </p:nvSpPr>
        <p:spPr>
          <a:xfrm>
            <a:off x="432445" y="779963"/>
            <a:ext cx="2010732"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向监视器发送数据</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3" name="图片 2"/>
          <p:cNvPicPr>
            <a:picLocks noChangeAspect="1"/>
          </p:cNvPicPr>
          <p:nvPr/>
        </p:nvPicPr>
        <p:blipFill>
          <a:blip r:embed="rId3"/>
          <a:stretch>
            <a:fillRect/>
          </a:stretch>
        </p:blipFill>
        <p:spPr>
          <a:xfrm>
            <a:off x="792485" y="2081229"/>
            <a:ext cx="5553075" cy="1257300"/>
          </a:xfrm>
          <a:prstGeom prst="rect">
            <a:avLst/>
          </a:prstGeom>
        </p:spPr>
      </p:pic>
      <p:sp>
        <p:nvSpPr>
          <p:cNvPr id="9" name="矩形 8"/>
          <p:cNvSpPr/>
          <p:nvPr/>
        </p:nvSpPr>
        <p:spPr>
          <a:xfrm>
            <a:off x="382251" y="3744143"/>
            <a:ext cx="9914568" cy="338554"/>
          </a:xfrm>
          <a:prstGeom prst="rect">
            <a:avLst/>
          </a:prstGeom>
        </p:spPr>
        <p:txBody>
          <a:bodyPr wrap="square">
            <a:spAutoFit/>
          </a:bodyPr>
          <a:lstStyle/>
          <a:p>
            <a:r>
              <a:rPr lang="zh-CN" altLang="en-US" sz="1600" dirty="0" smtClean="0"/>
              <a:t>格式为：时间戳  数据库</a:t>
            </a:r>
            <a:r>
              <a:rPr lang="en-US" altLang="zh-CN" sz="1600" dirty="0" smtClean="0"/>
              <a:t>id</a:t>
            </a:r>
            <a:r>
              <a:rPr lang="zh-CN" altLang="en-US" sz="1600" dirty="0" smtClean="0"/>
              <a:t>号 客户端</a:t>
            </a:r>
            <a:r>
              <a:rPr lang="en-US" altLang="zh-CN" sz="1600" dirty="0" err="1" smtClean="0"/>
              <a:t>ip+port</a:t>
            </a:r>
            <a:r>
              <a:rPr lang="en-US" altLang="zh-CN" sz="1600" dirty="0" smtClean="0"/>
              <a:t> </a:t>
            </a:r>
            <a:r>
              <a:rPr lang="zh-CN" altLang="en-US" sz="1600" smtClean="0"/>
              <a:t>命令 命令参数 </a:t>
            </a:r>
            <a:endParaRPr lang="en-US" altLang="zh-CN" sz="1600" dirty="0" smtClean="0"/>
          </a:p>
        </p:txBody>
      </p:sp>
    </p:spTree>
    <p:extLst>
      <p:ext uri="{BB962C8B-B14F-4D97-AF65-F5344CB8AC3E}">
        <p14:creationId xmlns:p14="http://schemas.microsoft.com/office/powerpoint/2010/main" val="270428215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en-US" altLang="zh-CN" dirty="0" err="1" smtClean="0"/>
              <a:t>WatchDog</a:t>
            </a:r>
            <a:endParaRPr lang="zh-CN" altLang="en-US" dirty="0"/>
          </a:p>
        </p:txBody>
      </p:sp>
      <p:sp>
        <p:nvSpPr>
          <p:cNvPr id="14" name="矩形 13"/>
          <p:cNvSpPr/>
          <p:nvPr/>
        </p:nvSpPr>
        <p:spPr>
          <a:xfrm>
            <a:off x="522699" y="3240087"/>
            <a:ext cx="9914568" cy="338554"/>
          </a:xfrm>
          <a:prstGeom prst="rect">
            <a:avLst/>
          </a:prstGeom>
        </p:spPr>
        <p:txBody>
          <a:bodyPr wrap="square">
            <a:spAutoFit/>
          </a:bodyPr>
          <a:lstStyle/>
          <a:p>
            <a:r>
              <a:rPr lang="en-US" altLang="zh-CN" sz="1600" dirty="0" err="1" smtClean="0">
                <a:solidFill>
                  <a:srgbClr val="FF0000"/>
                </a:solidFill>
              </a:rPr>
              <a:t>Redis</a:t>
            </a:r>
            <a:r>
              <a:rPr lang="zh-CN" altLang="en-US" sz="1600" dirty="0" smtClean="0">
                <a:solidFill>
                  <a:srgbClr val="FF0000"/>
                </a:solidFill>
              </a:rPr>
              <a:t>默认是不记录日志的（</a:t>
            </a:r>
            <a:r>
              <a:rPr lang="en-US" altLang="zh-CN" sz="1600" dirty="0" err="1" smtClean="0">
                <a:solidFill>
                  <a:srgbClr val="FF0000"/>
                </a:solidFill>
              </a:rPr>
              <a:t>logfile</a:t>
            </a:r>
            <a:r>
              <a:rPr lang="en-US" altLang="zh-CN" sz="1600" dirty="0" smtClean="0">
                <a:solidFill>
                  <a:srgbClr val="FF0000"/>
                </a:solidFill>
              </a:rPr>
              <a:t>=“”</a:t>
            </a:r>
            <a:r>
              <a:rPr lang="zh-CN" altLang="en-US" sz="1600" dirty="0" smtClean="0">
                <a:solidFill>
                  <a:srgbClr val="FF0000"/>
                </a:solidFill>
              </a:rPr>
              <a:t>），如果需要查看</a:t>
            </a:r>
            <a:r>
              <a:rPr lang="en-US" altLang="zh-CN" sz="1600" dirty="0" smtClean="0">
                <a:solidFill>
                  <a:srgbClr val="FF0000"/>
                </a:solidFill>
              </a:rPr>
              <a:t>watchdog</a:t>
            </a:r>
            <a:r>
              <a:rPr lang="zh-CN" altLang="en-US" sz="1600" dirty="0" smtClean="0">
                <a:solidFill>
                  <a:srgbClr val="FF0000"/>
                </a:solidFill>
              </a:rPr>
              <a:t>，需要修改配置文件</a:t>
            </a:r>
            <a:r>
              <a:rPr lang="en-US" altLang="zh-CN" sz="1600" dirty="0" err="1">
                <a:solidFill>
                  <a:srgbClr val="FF0000"/>
                </a:solidFill>
              </a:rPr>
              <a:t>logfile</a:t>
            </a:r>
            <a:r>
              <a:rPr lang="en-US" altLang="zh-CN" sz="1600" dirty="0">
                <a:solidFill>
                  <a:srgbClr val="FF0000"/>
                </a:solidFill>
              </a:rPr>
              <a:t> </a:t>
            </a:r>
            <a:r>
              <a:rPr lang="zh-CN" altLang="en-US" sz="1600" dirty="0">
                <a:solidFill>
                  <a:srgbClr val="FF0000"/>
                </a:solidFill>
              </a:rPr>
              <a:t>选项</a:t>
            </a:r>
            <a:endParaRPr lang="en-US" altLang="zh-CN" sz="1600" dirty="0">
              <a:solidFill>
                <a:srgbClr val="FF0000"/>
              </a:solidFill>
            </a:endParaRPr>
          </a:p>
        </p:txBody>
      </p:sp>
      <p:sp>
        <p:nvSpPr>
          <p:cNvPr id="16" name="Freeform 222"/>
          <p:cNvSpPr>
            <a:spLocks noEditPoints="1"/>
          </p:cNvSpPr>
          <p:nvPr/>
        </p:nvSpPr>
        <p:spPr bwMode="auto">
          <a:xfrm>
            <a:off x="303203" y="3656985"/>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7" name="TextBox 5"/>
          <p:cNvSpPr txBox="1"/>
          <p:nvPr/>
        </p:nvSpPr>
        <p:spPr>
          <a:xfrm>
            <a:off x="561064" y="3586768"/>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源码</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550253" y="1210814"/>
            <a:ext cx="9914568" cy="1815882"/>
          </a:xfrm>
          <a:prstGeom prst="rect">
            <a:avLst/>
          </a:prstGeom>
        </p:spPr>
        <p:txBody>
          <a:bodyPr wrap="square">
            <a:spAutoFit/>
          </a:bodyPr>
          <a:lstStyle/>
          <a:p>
            <a:r>
              <a:rPr lang="en-US" altLang="zh-CN" sz="1600" dirty="0"/>
              <a:t>CONFIG SET watchdog-period 500 </a:t>
            </a:r>
          </a:p>
          <a:p>
            <a:r>
              <a:rPr lang="zh-CN" altLang="en-US" sz="1600" dirty="0" smtClean="0"/>
              <a:t>通过</a:t>
            </a:r>
            <a:r>
              <a:rPr lang="en-US" altLang="zh-CN" sz="1600" dirty="0"/>
              <a:t>CONFIG SET</a:t>
            </a:r>
            <a:r>
              <a:rPr lang="zh-CN" altLang="en-US" sz="1600" dirty="0"/>
              <a:t>命令设置</a:t>
            </a:r>
            <a:r>
              <a:rPr lang="en-US" altLang="zh-CN" sz="1600" dirty="0"/>
              <a:t>watchdog-period</a:t>
            </a:r>
            <a:r>
              <a:rPr lang="zh-CN" altLang="en-US" sz="1600" dirty="0"/>
              <a:t>参数，其值单位为毫秒，在上例中，运行时间超过</a:t>
            </a:r>
            <a:r>
              <a:rPr lang="en-US" altLang="zh-CN" sz="1600" dirty="0"/>
              <a:t>500</a:t>
            </a:r>
            <a:r>
              <a:rPr lang="zh-CN" altLang="en-US" sz="1600" dirty="0"/>
              <a:t>毫秒的操作将会被记录下来。 </a:t>
            </a:r>
          </a:p>
          <a:p>
            <a:endParaRPr lang="zh-CN" altLang="en-US" sz="1600" dirty="0"/>
          </a:p>
          <a:p>
            <a:r>
              <a:rPr lang="zh-CN" altLang="en-US" sz="1600" dirty="0"/>
              <a:t>注意：这个参数只能通过</a:t>
            </a:r>
            <a:r>
              <a:rPr lang="en-US" altLang="zh-CN" sz="1600" dirty="0">
                <a:solidFill>
                  <a:srgbClr val="FF0000"/>
                </a:solidFill>
              </a:rPr>
              <a:t>CONFIG SET</a:t>
            </a:r>
            <a:r>
              <a:rPr lang="zh-CN" altLang="en-US" sz="1600" dirty="0">
                <a:solidFill>
                  <a:srgbClr val="FF0000"/>
                </a:solidFill>
              </a:rPr>
              <a:t>来设置</a:t>
            </a:r>
            <a:r>
              <a:rPr lang="zh-CN" altLang="en-US" sz="1600" dirty="0"/>
              <a:t>，在配置文件里是无法设置的，因为在默认情况下，是绝不推荐开启它的。对性能和稳定性都有影响。当你诊断完成后，可以再通过上面的命令，将</a:t>
            </a:r>
            <a:r>
              <a:rPr lang="zh-CN" altLang="en-US" sz="1600" dirty="0">
                <a:solidFill>
                  <a:srgbClr val="FF0000"/>
                </a:solidFill>
              </a:rPr>
              <a:t>延迟时间设置为</a:t>
            </a:r>
            <a:r>
              <a:rPr lang="en-US" altLang="zh-CN" sz="1600" dirty="0">
                <a:solidFill>
                  <a:srgbClr val="FF0000"/>
                </a:solidFill>
              </a:rPr>
              <a:t>0</a:t>
            </a:r>
            <a:r>
              <a:rPr lang="zh-CN" altLang="en-US" sz="1600" dirty="0">
                <a:solidFill>
                  <a:srgbClr val="FF0000"/>
                </a:solidFill>
              </a:rPr>
              <a:t>来关闭</a:t>
            </a:r>
            <a:r>
              <a:rPr lang="en-US" altLang="zh-CN" sz="1600" dirty="0">
                <a:solidFill>
                  <a:srgbClr val="FF0000"/>
                </a:solidFill>
              </a:rPr>
              <a:t>watchdog</a:t>
            </a:r>
            <a:r>
              <a:rPr lang="zh-CN" altLang="en-US" sz="1600" dirty="0">
                <a:solidFill>
                  <a:srgbClr val="FF0000"/>
                </a:solidFill>
              </a:rPr>
              <a:t>的功能</a:t>
            </a:r>
            <a:r>
              <a:rPr lang="zh-CN" altLang="en-US" sz="1600" dirty="0"/>
              <a:t>。 </a:t>
            </a:r>
            <a:endParaRPr lang="en-US" altLang="zh-CN" sz="1600" dirty="0" smtClean="0"/>
          </a:p>
        </p:txBody>
      </p:sp>
      <p:sp>
        <p:nvSpPr>
          <p:cNvPr id="8" name="Freeform 222"/>
          <p:cNvSpPr>
            <a:spLocks noEditPoints="1"/>
          </p:cNvSpPr>
          <p:nvPr/>
        </p:nvSpPr>
        <p:spPr bwMode="auto">
          <a:xfrm>
            <a:off x="410481" y="971558"/>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0" name="TextBox 5"/>
          <p:cNvSpPr txBox="1"/>
          <p:nvPr/>
        </p:nvSpPr>
        <p:spPr>
          <a:xfrm>
            <a:off x="584845" y="932363"/>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简介</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 name="矩形 1"/>
          <p:cNvSpPr/>
          <p:nvPr/>
        </p:nvSpPr>
        <p:spPr>
          <a:xfrm>
            <a:off x="792485" y="4025746"/>
            <a:ext cx="6064096" cy="707886"/>
          </a:xfrm>
          <a:prstGeom prst="rect">
            <a:avLst/>
          </a:prstGeom>
        </p:spPr>
        <p:txBody>
          <a:bodyPr wrap="none">
            <a:spAutoFit/>
          </a:bodyPr>
          <a:lstStyle/>
          <a:p>
            <a:r>
              <a:rPr lang="zh-CN" altLang="en-US" dirty="0" smtClean="0"/>
              <a:t>核心代码：</a:t>
            </a:r>
            <a:r>
              <a:rPr lang="en-US" altLang="zh-CN" dirty="0" err="1" smtClean="0"/>
              <a:t>setitimer</a:t>
            </a:r>
            <a:r>
              <a:rPr lang="en-US" altLang="zh-CN" dirty="0" smtClean="0"/>
              <a:t>(ITIMER_REAL</a:t>
            </a:r>
            <a:r>
              <a:rPr lang="en-US" altLang="zh-CN" dirty="0"/>
              <a:t>, &amp;it, NULL</a:t>
            </a:r>
            <a:r>
              <a:rPr lang="en-US" altLang="zh-CN" dirty="0" smtClean="0"/>
              <a:t>);</a:t>
            </a:r>
          </a:p>
          <a:p>
            <a:r>
              <a:rPr lang="zh-CN" altLang="en-US" dirty="0" smtClean="0"/>
              <a:t>具体函数见</a:t>
            </a:r>
            <a:r>
              <a:rPr lang="en-US" altLang="zh-CN" dirty="0" err="1" smtClean="0"/>
              <a:t>enableWatchdog</a:t>
            </a:r>
            <a:r>
              <a:rPr lang="en-US" altLang="zh-CN" dirty="0" err="1">
                <a:sym typeface="Wingdings" panose="05000000000000000000" pitchFamily="2" charset="2"/>
              </a:rPr>
              <a:t>watchdogScheduleSignal</a:t>
            </a:r>
            <a:endParaRPr lang="zh-CN" altLang="en-US" dirty="0"/>
          </a:p>
        </p:txBody>
      </p:sp>
    </p:spTree>
    <p:extLst>
      <p:ext uri="{BB962C8B-B14F-4D97-AF65-F5344CB8AC3E}">
        <p14:creationId xmlns:p14="http://schemas.microsoft.com/office/powerpoint/2010/main" val="204243523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性能测试</a:t>
            </a:r>
            <a:endParaRPr lang="zh-CN" altLang="en-US" dirty="0"/>
          </a:p>
        </p:txBody>
      </p:sp>
      <p:sp>
        <p:nvSpPr>
          <p:cNvPr id="9" name="矩形 8"/>
          <p:cNvSpPr/>
          <p:nvPr/>
        </p:nvSpPr>
        <p:spPr>
          <a:xfrm>
            <a:off x="550253" y="1210814"/>
            <a:ext cx="9914568" cy="830997"/>
          </a:xfrm>
          <a:prstGeom prst="rect">
            <a:avLst/>
          </a:prstGeom>
        </p:spPr>
        <p:txBody>
          <a:bodyPr wrap="square">
            <a:spAutoFit/>
          </a:bodyPr>
          <a:lstStyle/>
          <a:p>
            <a:endParaRPr lang="en-US" altLang="zh-CN" sz="1600" dirty="0"/>
          </a:p>
          <a:p>
            <a:r>
              <a:rPr lang="en-US" altLang="zh-CN" sz="1600" dirty="0"/>
              <a:t>$ </a:t>
            </a:r>
            <a:r>
              <a:rPr lang="en-US" altLang="zh-CN" sz="1600" dirty="0" err="1"/>
              <a:t>redis</a:t>
            </a:r>
            <a:r>
              <a:rPr lang="en-US" altLang="zh-CN" sz="1600" dirty="0"/>
              <a:t>-benchmark -n 100000 -q script load "</a:t>
            </a:r>
            <a:r>
              <a:rPr lang="en-US" altLang="zh-CN" sz="1600" dirty="0" err="1"/>
              <a:t>redis.call</a:t>
            </a:r>
            <a:r>
              <a:rPr lang="en-US" altLang="zh-CN" sz="1600" dirty="0"/>
              <a:t>('</a:t>
            </a:r>
            <a:r>
              <a:rPr lang="en-US" altLang="zh-CN" sz="1600" dirty="0" err="1"/>
              <a:t>set','foo','bar</a:t>
            </a:r>
            <a:r>
              <a:rPr lang="en-US" altLang="zh-CN" sz="1600" dirty="0"/>
              <a:t>')"</a:t>
            </a:r>
          </a:p>
          <a:p>
            <a:r>
              <a:rPr lang="en-US" altLang="zh-CN" sz="1600" dirty="0"/>
              <a:t>script load </a:t>
            </a:r>
            <a:r>
              <a:rPr lang="en-US" altLang="zh-CN" sz="1600" dirty="0" err="1"/>
              <a:t>redis.call</a:t>
            </a:r>
            <a:r>
              <a:rPr lang="en-US" altLang="zh-CN" sz="1600" dirty="0"/>
              <a:t>('</a:t>
            </a:r>
            <a:r>
              <a:rPr lang="en-US" altLang="zh-CN" sz="1600" dirty="0" err="1"/>
              <a:t>set','foo','bar</a:t>
            </a:r>
            <a:r>
              <a:rPr lang="en-US" altLang="zh-CN" sz="1600" dirty="0"/>
              <a:t>'): 69881.20 requests per second</a:t>
            </a:r>
            <a:r>
              <a:rPr lang="zh-CN" altLang="en-US" sz="1600" dirty="0" smtClean="0"/>
              <a:t>通过</a:t>
            </a:r>
            <a:r>
              <a:rPr lang="en-US" altLang="zh-CN" sz="1600" dirty="0"/>
              <a:t>CONFIG SET</a:t>
            </a:r>
            <a:r>
              <a:rPr lang="zh-CN" altLang="en-US" sz="1600" dirty="0"/>
              <a:t>命令设置</a:t>
            </a:r>
            <a:r>
              <a:rPr lang="en-US" altLang="zh-CN" sz="1600" dirty="0"/>
              <a:t>watchdog-period</a:t>
            </a:r>
            <a:r>
              <a:rPr lang="zh-CN" altLang="en-US" sz="1600" dirty="0"/>
              <a:t>参数</a:t>
            </a:r>
            <a:r>
              <a:rPr lang="zh-CN" altLang="en-US" sz="1600" dirty="0" smtClean="0"/>
              <a:t>，</a:t>
            </a:r>
            <a:endParaRPr lang="en-US" altLang="zh-CN" sz="1600" dirty="0" smtClean="0"/>
          </a:p>
        </p:txBody>
      </p:sp>
      <p:sp>
        <p:nvSpPr>
          <p:cNvPr id="8" name="Freeform 222"/>
          <p:cNvSpPr>
            <a:spLocks noEditPoints="1"/>
          </p:cNvSpPr>
          <p:nvPr/>
        </p:nvSpPr>
        <p:spPr bwMode="auto">
          <a:xfrm>
            <a:off x="410481" y="971558"/>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0" name="TextBox 5"/>
          <p:cNvSpPr txBox="1"/>
          <p:nvPr/>
        </p:nvSpPr>
        <p:spPr>
          <a:xfrm>
            <a:off x="584845" y="932363"/>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简介</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6" name="图片 5"/>
          <p:cNvPicPr>
            <a:picLocks noChangeAspect="1"/>
          </p:cNvPicPr>
          <p:nvPr/>
        </p:nvPicPr>
        <p:blipFill>
          <a:blip r:embed="rId3"/>
          <a:stretch>
            <a:fillRect/>
          </a:stretch>
        </p:blipFill>
        <p:spPr>
          <a:xfrm>
            <a:off x="619785" y="2159967"/>
            <a:ext cx="9476253" cy="864096"/>
          </a:xfrm>
          <a:prstGeom prst="rect">
            <a:avLst/>
          </a:prstGeom>
        </p:spPr>
      </p:pic>
      <p:pic>
        <p:nvPicPr>
          <p:cNvPr id="7" name="图片 6"/>
          <p:cNvPicPr>
            <a:picLocks noChangeAspect="1"/>
          </p:cNvPicPr>
          <p:nvPr/>
        </p:nvPicPr>
        <p:blipFill>
          <a:blip r:embed="rId4"/>
          <a:stretch>
            <a:fillRect/>
          </a:stretch>
        </p:blipFill>
        <p:spPr>
          <a:xfrm>
            <a:off x="544936" y="4104183"/>
            <a:ext cx="9824614" cy="578361"/>
          </a:xfrm>
          <a:prstGeom prst="rect">
            <a:avLst/>
          </a:prstGeom>
        </p:spPr>
      </p:pic>
      <p:sp>
        <p:nvSpPr>
          <p:cNvPr id="15" name="矩形 14"/>
          <p:cNvSpPr/>
          <p:nvPr/>
        </p:nvSpPr>
        <p:spPr>
          <a:xfrm>
            <a:off x="538950" y="3046157"/>
            <a:ext cx="9914568" cy="338554"/>
          </a:xfrm>
          <a:prstGeom prst="rect">
            <a:avLst/>
          </a:prstGeom>
        </p:spPr>
        <p:txBody>
          <a:bodyPr wrap="square">
            <a:spAutoFit/>
          </a:bodyPr>
          <a:lstStyle/>
          <a:p>
            <a:r>
              <a:rPr lang="en-US" altLang="zh-CN" sz="1600" dirty="0" smtClean="0"/>
              <a:t>Set:</a:t>
            </a:r>
            <a:r>
              <a:rPr lang="zh-CN" altLang="en-US" sz="1600" dirty="0" smtClean="0"/>
              <a:t>默认为</a:t>
            </a:r>
            <a:r>
              <a:rPr lang="en-US" altLang="zh-CN" sz="1600" dirty="0" smtClean="0"/>
              <a:t>512</a:t>
            </a:r>
            <a:endParaRPr lang="en-US" altLang="zh-CN" sz="1600" dirty="0"/>
          </a:p>
        </p:txBody>
      </p:sp>
      <p:sp>
        <p:nvSpPr>
          <p:cNvPr id="18" name="矩形 17"/>
          <p:cNvSpPr/>
          <p:nvPr/>
        </p:nvSpPr>
        <p:spPr>
          <a:xfrm>
            <a:off x="554802" y="3743535"/>
            <a:ext cx="9914568" cy="338554"/>
          </a:xfrm>
          <a:prstGeom prst="rect">
            <a:avLst/>
          </a:prstGeom>
        </p:spPr>
        <p:txBody>
          <a:bodyPr wrap="square">
            <a:spAutoFit/>
          </a:bodyPr>
          <a:lstStyle/>
          <a:p>
            <a:r>
              <a:rPr lang="en-US" altLang="zh-CN" sz="1600" dirty="0" smtClean="0"/>
              <a:t>Set:</a:t>
            </a:r>
            <a:r>
              <a:rPr lang="zh-CN" altLang="en-US" sz="1600" dirty="0" smtClean="0"/>
              <a:t>重新设置为</a:t>
            </a:r>
            <a:r>
              <a:rPr lang="en-US" altLang="zh-CN" sz="1600" smtClean="0"/>
              <a:t>1024</a:t>
            </a:r>
            <a:endParaRPr lang="en-US" altLang="zh-CN" sz="1600" dirty="0"/>
          </a:p>
        </p:txBody>
      </p:sp>
    </p:spTree>
    <p:extLst>
      <p:ext uri="{BB962C8B-B14F-4D97-AF65-F5344CB8AC3E}">
        <p14:creationId xmlns:p14="http://schemas.microsoft.com/office/powerpoint/2010/main" val="343156004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zh-CN" altLang="en-US" dirty="0" smtClean="0"/>
              <a:t>常用操作</a:t>
            </a:r>
            <a:endParaRPr lang="zh-CN" altLang="en-US" dirty="0"/>
          </a:p>
        </p:txBody>
      </p:sp>
      <p:sp>
        <p:nvSpPr>
          <p:cNvPr id="9" name="矩形 8"/>
          <p:cNvSpPr/>
          <p:nvPr/>
        </p:nvSpPr>
        <p:spPr>
          <a:xfrm>
            <a:off x="550253" y="1210814"/>
            <a:ext cx="9914568" cy="830997"/>
          </a:xfrm>
          <a:prstGeom prst="rect">
            <a:avLst/>
          </a:prstGeom>
        </p:spPr>
        <p:txBody>
          <a:bodyPr wrap="square">
            <a:spAutoFit/>
          </a:bodyPr>
          <a:lstStyle/>
          <a:p>
            <a:endParaRPr lang="en-US" altLang="zh-CN" sz="1600" dirty="0"/>
          </a:p>
          <a:p>
            <a:r>
              <a:rPr lang="en-US" altLang="zh-CN" sz="1600" dirty="0"/>
              <a:t> </a:t>
            </a:r>
            <a:r>
              <a:rPr lang="zh-CN" altLang="en-US" sz="1600" dirty="0" smtClean="0"/>
              <a:t>第一种：</a:t>
            </a:r>
            <a:r>
              <a:rPr lang="en-US" altLang="zh-CN" sz="1600" dirty="0" err="1" smtClean="0"/>
              <a:t>redis</a:t>
            </a:r>
            <a:r>
              <a:rPr lang="en-US" altLang="zh-CN" sz="1600" dirty="0" smtClean="0"/>
              <a:t>-cli  </a:t>
            </a:r>
            <a:r>
              <a:rPr lang="en-US" altLang="zh-CN" sz="1600" dirty="0"/>
              <a:t>-p 6380 -n 0 keys '*' | </a:t>
            </a:r>
            <a:r>
              <a:rPr lang="en-US" altLang="zh-CN" sz="1600" dirty="0" err="1"/>
              <a:t>xargs</a:t>
            </a:r>
            <a:r>
              <a:rPr lang="en-US" altLang="zh-CN" sz="1600" dirty="0"/>
              <a:t> -I '{}' </a:t>
            </a:r>
            <a:r>
              <a:rPr lang="en-US" altLang="zh-CN" sz="1600" dirty="0" err="1"/>
              <a:t>redis</a:t>
            </a:r>
            <a:r>
              <a:rPr lang="en-US" altLang="zh-CN" sz="1600" dirty="0"/>
              <a:t>-cli -p 6380 -n 0 move '{}' </a:t>
            </a:r>
            <a:r>
              <a:rPr lang="en-US" altLang="zh-CN" sz="1600" dirty="0" smtClean="0"/>
              <a:t>1</a:t>
            </a:r>
          </a:p>
          <a:p>
            <a:r>
              <a:rPr lang="zh-CN" altLang="en-US" sz="1600" dirty="0" smtClean="0"/>
              <a:t>缺点是原始库数据会被删除</a:t>
            </a:r>
            <a:endParaRPr lang="en-US" altLang="zh-CN" sz="1600" dirty="0" smtClean="0"/>
          </a:p>
        </p:txBody>
      </p:sp>
      <p:sp>
        <p:nvSpPr>
          <p:cNvPr id="8" name="Freeform 222"/>
          <p:cNvSpPr>
            <a:spLocks noEditPoints="1"/>
          </p:cNvSpPr>
          <p:nvPr/>
        </p:nvSpPr>
        <p:spPr bwMode="auto">
          <a:xfrm>
            <a:off x="410481" y="971558"/>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0" name="TextBox 5"/>
          <p:cNvSpPr txBox="1"/>
          <p:nvPr/>
        </p:nvSpPr>
        <p:spPr>
          <a:xfrm>
            <a:off x="584845" y="932363"/>
            <a:ext cx="984810"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库迁移</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2" name="图片 1"/>
          <p:cNvPicPr>
            <a:picLocks noChangeAspect="1"/>
          </p:cNvPicPr>
          <p:nvPr/>
        </p:nvPicPr>
        <p:blipFill>
          <a:blip r:embed="rId3"/>
          <a:stretch>
            <a:fillRect/>
          </a:stretch>
        </p:blipFill>
        <p:spPr>
          <a:xfrm>
            <a:off x="864493" y="2041811"/>
            <a:ext cx="9075018" cy="1091066"/>
          </a:xfrm>
          <a:prstGeom prst="rect">
            <a:avLst/>
          </a:prstGeom>
        </p:spPr>
      </p:pic>
      <p:sp>
        <p:nvSpPr>
          <p:cNvPr id="3" name="矩形 2"/>
          <p:cNvSpPr/>
          <p:nvPr/>
        </p:nvSpPr>
        <p:spPr>
          <a:xfrm>
            <a:off x="699530" y="3282323"/>
            <a:ext cx="10486800" cy="338554"/>
          </a:xfrm>
          <a:prstGeom prst="rect">
            <a:avLst/>
          </a:prstGeom>
        </p:spPr>
        <p:txBody>
          <a:bodyPr wrap="square">
            <a:spAutoFit/>
          </a:bodyPr>
          <a:lstStyle/>
          <a:p>
            <a:r>
              <a:rPr lang="zh-CN" altLang="en-US" sz="1600" dirty="0" smtClean="0"/>
              <a:t>第二种：</a:t>
            </a:r>
            <a:r>
              <a:rPr lang="en-US" altLang="zh-CN" sz="1600" dirty="0" err="1" smtClean="0"/>
              <a:t>redis</a:t>
            </a:r>
            <a:r>
              <a:rPr lang="en-US" altLang="zh-CN" sz="1600" dirty="0" smtClean="0"/>
              <a:t>-cli </a:t>
            </a:r>
            <a:r>
              <a:rPr lang="en-US" altLang="zh-CN" sz="1600" dirty="0"/>
              <a:t>-n </a:t>
            </a:r>
            <a:r>
              <a:rPr lang="en-US" altLang="zh-CN" sz="1600" dirty="0" smtClean="0"/>
              <a:t>1 </a:t>
            </a:r>
            <a:r>
              <a:rPr lang="en-US" altLang="zh-CN" sz="1600" dirty="0"/>
              <a:t>keys '*' | </a:t>
            </a:r>
            <a:r>
              <a:rPr lang="en-US" altLang="zh-CN" sz="1600" dirty="0" err="1"/>
              <a:t>xargs</a:t>
            </a:r>
            <a:r>
              <a:rPr lang="en-US" altLang="zh-CN" sz="1600" dirty="0"/>
              <a:t> -I '{}' </a:t>
            </a:r>
            <a:r>
              <a:rPr lang="en-US" altLang="zh-CN" sz="1600" dirty="0" err="1"/>
              <a:t>redis</a:t>
            </a:r>
            <a:r>
              <a:rPr lang="en-US" altLang="zh-CN" sz="1600" dirty="0"/>
              <a:t>-cli -n </a:t>
            </a:r>
            <a:r>
              <a:rPr lang="en-US" altLang="zh-CN" sz="1600" dirty="0" smtClean="0"/>
              <a:t>0 </a:t>
            </a:r>
            <a:r>
              <a:rPr lang="en-US" altLang="zh-CN" sz="1600" dirty="0"/>
              <a:t>migrate </a:t>
            </a:r>
            <a:r>
              <a:rPr lang="zh-CN" altLang="en-US" sz="1600" dirty="0"/>
              <a:t>目标</a:t>
            </a:r>
            <a:r>
              <a:rPr lang="en-US" altLang="zh-CN" sz="1600" dirty="0"/>
              <a:t>IP 6379 '' 2 10000 COPY keys '{}'</a:t>
            </a:r>
            <a:endParaRPr lang="zh-CN" altLang="en-US" sz="1600" dirty="0"/>
          </a:p>
        </p:txBody>
      </p:sp>
      <p:pic>
        <p:nvPicPr>
          <p:cNvPr id="1026" name="Picture 2" descr="https://images2018.cnblogs.com/blog/957960/201809/957960-20180907181409090-45628688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09" y="3620877"/>
            <a:ext cx="9339948" cy="269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06006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5" name="组合 164"/>
          <p:cNvGrpSpPr/>
          <p:nvPr/>
        </p:nvGrpSpPr>
        <p:grpSpPr>
          <a:xfrm>
            <a:off x="576461" y="-1368425"/>
            <a:ext cx="11249638" cy="8724938"/>
            <a:chOff x="186970" y="-1512441"/>
            <a:chExt cx="11249638" cy="8724938"/>
          </a:xfrm>
        </p:grpSpPr>
        <p:sp>
          <p:nvSpPr>
            <p:cNvPr id="41" name="圆角矩形 40"/>
            <p:cNvSpPr/>
            <p:nvPr/>
          </p:nvSpPr>
          <p:spPr>
            <a:xfrm>
              <a:off x="4576396" y="5226783"/>
              <a:ext cx="2611740" cy="85120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tLang="zh-CN" dirty="0" smtClean="0"/>
            </a:p>
            <a:p>
              <a:pPr algn="ctr"/>
              <a:endParaRPr lang="en-US" altLang="zh-CN" dirty="0"/>
            </a:p>
          </p:txBody>
        </p:sp>
        <p:sp>
          <p:nvSpPr>
            <p:cNvPr id="22" name="圆角矩形 21"/>
            <p:cNvSpPr/>
            <p:nvPr/>
          </p:nvSpPr>
          <p:spPr>
            <a:xfrm>
              <a:off x="6324040" y="4133774"/>
              <a:ext cx="2232248" cy="8769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tLang="zh-CN" dirty="0" smtClean="0"/>
            </a:p>
            <a:p>
              <a:pPr algn="ctr"/>
              <a:endParaRPr lang="en-US" altLang="zh-CN" dirty="0"/>
            </a:p>
            <a:p>
              <a:pPr algn="ctr"/>
              <a:r>
                <a:rPr lang="zh-CN" altLang="en-US" dirty="0" smtClean="0"/>
                <a:t>数据缓存</a:t>
              </a:r>
              <a:endParaRPr lang="zh-CN" altLang="en-US" dirty="0"/>
            </a:p>
          </p:txBody>
        </p:sp>
        <p:sp>
          <p:nvSpPr>
            <p:cNvPr id="3" name="矩形 2"/>
            <p:cNvSpPr/>
            <p:nvPr/>
          </p:nvSpPr>
          <p:spPr>
            <a:xfrm>
              <a:off x="3336040" y="-305976"/>
              <a:ext cx="3235072" cy="8230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负载均衡器</a:t>
              </a:r>
              <a:endParaRPr lang="en-US" altLang="zh-CN" dirty="0" smtClean="0"/>
            </a:p>
            <a:p>
              <a:pPr algn="ctr"/>
              <a:r>
                <a:rPr lang="en-US" altLang="zh-CN" dirty="0" err="1" smtClean="0"/>
                <a:t>Keepalived</a:t>
              </a:r>
              <a:r>
                <a:rPr lang="en-US" altLang="zh-CN" dirty="0" smtClean="0"/>
                <a:t>+(</a:t>
              </a:r>
              <a:r>
                <a:rPr lang="en-US" altLang="zh-CN" dirty="0" err="1" smtClean="0"/>
                <a:t>nginx</a:t>
              </a:r>
              <a:r>
                <a:rPr lang="zh-CN" altLang="en-US" dirty="0" smtClean="0"/>
                <a:t>或</a:t>
              </a:r>
              <a:r>
                <a:rPr lang="en-US" altLang="zh-CN" dirty="0" err="1" smtClean="0"/>
                <a:t>haproxy</a:t>
              </a:r>
              <a:r>
                <a:rPr lang="en-US" altLang="zh-CN" dirty="0" smtClean="0"/>
                <a:t>)</a:t>
              </a:r>
            </a:p>
          </p:txBody>
        </p:sp>
        <p:grpSp>
          <p:nvGrpSpPr>
            <p:cNvPr id="10" name="组合 9"/>
            <p:cNvGrpSpPr/>
            <p:nvPr/>
          </p:nvGrpSpPr>
          <p:grpSpPr>
            <a:xfrm>
              <a:off x="2579624" y="2045542"/>
              <a:ext cx="2160240" cy="1440160"/>
              <a:chOff x="1872605" y="2231975"/>
              <a:chExt cx="2160240" cy="1440160"/>
            </a:xfrm>
          </p:grpSpPr>
          <p:sp>
            <p:nvSpPr>
              <p:cNvPr id="8" name="矩形 7"/>
              <p:cNvSpPr/>
              <p:nvPr/>
            </p:nvSpPr>
            <p:spPr>
              <a:xfrm>
                <a:off x="1872605" y="2231975"/>
                <a:ext cx="2160240" cy="1440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80617" y="2808039"/>
                <a:ext cx="1944216" cy="72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应用服务器</a:t>
                </a:r>
                <a:endParaRPr lang="en-US" altLang="zh-CN" dirty="0" smtClean="0"/>
              </a:p>
              <a:p>
                <a:pPr algn="ctr"/>
                <a:r>
                  <a:rPr lang="en-US" altLang="zh-CN" dirty="0" smtClean="0"/>
                  <a:t>(tomcat)</a:t>
                </a:r>
              </a:p>
            </p:txBody>
          </p:sp>
          <p:sp>
            <p:nvSpPr>
              <p:cNvPr id="7" name="圆角矩形 6"/>
              <p:cNvSpPr/>
              <p:nvPr/>
            </p:nvSpPr>
            <p:spPr>
              <a:xfrm>
                <a:off x="1980617" y="2375991"/>
                <a:ext cx="1944216" cy="419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反向代理</a:t>
                </a:r>
                <a:endParaRPr lang="en-US" altLang="zh-CN" sz="1400" dirty="0" smtClean="0"/>
              </a:p>
              <a:p>
                <a:pPr algn="ctr"/>
                <a:r>
                  <a:rPr lang="en-US" altLang="zh-CN" sz="1400" dirty="0" smtClean="0"/>
                  <a:t>(</a:t>
                </a:r>
                <a:r>
                  <a:rPr lang="en-US" altLang="zh-CN" sz="1400" dirty="0" err="1" smtClean="0"/>
                  <a:t>nginx</a:t>
                </a:r>
                <a:r>
                  <a:rPr lang="en-US" altLang="zh-CN" sz="1400" dirty="0" smtClean="0"/>
                  <a:t>)</a:t>
                </a:r>
                <a:endParaRPr lang="zh-CN" altLang="en-US" sz="1400" dirty="0"/>
              </a:p>
            </p:txBody>
          </p:sp>
        </p:grpSp>
        <p:grpSp>
          <p:nvGrpSpPr>
            <p:cNvPr id="13" name="组合 12"/>
            <p:cNvGrpSpPr/>
            <p:nvPr/>
          </p:nvGrpSpPr>
          <p:grpSpPr>
            <a:xfrm>
              <a:off x="5027896" y="2045542"/>
              <a:ext cx="2160240" cy="1440160"/>
              <a:chOff x="1872605" y="2231975"/>
              <a:chExt cx="2160240" cy="1440160"/>
            </a:xfrm>
          </p:grpSpPr>
          <p:sp>
            <p:nvSpPr>
              <p:cNvPr id="14" name="矩形 13"/>
              <p:cNvSpPr/>
              <p:nvPr/>
            </p:nvSpPr>
            <p:spPr>
              <a:xfrm>
                <a:off x="1872605" y="2231975"/>
                <a:ext cx="2160240" cy="1440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80617" y="2808039"/>
                <a:ext cx="1944216" cy="72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应用服务器</a:t>
                </a:r>
                <a:endParaRPr lang="en-US" altLang="zh-CN" dirty="0" smtClean="0"/>
              </a:p>
              <a:p>
                <a:pPr algn="ctr"/>
                <a:r>
                  <a:rPr lang="en-US" altLang="zh-CN" dirty="0" smtClean="0"/>
                  <a:t>(tomcat)</a:t>
                </a:r>
              </a:p>
            </p:txBody>
          </p:sp>
          <p:sp>
            <p:nvSpPr>
              <p:cNvPr id="16" name="圆角矩形 15"/>
              <p:cNvSpPr/>
              <p:nvPr/>
            </p:nvSpPr>
            <p:spPr>
              <a:xfrm>
                <a:off x="1980617" y="2375991"/>
                <a:ext cx="1944216" cy="419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反向代理</a:t>
                </a:r>
                <a:endParaRPr lang="en-US" altLang="zh-CN" sz="1400" dirty="0" smtClean="0"/>
              </a:p>
              <a:p>
                <a:pPr algn="ctr"/>
                <a:r>
                  <a:rPr lang="en-US" altLang="zh-CN" sz="1400" dirty="0" smtClean="0"/>
                  <a:t>(</a:t>
                </a:r>
                <a:r>
                  <a:rPr lang="en-US" altLang="zh-CN" sz="1400" dirty="0" err="1" smtClean="0"/>
                  <a:t>nginx</a:t>
                </a:r>
                <a:r>
                  <a:rPr lang="en-US" altLang="zh-CN" sz="1400" dirty="0" smtClean="0"/>
                  <a:t>)</a:t>
                </a:r>
                <a:endParaRPr lang="zh-CN" altLang="en-US" sz="1400" dirty="0"/>
              </a:p>
            </p:txBody>
          </p:sp>
        </p:grpSp>
        <p:cxnSp>
          <p:nvCxnSpPr>
            <p:cNvPr id="19" name="肘形连接符 18"/>
            <p:cNvCxnSpPr>
              <a:stCxn id="3" idx="2"/>
              <a:endCxn id="69" idx="0"/>
            </p:cNvCxnSpPr>
            <p:nvPr/>
          </p:nvCxnSpPr>
          <p:spPr>
            <a:xfrm rot="5400000">
              <a:off x="4119313" y="57524"/>
              <a:ext cx="374694" cy="1293832"/>
            </a:xfrm>
            <a:prstGeom prst="bentConnector3">
              <a:avLst>
                <a:gd name="adj1" fmla="val 50000"/>
              </a:avLst>
            </a:prstGeom>
            <a:ln w="15875">
              <a:tailEnd type="triangle"/>
            </a:ln>
          </p:spPr>
          <p:style>
            <a:lnRef idx="1">
              <a:schemeClr val="accent2"/>
            </a:lnRef>
            <a:fillRef idx="0">
              <a:schemeClr val="accent2"/>
            </a:fillRef>
            <a:effectRef idx="0">
              <a:schemeClr val="accent2"/>
            </a:effectRef>
            <a:fontRef idx="minor">
              <a:schemeClr val="tx1"/>
            </a:fontRef>
          </p:style>
        </p:cxnSp>
        <p:sp>
          <p:nvSpPr>
            <p:cNvPr id="20" name="圆柱形 19"/>
            <p:cNvSpPr/>
            <p:nvPr/>
          </p:nvSpPr>
          <p:spPr>
            <a:xfrm>
              <a:off x="3155688" y="5383689"/>
              <a:ext cx="1152128" cy="50405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主</a:t>
              </a:r>
              <a:endParaRPr lang="zh-CN" altLang="en-US" dirty="0"/>
            </a:p>
          </p:txBody>
        </p:sp>
        <p:sp>
          <p:nvSpPr>
            <p:cNvPr id="23" name="圆柱形 22"/>
            <p:cNvSpPr/>
            <p:nvPr/>
          </p:nvSpPr>
          <p:spPr>
            <a:xfrm>
              <a:off x="4631852" y="5383689"/>
              <a:ext cx="666421" cy="50405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从</a:t>
              </a:r>
              <a:r>
                <a:rPr lang="en-US" altLang="zh-CN" dirty="0" smtClean="0"/>
                <a:t>1</a:t>
              </a:r>
              <a:endParaRPr lang="zh-CN" altLang="en-US" dirty="0"/>
            </a:p>
          </p:txBody>
        </p:sp>
        <p:sp>
          <p:nvSpPr>
            <p:cNvPr id="24" name="圆柱形 23"/>
            <p:cNvSpPr/>
            <p:nvPr/>
          </p:nvSpPr>
          <p:spPr>
            <a:xfrm>
              <a:off x="5586305" y="5383689"/>
              <a:ext cx="612068" cy="50405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从</a:t>
              </a:r>
              <a:r>
                <a:rPr lang="en-US" altLang="zh-CN" dirty="0"/>
                <a:t>2</a:t>
              </a:r>
              <a:endParaRPr lang="zh-CN" altLang="en-US" dirty="0"/>
            </a:p>
          </p:txBody>
        </p:sp>
        <p:sp>
          <p:nvSpPr>
            <p:cNvPr id="25" name="圆柱形 24"/>
            <p:cNvSpPr/>
            <p:nvPr/>
          </p:nvSpPr>
          <p:spPr>
            <a:xfrm>
              <a:off x="6486405" y="5383689"/>
              <a:ext cx="593719" cy="50405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从</a:t>
              </a:r>
              <a:r>
                <a:rPr lang="en-US" altLang="zh-CN" dirty="0"/>
                <a:t>3</a:t>
              </a:r>
              <a:endParaRPr lang="zh-CN" altLang="en-US" dirty="0"/>
            </a:p>
          </p:txBody>
        </p:sp>
        <p:sp>
          <p:nvSpPr>
            <p:cNvPr id="21" name="立方体 20"/>
            <p:cNvSpPr/>
            <p:nvPr/>
          </p:nvSpPr>
          <p:spPr>
            <a:xfrm>
              <a:off x="6430304" y="4277790"/>
              <a:ext cx="973855" cy="4320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err="1" smtClean="0"/>
                <a:t>memcache</a:t>
              </a:r>
              <a:endParaRPr lang="zh-CN" altLang="en-US" dirty="0"/>
            </a:p>
          </p:txBody>
        </p:sp>
        <p:sp>
          <p:nvSpPr>
            <p:cNvPr id="29" name="立方体 28"/>
            <p:cNvSpPr/>
            <p:nvPr/>
          </p:nvSpPr>
          <p:spPr>
            <a:xfrm>
              <a:off x="7455546" y="4261899"/>
              <a:ext cx="973855" cy="4320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err="1" smtClean="0"/>
                <a:t>memcache</a:t>
              </a:r>
              <a:endParaRPr lang="zh-CN" altLang="en-US" dirty="0"/>
            </a:p>
          </p:txBody>
        </p:sp>
        <p:sp>
          <p:nvSpPr>
            <p:cNvPr id="26" name="缺角矩形 25"/>
            <p:cNvSpPr/>
            <p:nvPr/>
          </p:nvSpPr>
          <p:spPr>
            <a:xfrm>
              <a:off x="3659744" y="3976868"/>
              <a:ext cx="1616716" cy="37293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读写分离器</a:t>
              </a:r>
              <a:endParaRPr lang="zh-CN" altLang="en-US" dirty="0"/>
            </a:p>
          </p:txBody>
        </p:sp>
        <p:cxnSp>
          <p:nvCxnSpPr>
            <p:cNvPr id="30" name="肘形连接符 29"/>
            <p:cNvCxnSpPr>
              <a:stCxn id="8" idx="2"/>
              <a:endCxn id="26" idx="0"/>
            </p:cNvCxnSpPr>
            <p:nvPr/>
          </p:nvCxnSpPr>
          <p:spPr>
            <a:xfrm rot="16200000" flipH="1">
              <a:off x="3818340" y="3327106"/>
              <a:ext cx="491166" cy="808358"/>
            </a:xfrm>
            <a:prstGeom prst="bentConnector3">
              <a:avLst/>
            </a:prstGeom>
            <a:ln w="15875">
              <a:tailEnd type="triangle"/>
            </a:ln>
          </p:spPr>
          <p:style>
            <a:lnRef idx="1">
              <a:schemeClr val="accent4"/>
            </a:lnRef>
            <a:fillRef idx="0">
              <a:schemeClr val="accent4"/>
            </a:fillRef>
            <a:effectRef idx="0">
              <a:schemeClr val="accent4"/>
            </a:effectRef>
            <a:fontRef idx="minor">
              <a:schemeClr val="tx1"/>
            </a:fontRef>
          </p:style>
        </p:cxnSp>
        <p:cxnSp>
          <p:nvCxnSpPr>
            <p:cNvPr id="32" name="肘形连接符 31"/>
            <p:cNvCxnSpPr>
              <a:stCxn id="14" idx="2"/>
              <a:endCxn id="26" idx="0"/>
            </p:cNvCxnSpPr>
            <p:nvPr/>
          </p:nvCxnSpPr>
          <p:spPr>
            <a:xfrm rot="5400000">
              <a:off x="5042476" y="2911328"/>
              <a:ext cx="491166" cy="1639914"/>
            </a:xfrm>
            <a:prstGeom prst="bentConnector3">
              <a:avLst/>
            </a:prstGeom>
            <a:ln w="15875">
              <a:tailEnd type="triangle"/>
            </a:ln>
          </p:spPr>
          <p:style>
            <a:lnRef idx="1">
              <a:schemeClr val="accent4"/>
            </a:lnRef>
            <a:fillRef idx="0">
              <a:schemeClr val="accent4"/>
            </a:fillRef>
            <a:effectRef idx="0">
              <a:schemeClr val="accent4"/>
            </a:effectRef>
            <a:fontRef idx="minor">
              <a:schemeClr val="tx1"/>
            </a:fontRef>
          </p:style>
        </p:cxnSp>
        <p:cxnSp>
          <p:nvCxnSpPr>
            <p:cNvPr id="35" name="肘形连接符 34"/>
            <p:cNvCxnSpPr>
              <a:stCxn id="26" idx="2"/>
              <a:endCxn id="21" idx="2"/>
            </p:cNvCxnSpPr>
            <p:nvPr/>
          </p:nvCxnSpPr>
          <p:spPr>
            <a:xfrm rot="16200000" flipH="1">
              <a:off x="5350192" y="3467708"/>
              <a:ext cx="198022" cy="1962202"/>
            </a:xfrm>
            <a:prstGeom prst="bentConnector2">
              <a:avLst/>
            </a:prstGeom>
            <a:ln w="15875">
              <a:tailEnd type="triangle"/>
            </a:ln>
          </p:spPr>
          <p:style>
            <a:lnRef idx="1">
              <a:schemeClr val="accent4"/>
            </a:lnRef>
            <a:fillRef idx="0">
              <a:schemeClr val="accent4"/>
            </a:fillRef>
            <a:effectRef idx="0">
              <a:schemeClr val="accent4"/>
            </a:effectRef>
            <a:fontRef idx="minor">
              <a:schemeClr val="tx1"/>
            </a:fontRef>
          </p:style>
        </p:cxnSp>
        <p:sp>
          <p:nvSpPr>
            <p:cNvPr id="36" name="文本框 35"/>
            <p:cNvSpPr txBox="1"/>
            <p:nvPr/>
          </p:nvSpPr>
          <p:spPr>
            <a:xfrm>
              <a:off x="5247353" y="4367632"/>
              <a:ext cx="1800200" cy="276999"/>
            </a:xfrm>
            <a:prstGeom prst="rect">
              <a:avLst/>
            </a:prstGeom>
            <a:noFill/>
          </p:spPr>
          <p:txBody>
            <a:bodyPr wrap="square" rtlCol="0">
              <a:spAutoFit/>
            </a:bodyPr>
            <a:lstStyle/>
            <a:p>
              <a:r>
                <a:rPr lang="zh-CN" altLang="en-US" sz="1200" dirty="0" smtClean="0"/>
                <a:t>读先查询缓存</a:t>
              </a:r>
              <a:endParaRPr lang="zh-CN" altLang="en-US" sz="1200" dirty="0"/>
            </a:p>
          </p:txBody>
        </p:sp>
        <p:cxnSp>
          <p:nvCxnSpPr>
            <p:cNvPr id="40" name="肘形连接符 39"/>
            <p:cNvCxnSpPr>
              <a:stCxn id="22" idx="2"/>
              <a:endCxn id="41" idx="0"/>
            </p:cNvCxnSpPr>
            <p:nvPr/>
          </p:nvCxnSpPr>
          <p:spPr>
            <a:xfrm rot="5400000">
              <a:off x="6553204" y="4339822"/>
              <a:ext cx="216023" cy="1557898"/>
            </a:xfrm>
            <a:prstGeom prst="bentConnector3">
              <a:avLst>
                <a:gd name="adj1" fmla="val 50000"/>
              </a:avLst>
            </a:prstGeom>
            <a:ln w="15875">
              <a:tailEnd type="triangle"/>
            </a:ln>
          </p:spPr>
          <p:style>
            <a:lnRef idx="1">
              <a:schemeClr val="accent4"/>
            </a:lnRef>
            <a:fillRef idx="0">
              <a:schemeClr val="accent4"/>
            </a:fillRef>
            <a:effectRef idx="0">
              <a:schemeClr val="accent4"/>
            </a:effectRef>
            <a:fontRef idx="minor">
              <a:schemeClr val="tx1"/>
            </a:fontRef>
          </p:style>
        </p:cxnSp>
        <p:sp>
          <p:nvSpPr>
            <p:cNvPr id="44" name="文本框 43"/>
            <p:cNvSpPr txBox="1"/>
            <p:nvPr/>
          </p:nvSpPr>
          <p:spPr>
            <a:xfrm>
              <a:off x="6198373" y="4991472"/>
              <a:ext cx="1800200" cy="276999"/>
            </a:xfrm>
            <a:prstGeom prst="rect">
              <a:avLst/>
            </a:prstGeom>
            <a:noFill/>
          </p:spPr>
          <p:txBody>
            <a:bodyPr wrap="square" rtlCol="0">
              <a:spAutoFit/>
            </a:bodyPr>
            <a:lstStyle/>
            <a:p>
              <a:r>
                <a:rPr lang="zh-CN" altLang="en-US" sz="1200" dirty="0" smtClean="0"/>
                <a:t>未查询到则访问数据库</a:t>
              </a:r>
              <a:endParaRPr lang="zh-CN" altLang="en-US" sz="1200" dirty="0"/>
            </a:p>
          </p:txBody>
        </p:sp>
        <p:cxnSp>
          <p:nvCxnSpPr>
            <p:cNvPr id="45" name="肘形连接符 44"/>
            <p:cNvCxnSpPr>
              <a:stCxn id="26" idx="2"/>
              <a:endCxn id="20" idx="0"/>
            </p:cNvCxnSpPr>
            <p:nvPr/>
          </p:nvCxnSpPr>
          <p:spPr>
            <a:xfrm rot="5400000">
              <a:off x="3519975" y="4561575"/>
              <a:ext cx="1159905" cy="736350"/>
            </a:xfrm>
            <a:prstGeom prst="bentConnector3">
              <a:avLst>
                <a:gd name="adj1" fmla="val 50000"/>
              </a:avLst>
            </a:prstGeom>
            <a:ln w="15875">
              <a:tailEnd type="triangle"/>
            </a:ln>
          </p:spPr>
          <p:style>
            <a:lnRef idx="1">
              <a:schemeClr val="accent4"/>
            </a:lnRef>
            <a:fillRef idx="0">
              <a:schemeClr val="accent4"/>
            </a:fillRef>
            <a:effectRef idx="0">
              <a:schemeClr val="accent4"/>
            </a:effectRef>
            <a:fontRef idx="minor">
              <a:schemeClr val="tx1"/>
            </a:fontRef>
          </p:style>
        </p:cxnSp>
        <p:sp>
          <p:nvSpPr>
            <p:cNvPr id="48" name="文本框 47"/>
            <p:cNvSpPr txBox="1"/>
            <p:nvPr/>
          </p:nvSpPr>
          <p:spPr>
            <a:xfrm>
              <a:off x="3649003" y="4801537"/>
              <a:ext cx="1800200" cy="276999"/>
            </a:xfrm>
            <a:prstGeom prst="rect">
              <a:avLst/>
            </a:prstGeom>
            <a:noFill/>
          </p:spPr>
          <p:txBody>
            <a:bodyPr wrap="square" rtlCol="0">
              <a:spAutoFit/>
            </a:bodyPr>
            <a:lstStyle/>
            <a:p>
              <a:r>
                <a:rPr lang="zh-CN" altLang="en-US" sz="1200" dirty="0" smtClean="0"/>
                <a:t>写直接写入数据库</a:t>
              </a:r>
              <a:endParaRPr lang="zh-CN" altLang="en-US" sz="1200" dirty="0"/>
            </a:p>
          </p:txBody>
        </p:sp>
        <p:cxnSp>
          <p:nvCxnSpPr>
            <p:cNvPr id="49" name="肘形连接符 48"/>
            <p:cNvCxnSpPr>
              <a:stCxn id="22" idx="0"/>
              <a:endCxn id="14" idx="3"/>
            </p:cNvCxnSpPr>
            <p:nvPr/>
          </p:nvCxnSpPr>
          <p:spPr>
            <a:xfrm rot="16200000" flipV="1">
              <a:off x="6630074" y="3323684"/>
              <a:ext cx="1368152" cy="252028"/>
            </a:xfrm>
            <a:prstGeom prst="bentConnector2">
              <a:avLst/>
            </a:prstGeom>
            <a:ln w="15875">
              <a:tailEnd type="triangle"/>
            </a:ln>
          </p:spPr>
          <p:style>
            <a:lnRef idx="1">
              <a:schemeClr val="accent4"/>
            </a:lnRef>
            <a:fillRef idx="0">
              <a:schemeClr val="accent4"/>
            </a:fillRef>
            <a:effectRef idx="0">
              <a:schemeClr val="accent4"/>
            </a:effectRef>
            <a:fontRef idx="minor">
              <a:schemeClr val="tx1"/>
            </a:fontRef>
          </p:style>
        </p:cxnSp>
        <p:sp>
          <p:nvSpPr>
            <p:cNvPr id="55" name="文本框 54"/>
            <p:cNvSpPr txBox="1"/>
            <p:nvPr/>
          </p:nvSpPr>
          <p:spPr>
            <a:xfrm>
              <a:off x="6916374" y="3583435"/>
              <a:ext cx="1800200" cy="461665"/>
            </a:xfrm>
            <a:prstGeom prst="rect">
              <a:avLst/>
            </a:prstGeom>
            <a:noFill/>
          </p:spPr>
          <p:txBody>
            <a:bodyPr wrap="square" rtlCol="0">
              <a:spAutoFit/>
            </a:bodyPr>
            <a:lstStyle/>
            <a:p>
              <a:r>
                <a:rPr lang="zh-CN" altLang="en-US" sz="1200" dirty="0" smtClean="0"/>
                <a:t>查询到直接返回给应用服务器</a:t>
              </a:r>
              <a:endParaRPr lang="zh-CN" altLang="en-US" sz="1200" dirty="0"/>
            </a:p>
          </p:txBody>
        </p:sp>
        <p:sp>
          <p:nvSpPr>
            <p:cNvPr id="57" name="燕尾形 56"/>
            <p:cNvSpPr/>
            <p:nvPr/>
          </p:nvSpPr>
          <p:spPr>
            <a:xfrm>
              <a:off x="4739864" y="6157874"/>
              <a:ext cx="792088" cy="27227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文本框 57"/>
            <p:cNvSpPr txBox="1"/>
            <p:nvPr/>
          </p:nvSpPr>
          <p:spPr>
            <a:xfrm>
              <a:off x="5616313" y="6160940"/>
              <a:ext cx="3595856" cy="954107"/>
            </a:xfrm>
            <a:prstGeom prst="rect">
              <a:avLst/>
            </a:prstGeom>
            <a:noFill/>
          </p:spPr>
          <p:txBody>
            <a:bodyPr wrap="none" rtlCol="0">
              <a:spAutoFit/>
            </a:bodyPr>
            <a:lstStyle/>
            <a:p>
              <a:r>
                <a:rPr lang="zh-CN" altLang="en-US" sz="1400" dirty="0"/>
                <a:t>对于电商平台来说，数据库大部分为三类表</a:t>
              </a:r>
              <a:endParaRPr lang="en-US" altLang="zh-CN" sz="1400" dirty="0"/>
            </a:p>
            <a:p>
              <a:r>
                <a:rPr lang="zh-CN" altLang="en-US" sz="1400" dirty="0"/>
                <a:t>商品、订单和</a:t>
              </a:r>
              <a:r>
                <a:rPr lang="zh-CN" altLang="en-US" sz="1400" dirty="0" smtClean="0"/>
                <a:t>用户。</a:t>
              </a:r>
              <a:endParaRPr lang="en-US" altLang="zh-CN" sz="1400" dirty="0" smtClean="0"/>
            </a:p>
            <a:p>
              <a:r>
                <a:rPr lang="zh-CN" altLang="en-US" sz="1400" dirty="0" smtClean="0"/>
                <a:t>垂直拆分：分库，一般来说商品表更加活跃</a:t>
              </a:r>
              <a:endParaRPr lang="en-US" altLang="zh-CN" sz="1400" dirty="0" smtClean="0"/>
            </a:p>
            <a:p>
              <a:r>
                <a:rPr lang="zh-CN" altLang="en-US" sz="1400" dirty="0" smtClean="0"/>
                <a:t>水平拆分：分表，分表减轻了写的压力</a:t>
              </a:r>
              <a:endParaRPr lang="zh-CN" altLang="en-US" sz="1400" dirty="0"/>
            </a:p>
          </p:txBody>
        </p:sp>
        <p:sp>
          <p:nvSpPr>
            <p:cNvPr id="59" name="文本框 58"/>
            <p:cNvSpPr txBox="1"/>
            <p:nvPr/>
          </p:nvSpPr>
          <p:spPr>
            <a:xfrm>
              <a:off x="2667295" y="3809157"/>
              <a:ext cx="937570" cy="738664"/>
            </a:xfrm>
            <a:prstGeom prst="rect">
              <a:avLst/>
            </a:prstGeom>
            <a:noFill/>
          </p:spPr>
          <p:txBody>
            <a:bodyPr wrap="square" rtlCol="0">
              <a:spAutoFit/>
            </a:bodyPr>
            <a:lstStyle/>
            <a:p>
              <a:r>
                <a:rPr lang="zh-CN" altLang="en-US" sz="1400" dirty="0" smtClean="0"/>
                <a:t>读写分离减轻了读的压力</a:t>
              </a:r>
              <a:endParaRPr lang="zh-CN" altLang="en-US" sz="1400" dirty="0"/>
            </a:p>
          </p:txBody>
        </p:sp>
        <p:cxnSp>
          <p:nvCxnSpPr>
            <p:cNvPr id="60" name="肘形连接符 59"/>
            <p:cNvCxnSpPr>
              <a:stCxn id="20" idx="3"/>
              <a:endCxn id="41" idx="1"/>
            </p:cNvCxnSpPr>
            <p:nvPr/>
          </p:nvCxnSpPr>
          <p:spPr>
            <a:xfrm rot="5400000" flipH="1" flipV="1">
              <a:off x="4036395" y="5347744"/>
              <a:ext cx="235358" cy="844644"/>
            </a:xfrm>
            <a:prstGeom prst="bentConnector4">
              <a:avLst>
                <a:gd name="adj1" fmla="val -97129"/>
                <a:gd name="adj2" fmla="val 84101"/>
              </a:avLst>
            </a:prstGeom>
            <a:ln w="15875">
              <a:tailEnd type="triangle"/>
            </a:ln>
          </p:spPr>
          <p:style>
            <a:lnRef idx="1">
              <a:schemeClr val="accent4"/>
            </a:lnRef>
            <a:fillRef idx="0">
              <a:schemeClr val="accent4"/>
            </a:fillRef>
            <a:effectRef idx="0">
              <a:schemeClr val="accent4"/>
            </a:effectRef>
            <a:fontRef idx="minor">
              <a:schemeClr val="tx1"/>
            </a:fontRef>
          </p:style>
        </p:cxnSp>
        <p:sp>
          <p:nvSpPr>
            <p:cNvPr id="63" name="文本框 62"/>
            <p:cNvSpPr txBox="1"/>
            <p:nvPr/>
          </p:nvSpPr>
          <p:spPr>
            <a:xfrm>
              <a:off x="3535099" y="5970786"/>
              <a:ext cx="1800200" cy="276999"/>
            </a:xfrm>
            <a:prstGeom prst="rect">
              <a:avLst/>
            </a:prstGeom>
            <a:noFill/>
          </p:spPr>
          <p:txBody>
            <a:bodyPr wrap="square" rtlCol="0">
              <a:spAutoFit/>
            </a:bodyPr>
            <a:lstStyle/>
            <a:p>
              <a:r>
                <a:rPr lang="zh-CN" altLang="en-US" sz="1200" dirty="0" smtClean="0"/>
                <a:t>定期主从复制</a:t>
              </a:r>
              <a:endParaRPr lang="zh-CN" altLang="en-US" sz="1200" dirty="0"/>
            </a:p>
          </p:txBody>
        </p:sp>
        <p:sp>
          <p:nvSpPr>
            <p:cNvPr id="64" name="棱台 63"/>
            <p:cNvSpPr/>
            <p:nvPr/>
          </p:nvSpPr>
          <p:spPr>
            <a:xfrm>
              <a:off x="760266" y="4504968"/>
              <a:ext cx="1512168" cy="88940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搜索引擎</a:t>
              </a:r>
              <a:endParaRPr lang="zh-CN" altLang="en-US" dirty="0"/>
            </a:p>
          </p:txBody>
        </p:sp>
        <p:sp>
          <p:nvSpPr>
            <p:cNvPr id="65" name="文本框 64"/>
            <p:cNvSpPr txBox="1"/>
            <p:nvPr/>
          </p:nvSpPr>
          <p:spPr>
            <a:xfrm>
              <a:off x="410538" y="5396615"/>
              <a:ext cx="2457118" cy="1815882"/>
            </a:xfrm>
            <a:prstGeom prst="rect">
              <a:avLst/>
            </a:prstGeom>
            <a:noFill/>
          </p:spPr>
          <p:txBody>
            <a:bodyPr wrap="square" rtlCol="0">
              <a:spAutoFit/>
            </a:bodyPr>
            <a:lstStyle/>
            <a:p>
              <a:r>
                <a:rPr lang="en-US" altLang="zh-CN" sz="1400" dirty="0" err="1" smtClean="0"/>
                <a:t>Mysql</a:t>
              </a:r>
              <a:r>
                <a:rPr lang="zh-CN" altLang="en-US" sz="1400" dirty="0" smtClean="0"/>
                <a:t>的</a:t>
              </a:r>
              <a:r>
                <a:rPr lang="en-US" altLang="zh-CN" sz="1400" dirty="0" err="1" smtClean="0"/>
                <a:t>InnoDB</a:t>
              </a:r>
              <a:r>
                <a:rPr lang="zh-CN" altLang="en-US" sz="1400" dirty="0" smtClean="0"/>
                <a:t>引擎不支持全文索引，而</a:t>
              </a:r>
              <a:r>
                <a:rPr lang="en-US" altLang="zh-CN" sz="1400" dirty="0" err="1" smtClean="0"/>
                <a:t>Myisam</a:t>
              </a:r>
              <a:r>
                <a:rPr lang="zh-CN" altLang="en-US" sz="1400" dirty="0" smtClean="0"/>
                <a:t>又不支持事务。在查询商品时，经常需要全文搜索，可能跨越多个表。因此我们将数据拉取出来建立一个全文索引，存储在搜索引擎中，常见的</a:t>
              </a:r>
              <a:r>
                <a:rPr lang="en-US" altLang="zh-CN" sz="1400" dirty="0" err="1" smtClean="0"/>
                <a:t>es</a:t>
              </a:r>
              <a:r>
                <a:rPr lang="zh-CN" altLang="en-US" sz="1400" dirty="0" smtClean="0"/>
                <a:t>。这样不需要再去查询数据库</a:t>
              </a:r>
              <a:endParaRPr lang="zh-CN" altLang="en-US" sz="1400" dirty="0"/>
            </a:p>
          </p:txBody>
        </p:sp>
        <p:grpSp>
          <p:nvGrpSpPr>
            <p:cNvPr id="79" name="组合 78"/>
            <p:cNvGrpSpPr/>
            <p:nvPr/>
          </p:nvGrpSpPr>
          <p:grpSpPr>
            <a:xfrm>
              <a:off x="2543620" y="891787"/>
              <a:ext cx="2232248" cy="876986"/>
              <a:chOff x="366390" y="-105187"/>
              <a:chExt cx="2232248" cy="876986"/>
            </a:xfrm>
          </p:grpSpPr>
          <p:sp>
            <p:nvSpPr>
              <p:cNvPr id="69" name="圆角矩形 68"/>
              <p:cNvSpPr/>
              <p:nvPr/>
            </p:nvSpPr>
            <p:spPr>
              <a:xfrm>
                <a:off x="366390" y="-105187"/>
                <a:ext cx="2232248" cy="8769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tLang="zh-CN" dirty="0" smtClean="0"/>
              </a:p>
              <a:p>
                <a:pPr algn="ctr"/>
                <a:endParaRPr lang="en-US" altLang="zh-CN" dirty="0"/>
              </a:p>
              <a:p>
                <a:pPr algn="ctr"/>
                <a:r>
                  <a:rPr lang="zh-CN" altLang="en-US" dirty="0"/>
                  <a:t>页面</a:t>
                </a:r>
                <a:r>
                  <a:rPr lang="zh-CN" altLang="en-US" dirty="0" smtClean="0"/>
                  <a:t>缓存</a:t>
                </a:r>
                <a:endParaRPr lang="zh-CN" altLang="en-US" dirty="0"/>
              </a:p>
            </p:txBody>
          </p:sp>
          <p:sp>
            <p:nvSpPr>
              <p:cNvPr id="70" name="立方体 69"/>
              <p:cNvSpPr/>
              <p:nvPr/>
            </p:nvSpPr>
            <p:spPr>
              <a:xfrm>
                <a:off x="472654" y="38829"/>
                <a:ext cx="973855" cy="4320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varnish</a:t>
                </a:r>
                <a:endParaRPr lang="zh-CN" altLang="en-US" sz="1800" dirty="0"/>
              </a:p>
            </p:txBody>
          </p:sp>
          <p:sp>
            <p:nvSpPr>
              <p:cNvPr id="71" name="立方体 70"/>
              <p:cNvSpPr/>
              <p:nvPr/>
            </p:nvSpPr>
            <p:spPr>
              <a:xfrm>
                <a:off x="1497896" y="22938"/>
                <a:ext cx="973855" cy="4320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squid</a:t>
                </a:r>
                <a:endParaRPr lang="zh-CN" altLang="en-US" dirty="0"/>
              </a:p>
            </p:txBody>
          </p:sp>
        </p:grpSp>
        <p:cxnSp>
          <p:nvCxnSpPr>
            <p:cNvPr id="81" name="肘形连接符 80"/>
            <p:cNvCxnSpPr>
              <a:stCxn id="69" idx="2"/>
              <a:endCxn id="7" idx="0"/>
            </p:cNvCxnSpPr>
            <p:nvPr/>
          </p:nvCxnSpPr>
          <p:spPr>
            <a:xfrm rot="5400000">
              <a:off x="3449352" y="1979165"/>
              <a:ext cx="420785" cy="12700"/>
            </a:xfrm>
            <a:prstGeom prst="bentConnector3">
              <a:avLst>
                <a:gd name="adj1" fmla="val 50000"/>
              </a:avLst>
            </a:prstGeom>
            <a:ln w="15875">
              <a:tailEnd type="triangle"/>
            </a:ln>
          </p:spPr>
          <p:style>
            <a:lnRef idx="1">
              <a:schemeClr val="accent2"/>
            </a:lnRef>
            <a:fillRef idx="0">
              <a:schemeClr val="accent2"/>
            </a:fillRef>
            <a:effectRef idx="0">
              <a:schemeClr val="accent2"/>
            </a:effectRef>
            <a:fontRef idx="minor">
              <a:schemeClr val="tx1"/>
            </a:fontRef>
          </p:style>
        </p:cxnSp>
        <p:cxnSp>
          <p:nvCxnSpPr>
            <p:cNvPr id="84" name="肘形连接符 83"/>
            <p:cNvCxnSpPr>
              <a:stCxn id="88" idx="2"/>
              <a:endCxn id="16" idx="0"/>
            </p:cNvCxnSpPr>
            <p:nvPr/>
          </p:nvCxnSpPr>
          <p:spPr>
            <a:xfrm rot="16200000" flipH="1">
              <a:off x="5840421" y="1921962"/>
              <a:ext cx="409523" cy="125667"/>
            </a:xfrm>
            <a:prstGeom prst="bentConnector3">
              <a:avLst>
                <a:gd name="adj1" fmla="val 50000"/>
              </a:avLst>
            </a:prstGeom>
            <a:ln w="15875">
              <a:tailEnd type="triangle"/>
            </a:ln>
          </p:spPr>
          <p:style>
            <a:lnRef idx="1">
              <a:schemeClr val="accent2"/>
            </a:lnRef>
            <a:fillRef idx="0">
              <a:schemeClr val="accent2"/>
            </a:fillRef>
            <a:effectRef idx="0">
              <a:schemeClr val="accent2"/>
            </a:effectRef>
            <a:fontRef idx="minor">
              <a:schemeClr val="tx1"/>
            </a:fontRef>
          </p:style>
        </p:cxnSp>
        <p:grpSp>
          <p:nvGrpSpPr>
            <p:cNvPr id="87" name="组合 86"/>
            <p:cNvGrpSpPr/>
            <p:nvPr/>
          </p:nvGrpSpPr>
          <p:grpSpPr>
            <a:xfrm>
              <a:off x="4866225" y="903049"/>
              <a:ext cx="2232248" cy="876986"/>
              <a:chOff x="366390" y="-105187"/>
              <a:chExt cx="2232248" cy="876986"/>
            </a:xfrm>
          </p:grpSpPr>
          <p:sp>
            <p:nvSpPr>
              <p:cNvPr id="88" name="圆角矩形 87"/>
              <p:cNvSpPr/>
              <p:nvPr/>
            </p:nvSpPr>
            <p:spPr>
              <a:xfrm>
                <a:off x="366390" y="-105187"/>
                <a:ext cx="2232248" cy="8769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tLang="zh-CN" dirty="0" smtClean="0"/>
              </a:p>
              <a:p>
                <a:pPr algn="ctr"/>
                <a:endParaRPr lang="en-US" altLang="zh-CN" dirty="0"/>
              </a:p>
              <a:p>
                <a:pPr algn="ctr"/>
                <a:r>
                  <a:rPr lang="zh-CN" altLang="en-US" dirty="0"/>
                  <a:t>页面</a:t>
                </a:r>
                <a:r>
                  <a:rPr lang="zh-CN" altLang="en-US" dirty="0" smtClean="0"/>
                  <a:t>缓存</a:t>
                </a:r>
                <a:endParaRPr lang="zh-CN" altLang="en-US" dirty="0"/>
              </a:p>
            </p:txBody>
          </p:sp>
          <p:sp>
            <p:nvSpPr>
              <p:cNvPr id="89" name="立方体 88"/>
              <p:cNvSpPr/>
              <p:nvPr/>
            </p:nvSpPr>
            <p:spPr>
              <a:xfrm>
                <a:off x="472654" y="38829"/>
                <a:ext cx="973855" cy="4320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varnish</a:t>
                </a:r>
                <a:endParaRPr lang="zh-CN" altLang="en-US" sz="1800" dirty="0"/>
              </a:p>
            </p:txBody>
          </p:sp>
          <p:sp>
            <p:nvSpPr>
              <p:cNvPr id="90" name="立方体 89"/>
              <p:cNvSpPr/>
              <p:nvPr/>
            </p:nvSpPr>
            <p:spPr>
              <a:xfrm>
                <a:off x="1497896" y="22938"/>
                <a:ext cx="973855" cy="4320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squid</a:t>
                </a:r>
                <a:endParaRPr lang="zh-CN" altLang="en-US" dirty="0"/>
              </a:p>
            </p:txBody>
          </p:sp>
        </p:grpSp>
        <p:cxnSp>
          <p:nvCxnSpPr>
            <p:cNvPr id="93" name="肘形连接符 92"/>
            <p:cNvCxnSpPr>
              <a:stCxn id="3" idx="2"/>
              <a:endCxn id="88" idx="0"/>
            </p:cNvCxnSpPr>
            <p:nvPr/>
          </p:nvCxnSpPr>
          <p:spPr>
            <a:xfrm rot="16200000" flipH="1">
              <a:off x="5274984" y="195684"/>
              <a:ext cx="385956" cy="1028773"/>
            </a:xfrm>
            <a:prstGeom prst="bentConnector3">
              <a:avLst>
                <a:gd name="adj1" fmla="val 50000"/>
              </a:avLst>
            </a:prstGeom>
            <a:ln w="15875">
              <a:tailEnd type="triangle"/>
            </a:ln>
          </p:spPr>
          <p:style>
            <a:lnRef idx="1">
              <a:schemeClr val="accent2"/>
            </a:lnRef>
            <a:fillRef idx="0">
              <a:schemeClr val="accent2"/>
            </a:fillRef>
            <a:effectRef idx="0">
              <a:schemeClr val="accent2"/>
            </a:effectRef>
            <a:fontRef idx="minor">
              <a:schemeClr val="tx1"/>
            </a:fontRef>
          </p:style>
        </p:cxnSp>
        <p:sp>
          <p:nvSpPr>
            <p:cNvPr id="102" name="椭圆 101"/>
            <p:cNvSpPr/>
            <p:nvPr/>
          </p:nvSpPr>
          <p:spPr>
            <a:xfrm>
              <a:off x="231264" y="-155947"/>
              <a:ext cx="1369969" cy="9363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CDN</a:t>
              </a:r>
              <a:endParaRPr lang="zh-CN" altLang="en-US" dirty="0"/>
            </a:p>
          </p:txBody>
        </p:sp>
        <p:sp>
          <p:nvSpPr>
            <p:cNvPr id="103" name="文本框 102"/>
            <p:cNvSpPr txBox="1"/>
            <p:nvPr/>
          </p:nvSpPr>
          <p:spPr>
            <a:xfrm>
              <a:off x="186970" y="799510"/>
              <a:ext cx="1414263" cy="2031325"/>
            </a:xfrm>
            <a:prstGeom prst="rect">
              <a:avLst/>
            </a:prstGeom>
            <a:noFill/>
          </p:spPr>
          <p:txBody>
            <a:bodyPr wrap="square" rtlCol="0">
              <a:spAutoFit/>
            </a:bodyPr>
            <a:lstStyle/>
            <a:p>
              <a:r>
                <a:rPr lang="zh-CN" altLang="en-US" sz="1400" dirty="0" smtClean="0"/>
                <a:t>避免全部请求都打到主站来。</a:t>
              </a:r>
              <a:endParaRPr lang="en-US" altLang="zh-CN" sz="1400" dirty="0" smtClean="0"/>
            </a:p>
            <a:p>
              <a:r>
                <a:rPr lang="en-US" altLang="zh-CN" sz="1400" dirty="0" smtClean="0"/>
                <a:t>GLB</a:t>
              </a:r>
              <a:r>
                <a:rPr lang="zh-CN" altLang="en-US" sz="1400" dirty="0" smtClean="0"/>
                <a:t>之后，返回的</a:t>
              </a:r>
              <a:r>
                <a:rPr lang="en-US" altLang="zh-CN" sz="1400" dirty="0" smtClean="0"/>
                <a:t>CNAME</a:t>
              </a:r>
              <a:r>
                <a:rPr lang="zh-CN" altLang="en-US" sz="1400" dirty="0" smtClean="0"/>
                <a:t>，可能是该节点的反向代理地址，因此</a:t>
              </a:r>
              <a:r>
                <a:rPr lang="en-US" altLang="zh-CN" sz="1400" dirty="0" smtClean="0"/>
                <a:t>SLB</a:t>
              </a:r>
              <a:r>
                <a:rPr lang="zh-CN" altLang="en-US" sz="1400" dirty="0" smtClean="0"/>
                <a:t>根据负载均衡策略确定最后的</a:t>
              </a:r>
              <a:r>
                <a:rPr lang="en-US" altLang="zh-CN" sz="1400" dirty="0" smtClean="0"/>
                <a:t>IP</a:t>
              </a:r>
              <a:endParaRPr lang="zh-CN" altLang="en-US" sz="1400" dirty="0"/>
            </a:p>
          </p:txBody>
        </p:sp>
        <p:sp>
          <p:nvSpPr>
            <p:cNvPr id="104" name="笑脸 103"/>
            <p:cNvSpPr/>
            <p:nvPr/>
          </p:nvSpPr>
          <p:spPr>
            <a:xfrm>
              <a:off x="2725954" y="-1512441"/>
              <a:ext cx="726033"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箭头连接符 105"/>
            <p:cNvCxnSpPr>
              <a:stCxn id="104" idx="2"/>
              <a:endCxn id="113" idx="3"/>
            </p:cNvCxnSpPr>
            <p:nvPr/>
          </p:nvCxnSpPr>
          <p:spPr>
            <a:xfrm flipH="1">
              <a:off x="1990724" y="-1260413"/>
              <a:ext cx="735230" cy="385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1941116" y="-988337"/>
              <a:ext cx="1800200" cy="646331"/>
            </a:xfrm>
            <a:prstGeom prst="rect">
              <a:avLst/>
            </a:prstGeom>
            <a:noFill/>
          </p:spPr>
          <p:txBody>
            <a:bodyPr wrap="square" rtlCol="0">
              <a:spAutoFit/>
            </a:bodyPr>
            <a:lstStyle/>
            <a:p>
              <a:r>
                <a:rPr lang="zh-CN" altLang="en-US" sz="1200" dirty="0" smtClean="0"/>
                <a:t>返回一个</a:t>
              </a:r>
              <a:r>
                <a:rPr lang="en-US" altLang="zh-CN" sz="1200" dirty="0" smtClean="0"/>
                <a:t>CDN</a:t>
              </a:r>
              <a:r>
                <a:rPr lang="zh-CN" altLang="en-US" sz="1200" dirty="0" smtClean="0"/>
                <a:t>其中一个节点的</a:t>
              </a:r>
              <a:r>
                <a:rPr lang="en-US" altLang="zh-CN" sz="1200" dirty="0" smtClean="0"/>
                <a:t>CNAME</a:t>
              </a:r>
              <a:r>
                <a:rPr lang="zh-CN" altLang="en-US" sz="1200" dirty="0" smtClean="0"/>
                <a:t>（这一步称为</a:t>
              </a:r>
              <a:r>
                <a:rPr lang="en-US" altLang="zh-CN" sz="1200" dirty="0" smtClean="0"/>
                <a:t>GLB</a:t>
              </a:r>
              <a:r>
                <a:rPr lang="zh-CN" altLang="en-US" sz="1200" dirty="0" smtClean="0"/>
                <a:t>）</a:t>
              </a:r>
              <a:endParaRPr lang="zh-CN" altLang="en-US" sz="1200" dirty="0"/>
            </a:p>
          </p:txBody>
        </p:sp>
        <p:cxnSp>
          <p:nvCxnSpPr>
            <p:cNvPr id="108" name="直接箭头连接符 107"/>
            <p:cNvCxnSpPr>
              <a:stCxn id="140" idx="2"/>
            </p:cNvCxnSpPr>
            <p:nvPr/>
          </p:nvCxnSpPr>
          <p:spPr>
            <a:xfrm>
              <a:off x="1411983" y="202511"/>
              <a:ext cx="2036907" cy="65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1937532" y="215991"/>
              <a:ext cx="1524164" cy="307777"/>
            </a:xfrm>
            <a:prstGeom prst="rect">
              <a:avLst/>
            </a:prstGeom>
            <a:noFill/>
          </p:spPr>
          <p:txBody>
            <a:bodyPr wrap="square" rtlCol="0">
              <a:spAutoFit/>
            </a:bodyPr>
            <a:lstStyle/>
            <a:p>
              <a:r>
                <a:rPr lang="zh-CN" altLang="en-US" sz="1400" dirty="0" smtClean="0"/>
                <a:t>没有，请求主站</a:t>
              </a:r>
              <a:endParaRPr lang="zh-CN" altLang="en-US" sz="1400" dirty="0"/>
            </a:p>
          </p:txBody>
        </p:sp>
        <p:sp>
          <p:nvSpPr>
            <p:cNvPr id="113" name="图文框 112"/>
            <p:cNvSpPr/>
            <p:nvPr/>
          </p:nvSpPr>
          <p:spPr>
            <a:xfrm>
              <a:off x="476325" y="-1174415"/>
              <a:ext cx="1514399" cy="59807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DNS</a:t>
              </a:r>
              <a:r>
                <a:rPr lang="zh-CN" altLang="en-US" sz="1400" dirty="0" smtClean="0">
                  <a:solidFill>
                    <a:schemeClr val="tx1"/>
                  </a:solidFill>
                </a:rPr>
                <a:t>服务器</a:t>
              </a:r>
              <a:endParaRPr lang="en-US" altLang="zh-CN" sz="1400" dirty="0" smtClean="0">
                <a:solidFill>
                  <a:schemeClr val="tx1"/>
                </a:solidFill>
              </a:endParaRPr>
            </a:p>
            <a:p>
              <a:pPr algn="ctr"/>
              <a:r>
                <a:rPr lang="en-US" altLang="zh-CN" sz="1400" dirty="0" smtClean="0">
                  <a:solidFill>
                    <a:schemeClr val="tx1"/>
                  </a:solidFill>
                </a:rPr>
                <a:t>(</a:t>
              </a:r>
              <a:r>
                <a:rPr lang="zh-CN" altLang="en-US" sz="1400" dirty="0" smtClean="0">
                  <a:solidFill>
                    <a:schemeClr val="tx1"/>
                  </a:solidFill>
                </a:rPr>
                <a:t>特殊处理</a:t>
              </a:r>
              <a:r>
                <a:rPr lang="en-US" altLang="zh-CN" sz="1400" dirty="0" smtClean="0">
                  <a:solidFill>
                    <a:schemeClr val="tx1"/>
                  </a:solidFill>
                </a:rPr>
                <a:t>)</a:t>
              </a:r>
              <a:endParaRPr lang="zh-CN" altLang="en-US" sz="1400" dirty="0">
                <a:solidFill>
                  <a:schemeClr val="tx1"/>
                </a:solidFill>
              </a:endParaRPr>
            </a:p>
          </p:txBody>
        </p:sp>
        <p:sp>
          <p:nvSpPr>
            <p:cNvPr id="115" name="文本框 114"/>
            <p:cNvSpPr txBox="1"/>
            <p:nvPr/>
          </p:nvSpPr>
          <p:spPr>
            <a:xfrm>
              <a:off x="2005973" y="-1321470"/>
              <a:ext cx="1800200" cy="276999"/>
            </a:xfrm>
            <a:prstGeom prst="rect">
              <a:avLst/>
            </a:prstGeom>
            <a:noFill/>
          </p:spPr>
          <p:txBody>
            <a:bodyPr wrap="square" rtlCol="0">
              <a:spAutoFit/>
            </a:bodyPr>
            <a:lstStyle/>
            <a:p>
              <a:r>
                <a:rPr lang="zh-CN" altLang="en-US" sz="1200" dirty="0" smtClean="0"/>
                <a:t>域名解析</a:t>
              </a:r>
              <a:endParaRPr lang="zh-CN" altLang="en-US" sz="1200" dirty="0"/>
            </a:p>
          </p:txBody>
        </p:sp>
        <p:cxnSp>
          <p:nvCxnSpPr>
            <p:cNvPr id="118" name="直接箭头连接符 117"/>
            <p:cNvCxnSpPr>
              <a:stCxn id="113" idx="2"/>
              <a:endCxn id="102" idx="0"/>
            </p:cNvCxnSpPr>
            <p:nvPr/>
          </p:nvCxnSpPr>
          <p:spPr>
            <a:xfrm flipH="1">
              <a:off x="916249" y="-576337"/>
              <a:ext cx="317276" cy="42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endCxn id="115" idx="2"/>
            </p:cNvCxnSpPr>
            <p:nvPr/>
          </p:nvCxnSpPr>
          <p:spPr>
            <a:xfrm flipV="1">
              <a:off x="2005305" y="-1044471"/>
              <a:ext cx="900768" cy="334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endCxn id="102" idx="7"/>
            </p:cNvCxnSpPr>
            <p:nvPr/>
          </p:nvCxnSpPr>
          <p:spPr>
            <a:xfrm flipH="1">
              <a:off x="1400606" y="-980937"/>
              <a:ext cx="1735474" cy="962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1468223" y="-365314"/>
              <a:ext cx="1800200" cy="646331"/>
            </a:xfrm>
            <a:prstGeom prst="rect">
              <a:avLst/>
            </a:prstGeom>
            <a:noFill/>
          </p:spPr>
          <p:txBody>
            <a:bodyPr wrap="square" rtlCol="0">
              <a:spAutoFit/>
            </a:bodyPr>
            <a:lstStyle/>
            <a:p>
              <a:r>
                <a:rPr lang="zh-CN" altLang="en-US" sz="1200" dirty="0" smtClean="0"/>
                <a:t>再次发送，第一次确定了节点，这次确定节点中哪个</a:t>
              </a:r>
              <a:r>
                <a:rPr lang="en-US" altLang="zh-CN" sz="1200" dirty="0" err="1" smtClean="0"/>
                <a:t>ip</a:t>
              </a:r>
              <a:r>
                <a:rPr lang="zh-CN" altLang="en-US" sz="1200" dirty="0" smtClean="0"/>
                <a:t>。被称为</a:t>
              </a:r>
              <a:r>
                <a:rPr lang="en-US" altLang="zh-CN" sz="1200" dirty="0" smtClean="0"/>
                <a:t>SLB</a:t>
              </a:r>
              <a:endParaRPr lang="zh-CN" altLang="en-US" sz="1200" dirty="0"/>
            </a:p>
          </p:txBody>
        </p:sp>
        <p:sp>
          <p:nvSpPr>
            <p:cNvPr id="137" name="缺角矩形 136"/>
            <p:cNvSpPr/>
            <p:nvPr/>
          </p:nvSpPr>
          <p:spPr>
            <a:xfrm>
              <a:off x="1365295" y="-42804"/>
              <a:ext cx="86868" cy="130776"/>
            </a:xfrm>
            <a:prstGeom prst="plaqu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8" name="缺角矩形 137"/>
            <p:cNvSpPr/>
            <p:nvPr/>
          </p:nvSpPr>
          <p:spPr>
            <a:xfrm>
              <a:off x="1281681" y="-273"/>
              <a:ext cx="86868" cy="130776"/>
            </a:xfrm>
            <a:prstGeom prst="plaqu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9" name="缺角矩形 138"/>
            <p:cNvSpPr/>
            <p:nvPr/>
          </p:nvSpPr>
          <p:spPr>
            <a:xfrm>
              <a:off x="1434081" y="12967"/>
              <a:ext cx="86868" cy="130776"/>
            </a:xfrm>
            <a:prstGeom prst="plaqu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0" name="缺角矩形 139"/>
            <p:cNvSpPr/>
            <p:nvPr/>
          </p:nvSpPr>
          <p:spPr>
            <a:xfrm>
              <a:off x="1368549" y="71735"/>
              <a:ext cx="86868" cy="130776"/>
            </a:xfrm>
            <a:prstGeom prst="plaqu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3" name="文本框 142"/>
            <p:cNvSpPr txBox="1"/>
            <p:nvPr/>
          </p:nvSpPr>
          <p:spPr>
            <a:xfrm>
              <a:off x="8436474" y="2182789"/>
              <a:ext cx="2877711" cy="523220"/>
            </a:xfrm>
            <a:prstGeom prst="rect">
              <a:avLst/>
            </a:prstGeom>
            <a:noFill/>
            <a:ln>
              <a:solidFill>
                <a:srgbClr val="FF0000"/>
              </a:solidFill>
            </a:ln>
          </p:spPr>
          <p:txBody>
            <a:bodyPr wrap="none" rtlCol="0">
              <a:spAutoFit/>
            </a:bodyPr>
            <a:lstStyle/>
            <a:p>
              <a:r>
                <a:rPr lang="en-US" altLang="zh-CN" sz="1400" dirty="0" smtClean="0"/>
                <a:t>	</a:t>
              </a:r>
              <a:r>
                <a:rPr lang="zh-CN" altLang="en-US" sz="1400" dirty="0" smtClean="0"/>
                <a:t>应用拆分</a:t>
              </a:r>
              <a:endParaRPr lang="en-US" altLang="zh-CN" sz="1400" dirty="0" smtClean="0"/>
            </a:p>
            <a:p>
              <a:r>
                <a:rPr lang="zh-CN" altLang="en-US" sz="1400" dirty="0" smtClean="0"/>
                <a:t>如下单一个集群，商详一个集群等</a:t>
              </a:r>
              <a:endParaRPr lang="zh-CN" altLang="en-US" sz="1400" dirty="0"/>
            </a:p>
          </p:txBody>
        </p:sp>
        <p:sp>
          <p:nvSpPr>
            <p:cNvPr id="144" name="文本框 143"/>
            <p:cNvSpPr txBox="1"/>
            <p:nvPr/>
          </p:nvSpPr>
          <p:spPr>
            <a:xfrm>
              <a:off x="7363751" y="5442551"/>
              <a:ext cx="1528480" cy="523220"/>
            </a:xfrm>
            <a:prstGeom prst="rect">
              <a:avLst/>
            </a:prstGeom>
            <a:noFill/>
          </p:spPr>
          <p:txBody>
            <a:bodyPr wrap="square" rtlCol="0">
              <a:spAutoFit/>
            </a:bodyPr>
            <a:lstStyle/>
            <a:p>
              <a:r>
                <a:rPr lang="zh-CN" altLang="en-US" sz="1400" dirty="0" smtClean="0"/>
                <a:t>如果还扛不住，</a:t>
              </a:r>
              <a:endParaRPr lang="en-US" altLang="zh-CN" sz="1400" dirty="0" smtClean="0"/>
            </a:p>
            <a:p>
              <a:r>
                <a:rPr lang="zh-CN" altLang="en-US" sz="1400" dirty="0" smtClean="0">
                  <a:solidFill>
                    <a:srgbClr val="FF0000"/>
                  </a:solidFill>
                </a:rPr>
                <a:t>分布式存储</a:t>
              </a:r>
              <a:endParaRPr lang="zh-CN" altLang="en-US" sz="1400" dirty="0">
                <a:solidFill>
                  <a:srgbClr val="FF0000"/>
                </a:solidFill>
              </a:endParaRPr>
            </a:p>
          </p:txBody>
        </p:sp>
        <p:grpSp>
          <p:nvGrpSpPr>
            <p:cNvPr id="145" name="组合 144"/>
            <p:cNvGrpSpPr/>
            <p:nvPr/>
          </p:nvGrpSpPr>
          <p:grpSpPr>
            <a:xfrm>
              <a:off x="9276368" y="3780714"/>
              <a:ext cx="2160240" cy="1020823"/>
              <a:chOff x="1872605" y="2651311"/>
              <a:chExt cx="2160240" cy="1020823"/>
            </a:xfrm>
          </p:grpSpPr>
          <p:sp>
            <p:nvSpPr>
              <p:cNvPr id="146" name="矩形 145"/>
              <p:cNvSpPr/>
              <p:nvPr/>
            </p:nvSpPr>
            <p:spPr>
              <a:xfrm>
                <a:off x="1872605" y="2651311"/>
                <a:ext cx="2160240" cy="10208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1980617" y="2808039"/>
                <a:ext cx="1944216" cy="72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服务化</a:t>
                </a:r>
                <a:endParaRPr lang="en-US" altLang="zh-CN" dirty="0" smtClean="0"/>
              </a:p>
              <a:p>
                <a:pPr algn="ctr"/>
                <a:r>
                  <a:rPr lang="en-US" altLang="zh-CN" dirty="0" smtClean="0"/>
                  <a:t>(</a:t>
                </a:r>
                <a:r>
                  <a:rPr lang="zh-CN" altLang="en-US" dirty="0"/>
                  <a:t>复用</a:t>
                </a:r>
                <a:r>
                  <a:rPr lang="en-US" altLang="zh-CN" dirty="0" smtClean="0"/>
                  <a:t>)</a:t>
                </a:r>
              </a:p>
            </p:txBody>
          </p:sp>
        </p:grpSp>
        <p:sp>
          <p:nvSpPr>
            <p:cNvPr id="149" name="圆柱形 148"/>
            <p:cNvSpPr/>
            <p:nvPr/>
          </p:nvSpPr>
          <p:spPr>
            <a:xfrm>
              <a:off x="8758825" y="5449871"/>
              <a:ext cx="2107851" cy="5159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分布式存储系统</a:t>
              </a:r>
              <a:endParaRPr lang="zh-CN" altLang="en-US" dirty="0"/>
            </a:p>
          </p:txBody>
        </p:sp>
        <p:cxnSp>
          <p:nvCxnSpPr>
            <p:cNvPr id="150" name="肘形连接符 149"/>
            <p:cNvCxnSpPr>
              <a:stCxn id="41" idx="3"/>
              <a:endCxn id="149" idx="2"/>
            </p:cNvCxnSpPr>
            <p:nvPr/>
          </p:nvCxnSpPr>
          <p:spPr>
            <a:xfrm>
              <a:off x="7188136" y="5652387"/>
              <a:ext cx="1570689" cy="55434"/>
            </a:xfrm>
            <a:prstGeom prst="bentConnector3">
              <a:avLst>
                <a:gd name="adj1" fmla="val 50000"/>
              </a:avLst>
            </a:prstGeom>
            <a:ln w="15875">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54" name="直接箭头连接符 153"/>
            <p:cNvCxnSpPr>
              <a:stCxn id="143" idx="2"/>
              <a:endCxn id="146" idx="0"/>
            </p:cNvCxnSpPr>
            <p:nvPr/>
          </p:nvCxnSpPr>
          <p:spPr>
            <a:xfrm>
              <a:off x="9875330" y="2706009"/>
              <a:ext cx="481158" cy="1074705"/>
            </a:xfrm>
            <a:prstGeom prst="straightConnector1">
              <a:avLst/>
            </a:prstGeom>
            <a:ln w="158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endCxn id="149" idx="0"/>
            </p:cNvCxnSpPr>
            <p:nvPr/>
          </p:nvCxnSpPr>
          <p:spPr>
            <a:xfrm flipH="1">
              <a:off x="9812751" y="4693947"/>
              <a:ext cx="474554" cy="884899"/>
            </a:xfrm>
            <a:prstGeom prst="straightConnector1">
              <a:avLst/>
            </a:prstGeom>
            <a:ln w="158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47" idx="1"/>
              <a:endCxn id="22" idx="3"/>
            </p:cNvCxnSpPr>
            <p:nvPr/>
          </p:nvCxnSpPr>
          <p:spPr>
            <a:xfrm flipH="1">
              <a:off x="8556288" y="4297482"/>
              <a:ext cx="828092" cy="274785"/>
            </a:xfrm>
            <a:prstGeom prst="straightConnector1">
              <a:avLst/>
            </a:prstGeom>
            <a:ln w="158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a:endCxn id="143" idx="1"/>
            </p:cNvCxnSpPr>
            <p:nvPr/>
          </p:nvCxnSpPr>
          <p:spPr>
            <a:xfrm flipV="1">
              <a:off x="7211034" y="2444399"/>
              <a:ext cx="1225440" cy="48425"/>
            </a:xfrm>
            <a:prstGeom prst="straightConnector1">
              <a:avLst/>
            </a:prstGeom>
            <a:ln w="158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4" name="文本框 163"/>
            <p:cNvSpPr txBox="1"/>
            <p:nvPr/>
          </p:nvSpPr>
          <p:spPr>
            <a:xfrm>
              <a:off x="7314150" y="2315201"/>
              <a:ext cx="1800200" cy="461665"/>
            </a:xfrm>
            <a:prstGeom prst="rect">
              <a:avLst/>
            </a:prstGeom>
            <a:noFill/>
          </p:spPr>
          <p:txBody>
            <a:bodyPr wrap="square" rtlCol="0">
              <a:spAutoFit/>
            </a:bodyPr>
            <a:lstStyle/>
            <a:p>
              <a:r>
                <a:rPr lang="zh-CN" altLang="en-US" sz="1200" dirty="0" smtClean="0"/>
                <a:t>不能无限扩容；</a:t>
              </a:r>
              <a:endParaRPr lang="en-US" altLang="zh-CN" sz="1200" dirty="0" smtClean="0"/>
            </a:p>
            <a:p>
              <a:r>
                <a:rPr lang="zh-CN" altLang="en-US" sz="1200" dirty="0" smtClean="0"/>
                <a:t>拆分应用</a:t>
              </a:r>
              <a:endParaRPr lang="zh-CN" altLang="en-US" sz="1200" dirty="0"/>
            </a:p>
          </p:txBody>
        </p:sp>
      </p:grpSp>
    </p:spTree>
    <p:extLst>
      <p:ext uri="{BB962C8B-B14F-4D97-AF65-F5344CB8AC3E}">
        <p14:creationId xmlns:p14="http://schemas.microsoft.com/office/powerpoint/2010/main" val="249235611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576461" y="215751"/>
            <a:ext cx="9887962" cy="5900654"/>
            <a:chOff x="841627" y="215751"/>
            <a:chExt cx="9887962" cy="5900654"/>
          </a:xfrm>
        </p:grpSpPr>
        <p:sp>
          <p:nvSpPr>
            <p:cNvPr id="41" name="圆角矩形 40"/>
            <p:cNvSpPr/>
            <p:nvPr/>
          </p:nvSpPr>
          <p:spPr>
            <a:xfrm>
              <a:off x="6907690" y="854620"/>
              <a:ext cx="3086296" cy="1284378"/>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tLang="zh-CN" dirty="0" smtClean="0"/>
            </a:p>
            <a:p>
              <a:pPr algn="ctr"/>
              <a:endParaRPr lang="en-US" altLang="zh-CN" dirty="0"/>
            </a:p>
          </p:txBody>
        </p:sp>
        <p:sp>
          <p:nvSpPr>
            <p:cNvPr id="25" name="圆柱形 24"/>
            <p:cNvSpPr/>
            <p:nvPr/>
          </p:nvSpPr>
          <p:spPr>
            <a:xfrm>
              <a:off x="7114561" y="1465624"/>
              <a:ext cx="1166756" cy="40631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config</a:t>
              </a:r>
              <a:r>
                <a:rPr lang="en-US" altLang="zh-CN" sz="1200" dirty="0" smtClean="0"/>
                <a:t> server</a:t>
              </a:r>
              <a:endParaRPr lang="zh-CN" altLang="en-US" sz="1200" dirty="0"/>
            </a:p>
          </p:txBody>
        </p:sp>
        <p:sp>
          <p:nvSpPr>
            <p:cNvPr id="44" name="文本框 43"/>
            <p:cNvSpPr txBox="1"/>
            <p:nvPr/>
          </p:nvSpPr>
          <p:spPr>
            <a:xfrm>
              <a:off x="7426799" y="910244"/>
              <a:ext cx="2177857" cy="461665"/>
            </a:xfrm>
            <a:prstGeom prst="rect">
              <a:avLst/>
            </a:prstGeom>
            <a:solidFill>
              <a:schemeClr val="accent3">
                <a:lumMod val="75000"/>
              </a:schemeClr>
            </a:solidFill>
          </p:spPr>
          <p:txBody>
            <a:bodyPr wrap="square" rtlCol="0">
              <a:spAutoFit/>
            </a:bodyPr>
            <a:lstStyle/>
            <a:p>
              <a:r>
                <a:rPr lang="zh-CN" altLang="en-US" sz="1200" dirty="0" smtClean="0"/>
                <a:t>主要是记录元数据信息</a:t>
              </a:r>
              <a:r>
                <a:rPr lang="en-US" altLang="zh-CN" sz="1200" dirty="0" smtClean="0"/>
                <a:t>(</a:t>
              </a:r>
              <a:r>
                <a:rPr lang="zh-CN" altLang="en-US" sz="1200" dirty="0" smtClean="0"/>
                <a:t>如索引信息、分片规则</a:t>
              </a:r>
              <a:r>
                <a:rPr lang="en-US" altLang="zh-CN" sz="1200" dirty="0" smtClean="0"/>
                <a:t>)</a:t>
              </a:r>
              <a:endParaRPr lang="zh-CN" altLang="en-US" sz="1200" dirty="0"/>
            </a:p>
          </p:txBody>
        </p:sp>
        <p:sp>
          <p:nvSpPr>
            <p:cNvPr id="64" name="棱台 63"/>
            <p:cNvSpPr/>
            <p:nvPr/>
          </p:nvSpPr>
          <p:spPr>
            <a:xfrm>
              <a:off x="3744812" y="854620"/>
              <a:ext cx="1205787" cy="572914"/>
            </a:xfrm>
            <a:prstGeom prst="beve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mongos</a:t>
              </a:r>
            </a:p>
            <a:p>
              <a:pPr algn="ctr"/>
              <a:r>
                <a:rPr lang="en-US" altLang="zh-CN" sz="1400" dirty="0" smtClean="0"/>
                <a:t>(</a:t>
              </a:r>
              <a:r>
                <a:rPr lang="zh-CN" altLang="en-US" sz="1400" dirty="0" smtClean="0"/>
                <a:t>分片路由</a:t>
              </a:r>
              <a:r>
                <a:rPr lang="en-US" altLang="zh-CN" sz="1400" dirty="0" smtClean="0"/>
                <a:t>)</a:t>
              </a:r>
              <a:endParaRPr lang="zh-CN" altLang="en-US" sz="1400" dirty="0"/>
            </a:p>
          </p:txBody>
        </p:sp>
        <p:sp>
          <p:nvSpPr>
            <p:cNvPr id="144" name="文本框 143"/>
            <p:cNvSpPr txBox="1"/>
            <p:nvPr/>
          </p:nvSpPr>
          <p:spPr>
            <a:xfrm>
              <a:off x="7561237" y="1856504"/>
              <a:ext cx="458900" cy="307777"/>
            </a:xfrm>
            <a:prstGeom prst="rect">
              <a:avLst/>
            </a:prstGeom>
            <a:noFill/>
          </p:spPr>
          <p:txBody>
            <a:bodyPr wrap="square" rtlCol="0">
              <a:spAutoFit/>
            </a:bodyPr>
            <a:lstStyle/>
            <a:p>
              <a:r>
                <a:rPr lang="zh-CN" altLang="en-US" sz="1400" dirty="0"/>
                <a:t>主</a:t>
              </a:r>
              <a:endParaRPr lang="en-US" altLang="zh-CN" sz="1400" dirty="0" smtClean="0"/>
            </a:p>
          </p:txBody>
        </p:sp>
        <p:cxnSp>
          <p:nvCxnSpPr>
            <p:cNvPr id="155" name="直接箭头连接符 154"/>
            <p:cNvCxnSpPr>
              <a:stCxn id="64" idx="0"/>
              <a:endCxn id="41" idx="1"/>
            </p:cNvCxnSpPr>
            <p:nvPr/>
          </p:nvCxnSpPr>
          <p:spPr>
            <a:xfrm>
              <a:off x="4950599" y="1141077"/>
              <a:ext cx="1957091" cy="355732"/>
            </a:xfrm>
            <a:prstGeom prst="straightConnector1">
              <a:avLst/>
            </a:prstGeom>
            <a:ln w="158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圆柱形 79"/>
            <p:cNvSpPr/>
            <p:nvPr/>
          </p:nvSpPr>
          <p:spPr>
            <a:xfrm>
              <a:off x="8515728" y="1417944"/>
              <a:ext cx="1166756" cy="237968"/>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config</a:t>
              </a:r>
              <a:r>
                <a:rPr lang="en-US" altLang="zh-CN" sz="1200" dirty="0" smtClean="0"/>
                <a:t> server</a:t>
              </a:r>
              <a:endParaRPr lang="zh-CN" altLang="en-US" sz="1200" dirty="0"/>
            </a:p>
          </p:txBody>
        </p:sp>
        <p:sp>
          <p:nvSpPr>
            <p:cNvPr id="82" name="圆柱形 81"/>
            <p:cNvSpPr/>
            <p:nvPr/>
          </p:nvSpPr>
          <p:spPr>
            <a:xfrm>
              <a:off x="8515728" y="1783055"/>
              <a:ext cx="1166756" cy="237968"/>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config</a:t>
              </a:r>
              <a:r>
                <a:rPr lang="en-US" altLang="zh-CN" sz="1200" dirty="0" smtClean="0"/>
                <a:t> server</a:t>
              </a:r>
              <a:endParaRPr lang="zh-CN" altLang="en-US" sz="1200" dirty="0"/>
            </a:p>
          </p:txBody>
        </p:sp>
        <p:sp>
          <p:nvSpPr>
            <p:cNvPr id="83" name="文本框 82"/>
            <p:cNvSpPr txBox="1"/>
            <p:nvPr/>
          </p:nvSpPr>
          <p:spPr>
            <a:xfrm>
              <a:off x="9687445" y="1514890"/>
              <a:ext cx="458900" cy="307777"/>
            </a:xfrm>
            <a:prstGeom prst="rect">
              <a:avLst/>
            </a:prstGeom>
            <a:noFill/>
          </p:spPr>
          <p:txBody>
            <a:bodyPr wrap="square" rtlCol="0">
              <a:spAutoFit/>
            </a:bodyPr>
            <a:lstStyle/>
            <a:p>
              <a:r>
                <a:rPr lang="zh-CN" altLang="en-US" sz="1400" dirty="0"/>
                <a:t>从</a:t>
              </a:r>
              <a:endParaRPr lang="en-US" altLang="zh-CN" sz="1400" dirty="0" smtClean="0"/>
            </a:p>
          </p:txBody>
        </p:sp>
        <p:sp>
          <p:nvSpPr>
            <p:cNvPr id="85" name="文本框 84"/>
            <p:cNvSpPr txBox="1"/>
            <p:nvPr/>
          </p:nvSpPr>
          <p:spPr>
            <a:xfrm>
              <a:off x="6852650" y="300975"/>
              <a:ext cx="3293695" cy="523220"/>
            </a:xfrm>
            <a:prstGeom prst="rect">
              <a:avLst/>
            </a:prstGeom>
            <a:noFill/>
          </p:spPr>
          <p:txBody>
            <a:bodyPr wrap="square" rtlCol="0">
              <a:spAutoFit/>
            </a:bodyPr>
            <a:lstStyle/>
            <a:p>
              <a:r>
                <a:rPr lang="zh-CN" altLang="en-US" sz="1400" dirty="0" smtClean="0"/>
                <a:t>高可用，可借助</a:t>
              </a:r>
              <a:r>
                <a:rPr lang="en-US" altLang="zh-CN" sz="1400" dirty="0" smtClean="0"/>
                <a:t>zookeeper</a:t>
              </a:r>
              <a:r>
                <a:rPr lang="zh-CN" altLang="en-US" sz="1400" dirty="0" smtClean="0"/>
                <a:t>来实现，</a:t>
              </a:r>
              <a:endParaRPr lang="en-US" altLang="zh-CN" sz="1400" dirty="0" smtClean="0"/>
            </a:p>
            <a:p>
              <a:r>
                <a:rPr lang="zh-CN" altLang="en-US" sz="1400" dirty="0" smtClean="0"/>
                <a:t>因为他仅仅就是一个元数据管理器</a:t>
              </a:r>
              <a:endParaRPr lang="zh-CN" altLang="en-US" sz="1400" dirty="0"/>
            </a:p>
          </p:txBody>
        </p:sp>
        <p:sp>
          <p:nvSpPr>
            <p:cNvPr id="2" name="立方体 1"/>
            <p:cNvSpPr/>
            <p:nvPr/>
          </p:nvSpPr>
          <p:spPr>
            <a:xfrm>
              <a:off x="2664693" y="3611437"/>
              <a:ext cx="972087" cy="432048"/>
            </a:xfrm>
            <a:prstGeom prst="cube">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shared1</a:t>
              </a:r>
              <a:endParaRPr lang="zh-CN" altLang="en-US" sz="1600" dirty="0"/>
            </a:p>
          </p:txBody>
        </p:sp>
        <p:sp>
          <p:nvSpPr>
            <p:cNvPr id="86" name="立方体 85"/>
            <p:cNvSpPr/>
            <p:nvPr/>
          </p:nvSpPr>
          <p:spPr>
            <a:xfrm>
              <a:off x="2664693" y="4255140"/>
              <a:ext cx="972087" cy="43204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shared2</a:t>
              </a:r>
              <a:endParaRPr lang="zh-CN" altLang="en-US" sz="1600" dirty="0"/>
            </a:p>
          </p:txBody>
        </p:sp>
        <p:sp>
          <p:nvSpPr>
            <p:cNvPr id="91" name="立方体 90"/>
            <p:cNvSpPr/>
            <p:nvPr/>
          </p:nvSpPr>
          <p:spPr>
            <a:xfrm>
              <a:off x="2664692" y="4898844"/>
              <a:ext cx="972087" cy="43204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shared3</a:t>
              </a:r>
              <a:endParaRPr lang="zh-CN" altLang="en-US" sz="1600" dirty="0"/>
            </a:p>
          </p:txBody>
        </p:sp>
        <p:sp>
          <p:nvSpPr>
            <p:cNvPr id="92" name="立方体 91"/>
            <p:cNvSpPr/>
            <p:nvPr/>
          </p:nvSpPr>
          <p:spPr>
            <a:xfrm>
              <a:off x="4052384" y="3625135"/>
              <a:ext cx="972087" cy="43204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shared1</a:t>
              </a:r>
              <a:endParaRPr lang="zh-CN" altLang="en-US" sz="1600" dirty="0"/>
            </a:p>
          </p:txBody>
        </p:sp>
        <p:sp>
          <p:nvSpPr>
            <p:cNvPr id="94" name="立方体 93"/>
            <p:cNvSpPr/>
            <p:nvPr/>
          </p:nvSpPr>
          <p:spPr>
            <a:xfrm>
              <a:off x="4034393" y="4268838"/>
              <a:ext cx="972087" cy="432048"/>
            </a:xfrm>
            <a:prstGeom prst="cube">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shared2</a:t>
              </a:r>
              <a:endParaRPr lang="zh-CN" altLang="en-US" sz="1600" dirty="0"/>
            </a:p>
          </p:txBody>
        </p:sp>
        <p:sp>
          <p:nvSpPr>
            <p:cNvPr id="95" name="立方体 94"/>
            <p:cNvSpPr/>
            <p:nvPr/>
          </p:nvSpPr>
          <p:spPr>
            <a:xfrm>
              <a:off x="4005420" y="4912542"/>
              <a:ext cx="972087" cy="43204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shared3</a:t>
              </a:r>
              <a:endParaRPr lang="zh-CN" altLang="en-US" sz="1600" dirty="0"/>
            </a:p>
          </p:txBody>
        </p:sp>
        <p:sp>
          <p:nvSpPr>
            <p:cNvPr id="96" name="立方体 95"/>
            <p:cNvSpPr/>
            <p:nvPr/>
          </p:nvSpPr>
          <p:spPr>
            <a:xfrm>
              <a:off x="5440075" y="3636845"/>
              <a:ext cx="972087" cy="43204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shared1</a:t>
              </a:r>
              <a:endParaRPr lang="zh-CN" altLang="en-US" sz="1600" dirty="0"/>
            </a:p>
          </p:txBody>
        </p:sp>
        <p:sp>
          <p:nvSpPr>
            <p:cNvPr id="97" name="立方体 96"/>
            <p:cNvSpPr/>
            <p:nvPr/>
          </p:nvSpPr>
          <p:spPr>
            <a:xfrm>
              <a:off x="5440074" y="4280548"/>
              <a:ext cx="972087" cy="43204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shared2</a:t>
              </a:r>
              <a:endParaRPr lang="zh-CN" altLang="en-US" sz="1600" dirty="0"/>
            </a:p>
          </p:txBody>
        </p:sp>
        <p:sp>
          <p:nvSpPr>
            <p:cNvPr id="98" name="立方体 97"/>
            <p:cNvSpPr/>
            <p:nvPr/>
          </p:nvSpPr>
          <p:spPr>
            <a:xfrm>
              <a:off x="5440073" y="4924252"/>
              <a:ext cx="972087" cy="432048"/>
            </a:xfrm>
            <a:prstGeom prst="cube">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shared3</a:t>
              </a:r>
              <a:endParaRPr lang="zh-CN" altLang="en-US" sz="1600" dirty="0"/>
            </a:p>
          </p:txBody>
        </p:sp>
        <p:sp>
          <p:nvSpPr>
            <p:cNvPr id="99" name="棱台 98"/>
            <p:cNvSpPr/>
            <p:nvPr/>
          </p:nvSpPr>
          <p:spPr>
            <a:xfrm>
              <a:off x="2088628" y="857486"/>
              <a:ext cx="1152127" cy="572914"/>
            </a:xfrm>
            <a:prstGeom prst="beve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mongos</a:t>
              </a:r>
            </a:p>
            <a:p>
              <a:pPr algn="ctr"/>
              <a:r>
                <a:rPr lang="en-US" altLang="zh-CN" sz="1400" dirty="0" smtClean="0"/>
                <a:t>(</a:t>
              </a:r>
              <a:r>
                <a:rPr lang="zh-CN" altLang="en-US" sz="1400" dirty="0" smtClean="0"/>
                <a:t>分片路由</a:t>
              </a:r>
              <a:r>
                <a:rPr lang="en-US" altLang="zh-CN" sz="1400" dirty="0" smtClean="0"/>
                <a:t>)</a:t>
              </a:r>
              <a:endParaRPr lang="zh-CN" altLang="en-US" sz="1400" dirty="0"/>
            </a:p>
          </p:txBody>
        </p:sp>
        <p:sp>
          <p:nvSpPr>
            <p:cNvPr id="100" name="文本框 99"/>
            <p:cNvSpPr txBox="1"/>
            <p:nvPr/>
          </p:nvSpPr>
          <p:spPr>
            <a:xfrm>
              <a:off x="877811" y="884217"/>
              <a:ext cx="1066949" cy="523220"/>
            </a:xfrm>
            <a:prstGeom prst="rect">
              <a:avLst/>
            </a:prstGeom>
            <a:noFill/>
          </p:spPr>
          <p:txBody>
            <a:bodyPr wrap="square" rtlCol="0">
              <a:spAutoFit/>
            </a:bodyPr>
            <a:lstStyle/>
            <a:p>
              <a:r>
                <a:rPr lang="zh-CN" altLang="en-US" sz="1400" dirty="0"/>
                <a:t>高</a:t>
              </a:r>
              <a:r>
                <a:rPr lang="zh-CN" altLang="en-US" sz="1400" dirty="0" smtClean="0"/>
                <a:t>可用：</a:t>
              </a:r>
              <a:endParaRPr lang="en-US" altLang="zh-CN" sz="1400" dirty="0" smtClean="0"/>
            </a:p>
            <a:p>
              <a:r>
                <a:rPr lang="zh-CN" altLang="en-US" sz="1400" dirty="0" smtClean="0"/>
                <a:t>主备模式</a:t>
              </a:r>
              <a:endParaRPr lang="zh-CN" altLang="en-US" sz="1400" dirty="0"/>
            </a:p>
          </p:txBody>
        </p:sp>
        <p:cxnSp>
          <p:nvCxnSpPr>
            <p:cNvPr id="101" name="直接箭头连接符 100"/>
            <p:cNvCxnSpPr>
              <a:stCxn id="64" idx="2"/>
              <a:endCxn id="2" idx="0"/>
            </p:cNvCxnSpPr>
            <p:nvPr/>
          </p:nvCxnSpPr>
          <p:spPr>
            <a:xfrm flipH="1">
              <a:off x="3204743" y="1427534"/>
              <a:ext cx="1142963" cy="2183903"/>
            </a:xfrm>
            <a:prstGeom prst="straightConnector1">
              <a:avLst/>
            </a:prstGeom>
            <a:ln w="15875">
              <a:tailEnd type="triangle"/>
            </a:ln>
          </p:spPr>
          <p:style>
            <a:lnRef idx="1">
              <a:schemeClr val="accent5"/>
            </a:lnRef>
            <a:fillRef idx="0">
              <a:schemeClr val="accent5"/>
            </a:fillRef>
            <a:effectRef idx="0">
              <a:schemeClr val="accent5"/>
            </a:effectRef>
            <a:fontRef idx="minor">
              <a:schemeClr val="tx1"/>
            </a:fontRef>
          </p:style>
        </p:cxnSp>
        <p:sp>
          <p:nvSpPr>
            <p:cNvPr id="105" name="文本框 104"/>
            <p:cNvSpPr txBox="1"/>
            <p:nvPr/>
          </p:nvSpPr>
          <p:spPr>
            <a:xfrm>
              <a:off x="841627" y="4375624"/>
              <a:ext cx="1570858" cy="523220"/>
            </a:xfrm>
            <a:prstGeom prst="rect">
              <a:avLst/>
            </a:prstGeom>
            <a:noFill/>
          </p:spPr>
          <p:txBody>
            <a:bodyPr wrap="square" rtlCol="0">
              <a:spAutoFit/>
            </a:bodyPr>
            <a:lstStyle/>
            <a:p>
              <a:r>
                <a:rPr lang="zh-CN" altLang="en-US" sz="1400" dirty="0" smtClean="0"/>
                <a:t>高可用：</a:t>
              </a:r>
              <a:endParaRPr lang="en-US" altLang="zh-CN" sz="1400" dirty="0" smtClean="0"/>
            </a:p>
            <a:p>
              <a:r>
                <a:rPr lang="zh-CN" altLang="en-US" sz="1400" dirty="0" smtClean="0"/>
                <a:t>参照</a:t>
              </a:r>
              <a:r>
                <a:rPr lang="en-US" altLang="zh-CN" sz="1400" dirty="0" err="1" smtClean="0"/>
                <a:t>kafka</a:t>
              </a:r>
              <a:r>
                <a:rPr lang="zh-CN" altLang="en-US" sz="1400" dirty="0" smtClean="0"/>
                <a:t>的</a:t>
              </a:r>
              <a:r>
                <a:rPr lang="en-US" altLang="zh-CN" sz="1400" dirty="0" smtClean="0"/>
                <a:t>partial</a:t>
              </a:r>
              <a:endParaRPr lang="zh-CN" altLang="en-US" sz="1400" dirty="0"/>
            </a:p>
          </p:txBody>
        </p:sp>
        <p:cxnSp>
          <p:nvCxnSpPr>
            <p:cNvPr id="109" name="直接箭头连接符 108"/>
            <p:cNvCxnSpPr>
              <a:endCxn id="64" idx="6"/>
            </p:cNvCxnSpPr>
            <p:nvPr/>
          </p:nvCxnSpPr>
          <p:spPr>
            <a:xfrm flipH="1">
              <a:off x="4347706" y="215751"/>
              <a:ext cx="26829" cy="638869"/>
            </a:xfrm>
            <a:prstGeom prst="straightConnector1">
              <a:avLst/>
            </a:prstGeom>
            <a:ln w="158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4312214" y="344999"/>
              <a:ext cx="1066949" cy="307777"/>
            </a:xfrm>
            <a:prstGeom prst="rect">
              <a:avLst/>
            </a:prstGeom>
            <a:noFill/>
          </p:spPr>
          <p:txBody>
            <a:bodyPr wrap="square" rtlCol="0">
              <a:spAutoFit/>
            </a:bodyPr>
            <a:lstStyle/>
            <a:p>
              <a:r>
                <a:rPr lang="zh-CN" altLang="en-US" sz="1400" dirty="0" smtClean="0"/>
                <a:t>用户请求</a:t>
              </a:r>
              <a:endParaRPr lang="zh-CN" altLang="en-US" sz="1400" dirty="0"/>
            </a:p>
          </p:txBody>
        </p:sp>
        <p:sp>
          <p:nvSpPr>
            <p:cNvPr id="112" name="文本框 111"/>
            <p:cNvSpPr txBox="1"/>
            <p:nvPr/>
          </p:nvSpPr>
          <p:spPr>
            <a:xfrm>
              <a:off x="5341202" y="1011166"/>
              <a:ext cx="1066949" cy="523220"/>
            </a:xfrm>
            <a:prstGeom prst="rect">
              <a:avLst/>
            </a:prstGeom>
            <a:noFill/>
          </p:spPr>
          <p:txBody>
            <a:bodyPr wrap="square" rtlCol="0">
              <a:spAutoFit/>
            </a:bodyPr>
            <a:lstStyle/>
            <a:p>
              <a:r>
                <a:rPr lang="en-US" altLang="zh-CN" sz="1400" dirty="0" smtClean="0"/>
                <a:t>1.</a:t>
              </a:r>
              <a:r>
                <a:rPr lang="zh-CN" altLang="en-US" sz="1400" dirty="0" smtClean="0"/>
                <a:t>获取所在的分片</a:t>
              </a:r>
              <a:endParaRPr lang="zh-CN" altLang="en-US" sz="1400" dirty="0"/>
            </a:p>
          </p:txBody>
        </p:sp>
        <p:sp>
          <p:nvSpPr>
            <p:cNvPr id="114" name="文本框 113"/>
            <p:cNvSpPr txBox="1"/>
            <p:nvPr/>
          </p:nvSpPr>
          <p:spPr>
            <a:xfrm>
              <a:off x="3618761" y="2067055"/>
              <a:ext cx="1066949" cy="738664"/>
            </a:xfrm>
            <a:prstGeom prst="rect">
              <a:avLst/>
            </a:prstGeom>
            <a:noFill/>
          </p:spPr>
          <p:txBody>
            <a:bodyPr wrap="square" rtlCol="0">
              <a:spAutoFit/>
            </a:bodyPr>
            <a:lstStyle/>
            <a:p>
              <a:r>
                <a:rPr lang="en-US" altLang="zh-CN" sz="1400" dirty="0" smtClean="0"/>
                <a:t>2.</a:t>
              </a:r>
              <a:r>
                <a:rPr lang="zh-CN" altLang="en-US" sz="1400" dirty="0" smtClean="0"/>
                <a:t>去对应的分片上获取数据</a:t>
              </a:r>
              <a:endParaRPr lang="zh-CN" altLang="en-US" sz="1400" dirty="0"/>
            </a:p>
          </p:txBody>
        </p:sp>
        <p:sp>
          <p:nvSpPr>
            <p:cNvPr id="116" name="立方体 115"/>
            <p:cNvSpPr/>
            <p:nvPr/>
          </p:nvSpPr>
          <p:spPr>
            <a:xfrm>
              <a:off x="2831138" y="5722628"/>
              <a:ext cx="1119080" cy="393777"/>
            </a:xfrm>
            <a:prstGeom prst="cube">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表示主</a:t>
              </a:r>
              <a:endParaRPr lang="zh-CN" altLang="en-US" sz="1400" dirty="0"/>
            </a:p>
          </p:txBody>
        </p:sp>
        <p:sp>
          <p:nvSpPr>
            <p:cNvPr id="117" name="文本框 116"/>
            <p:cNvSpPr txBox="1"/>
            <p:nvPr/>
          </p:nvSpPr>
          <p:spPr>
            <a:xfrm>
              <a:off x="7114561" y="3113625"/>
              <a:ext cx="3615028" cy="2031325"/>
            </a:xfrm>
            <a:prstGeom prst="rect">
              <a:avLst/>
            </a:prstGeom>
            <a:noFill/>
          </p:spPr>
          <p:txBody>
            <a:bodyPr wrap="square" rtlCol="0">
              <a:spAutoFit/>
            </a:bodyPr>
            <a:lstStyle/>
            <a:p>
              <a:r>
                <a:rPr lang="zh-CN" altLang="en-US" sz="1400" dirty="0" smtClean="0"/>
                <a:t>常见分片原则：</a:t>
              </a:r>
              <a:endParaRPr lang="en-US" altLang="zh-CN" sz="1400" dirty="0" smtClean="0"/>
            </a:p>
            <a:p>
              <a:r>
                <a:rPr lang="zh-CN" altLang="en-US" sz="1400" dirty="0"/>
                <a:t>基于范围切片</a:t>
              </a:r>
            </a:p>
            <a:p>
              <a:r>
                <a:rPr lang="en-US" altLang="zh-CN" sz="1400" dirty="0"/>
                <a:t> </a:t>
              </a:r>
              <a:r>
                <a:rPr lang="en-US" altLang="zh-CN" sz="1400" dirty="0" smtClean="0"/>
                <a:t>    range</a:t>
              </a:r>
              <a:r>
                <a:rPr lang="zh-CN" altLang="en-US" sz="1400" dirty="0" smtClean="0"/>
                <a:t>：比如按照索引</a:t>
              </a:r>
              <a:endParaRPr lang="en-US" altLang="zh-CN" sz="1400" dirty="0"/>
            </a:p>
            <a:p>
              <a:r>
                <a:rPr lang="zh-CN" altLang="en-US" sz="1400" dirty="0" smtClean="0"/>
                <a:t>基于</a:t>
              </a:r>
              <a:r>
                <a:rPr lang="zh-CN" altLang="en-US" sz="1400" dirty="0"/>
                <a:t>列表切片</a:t>
              </a:r>
            </a:p>
            <a:p>
              <a:r>
                <a:rPr lang="zh-CN" altLang="en-US" sz="1400" dirty="0" smtClean="0"/>
                <a:t>      </a:t>
              </a:r>
              <a:r>
                <a:rPr lang="en-US" altLang="zh-CN" sz="1400" dirty="0" smtClean="0"/>
                <a:t>list</a:t>
              </a:r>
              <a:r>
                <a:rPr lang="zh-CN" altLang="en-US" sz="1400" dirty="0" smtClean="0"/>
                <a:t>：比如按照城市，上海的为一组，其他的为一组</a:t>
              </a:r>
              <a:endParaRPr lang="en-US" altLang="zh-CN" sz="1400" dirty="0"/>
            </a:p>
            <a:p>
              <a:r>
                <a:rPr lang="zh-CN" altLang="en-US" sz="1400" dirty="0" smtClean="0"/>
                <a:t>基于</a:t>
              </a:r>
              <a:r>
                <a:rPr lang="en-US" altLang="zh-CN" sz="1400" dirty="0"/>
                <a:t>hash</a:t>
              </a:r>
              <a:r>
                <a:rPr lang="zh-CN" altLang="en-US" sz="1400" dirty="0"/>
                <a:t>切片</a:t>
              </a:r>
            </a:p>
            <a:p>
              <a:r>
                <a:rPr lang="en-US" altLang="zh-CN" sz="1400" dirty="0" smtClean="0"/>
                <a:t>       hash</a:t>
              </a:r>
            </a:p>
            <a:p>
              <a:r>
                <a:rPr lang="zh-CN" altLang="en-US" sz="1400" dirty="0" smtClean="0"/>
                <a:t>有时候，可以进行组合。</a:t>
              </a:r>
              <a:endParaRPr lang="zh-CN" altLang="en-US" sz="1400" dirty="0"/>
            </a:p>
          </p:txBody>
        </p:sp>
      </p:grpSp>
    </p:spTree>
    <p:extLst>
      <p:ext uri="{BB962C8B-B14F-4D97-AF65-F5344CB8AC3E}">
        <p14:creationId xmlns:p14="http://schemas.microsoft.com/office/powerpoint/2010/main" val="123779916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dirty="0"/>
          </a:p>
        </p:txBody>
      </p:sp>
      <p:sp>
        <p:nvSpPr>
          <p:cNvPr id="3" name="文本占位符 2"/>
          <p:cNvSpPr>
            <a:spLocks noGrp="1"/>
          </p:cNvSpPr>
          <p:nvPr>
            <p:ph type="body" sz="quarter" idx="14"/>
          </p:nvPr>
        </p:nvSpPr>
        <p:spPr/>
        <p:txBody>
          <a:bodyPr/>
          <a:lstStyle/>
          <a:p>
            <a:endParaRPr kumimoji="1"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984810"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跳跃表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定义</a:t>
            </a:r>
            <a:endParaRPr lang="en-US" altLang="zh-CN" sz="1600" b="1" dirty="0">
              <a:latin typeface="微软雅黑" panose="020B0503020204020204" pitchFamily="34" charset="-122"/>
              <a:ea typeface="微软雅黑" panose="020B0503020204020204" pitchFamily="34" charset="-122"/>
            </a:endParaRPr>
          </a:p>
        </p:txBody>
      </p:sp>
      <p:sp>
        <p:nvSpPr>
          <p:cNvPr id="2" name="矩形 1"/>
          <p:cNvSpPr/>
          <p:nvPr/>
        </p:nvSpPr>
        <p:spPr>
          <a:xfrm>
            <a:off x="379564" y="2790296"/>
            <a:ext cx="4880276" cy="1384995"/>
          </a:xfrm>
          <a:prstGeom prst="rect">
            <a:avLst/>
          </a:prstGeom>
        </p:spPr>
        <p:txBody>
          <a:bodyPr wrap="square">
            <a:spAutoFit/>
          </a:bodyPr>
          <a:lstStyle/>
          <a:p>
            <a:r>
              <a:rPr lang="zh-CN" altLang="en-US" sz="1600" dirty="0">
                <a:latin typeface="Arial" panose="020B0604020202020204" pitchFamily="34" charset="0"/>
              </a:rPr>
              <a:t>是一种可以代替平衡树的</a:t>
            </a:r>
            <a:r>
              <a:rPr lang="zh-CN" altLang="en-US" sz="1600" dirty="0" smtClean="0">
                <a:latin typeface="Arial" panose="020B0604020202020204" pitchFamily="34" charset="0"/>
              </a:rPr>
              <a:t>数据结构，可以看做是</a:t>
            </a:r>
            <a:r>
              <a:rPr lang="zh-CN" altLang="en-US" sz="1600" dirty="0" smtClean="0">
                <a:solidFill>
                  <a:srgbClr val="FF0000"/>
                </a:solidFill>
                <a:latin typeface="Arial" panose="020B0604020202020204" pitchFamily="34" charset="0"/>
              </a:rPr>
              <a:t>并联的有序链表</a:t>
            </a:r>
            <a:r>
              <a:rPr lang="zh-CN" altLang="en-US" sz="1600" dirty="0" smtClean="0">
                <a:latin typeface="Arial" panose="020B0604020202020204" pitchFamily="34" charset="0"/>
              </a:rPr>
              <a:t>。跳跃表通过概率</a:t>
            </a:r>
            <a:r>
              <a:rPr lang="zh-CN" altLang="en-US" sz="1600" dirty="0">
                <a:latin typeface="Arial" panose="020B0604020202020204" pitchFamily="34" charset="0"/>
              </a:rPr>
              <a:t>保证平衡</a:t>
            </a:r>
            <a:r>
              <a:rPr lang="zh-CN" altLang="en-US" sz="1600" dirty="0" smtClean="0">
                <a:latin typeface="Arial" panose="020B0604020202020204" pitchFamily="34" charset="0"/>
              </a:rPr>
              <a:t>，而平衡树</a:t>
            </a:r>
            <a:r>
              <a:rPr lang="zh-CN" altLang="en-US" sz="1600" dirty="0">
                <a:latin typeface="Arial" panose="020B0604020202020204" pitchFamily="34" charset="0"/>
              </a:rPr>
              <a:t>采用严格的</a:t>
            </a:r>
            <a:r>
              <a:rPr lang="zh-CN" altLang="en-US" sz="1600" dirty="0" smtClean="0">
                <a:latin typeface="Arial" panose="020B0604020202020204" pitchFamily="34" charset="0"/>
              </a:rPr>
              <a:t>旋转来</a:t>
            </a:r>
            <a:r>
              <a:rPr lang="zh-CN" altLang="en-US" sz="1600" dirty="0">
                <a:latin typeface="Arial" panose="020B0604020202020204" pitchFamily="34" charset="0"/>
              </a:rPr>
              <a:t>保证平衡，</a:t>
            </a:r>
            <a:r>
              <a:rPr lang="zh-CN" altLang="en-US" sz="1600" dirty="0" smtClean="0">
                <a:latin typeface="Arial" panose="020B0604020202020204" pitchFamily="34" charset="0"/>
              </a:rPr>
              <a:t>因此</a:t>
            </a:r>
            <a:r>
              <a:rPr lang="zh-CN" altLang="en-US" sz="1600" dirty="0">
                <a:latin typeface="Arial" panose="020B0604020202020204" pitchFamily="34" charset="0"/>
              </a:rPr>
              <a:t>跳跃表</a:t>
            </a:r>
            <a:r>
              <a:rPr lang="zh-CN" altLang="en-US" sz="1600" dirty="0" smtClean="0">
                <a:latin typeface="Arial" panose="020B0604020202020204" pitchFamily="34" charset="0"/>
              </a:rPr>
              <a:t>比较</a:t>
            </a:r>
            <a:r>
              <a:rPr lang="zh-CN" altLang="en-US" sz="1600" dirty="0">
                <a:latin typeface="Arial" panose="020B0604020202020204" pitchFamily="34" charset="0"/>
              </a:rPr>
              <a:t>容易实现，而且相比平衡树有着较高的运行</a:t>
            </a:r>
            <a:r>
              <a:rPr lang="zh-CN" altLang="en-US" sz="1600" dirty="0" smtClean="0">
                <a:latin typeface="Arial" panose="020B0604020202020204" pitchFamily="34" charset="0"/>
              </a:rPr>
              <a:t>效率</a:t>
            </a:r>
            <a:r>
              <a:rPr lang="zh-CN" altLang="en-US" dirty="0" smtClean="0">
                <a:latin typeface="Arial" panose="020B0604020202020204" pitchFamily="34" charset="0"/>
              </a:rPr>
              <a:t>。其中</a:t>
            </a:r>
            <a:r>
              <a:rPr lang="en-US" altLang="zh-CN" sz="1600" dirty="0" err="1">
                <a:latin typeface="Arial" panose="020B0604020202020204" pitchFamily="34" charset="0"/>
              </a:rPr>
              <a:t>Redis</a:t>
            </a:r>
            <a:r>
              <a:rPr lang="zh-CN" altLang="en-US" sz="1600" dirty="0">
                <a:latin typeface="Arial" panose="020B0604020202020204" pitchFamily="34" charset="0"/>
              </a:rPr>
              <a:t>默认的最大</a:t>
            </a:r>
            <a:r>
              <a:rPr lang="en-US" altLang="zh-CN" sz="1600" dirty="0">
                <a:latin typeface="Arial" panose="020B0604020202020204" pitchFamily="34" charset="0"/>
              </a:rPr>
              <a:t>level</a:t>
            </a:r>
            <a:r>
              <a:rPr lang="zh-CN" altLang="en-US" sz="1600" dirty="0">
                <a:latin typeface="Arial" panose="020B0604020202020204" pitchFamily="34" charset="0"/>
              </a:rPr>
              <a:t>为</a:t>
            </a:r>
            <a:r>
              <a:rPr lang="en-US" altLang="zh-CN" sz="1600" dirty="0">
                <a:latin typeface="Arial" panose="020B0604020202020204" pitchFamily="34" charset="0"/>
              </a:rPr>
              <a:t>64</a:t>
            </a:r>
          </a:p>
        </p:txBody>
      </p:sp>
      <p:pic>
        <p:nvPicPr>
          <p:cNvPr id="3" name="图片 2"/>
          <p:cNvPicPr>
            <a:picLocks noChangeAspect="1"/>
          </p:cNvPicPr>
          <p:nvPr/>
        </p:nvPicPr>
        <p:blipFill>
          <a:blip r:embed="rId3"/>
          <a:stretch>
            <a:fillRect/>
          </a:stretch>
        </p:blipFill>
        <p:spPr>
          <a:xfrm>
            <a:off x="6496719" y="2099770"/>
            <a:ext cx="4391025" cy="495300"/>
          </a:xfrm>
          <a:prstGeom prst="rect">
            <a:avLst/>
          </a:prstGeom>
        </p:spPr>
      </p:pic>
      <p:pic>
        <p:nvPicPr>
          <p:cNvPr id="7" name="图片 6"/>
          <p:cNvPicPr>
            <a:picLocks noChangeAspect="1"/>
          </p:cNvPicPr>
          <p:nvPr/>
        </p:nvPicPr>
        <p:blipFill>
          <a:blip r:embed="rId4"/>
          <a:stretch>
            <a:fillRect/>
          </a:stretch>
        </p:blipFill>
        <p:spPr>
          <a:xfrm>
            <a:off x="6410994" y="3179832"/>
            <a:ext cx="4419600" cy="1028700"/>
          </a:xfrm>
          <a:prstGeom prst="rect">
            <a:avLst/>
          </a:prstGeom>
        </p:spPr>
      </p:pic>
      <p:pic>
        <p:nvPicPr>
          <p:cNvPr id="1026" name="Picture 2" descr="https://images0.cnblogs.com/blog2015/408418/201505/15115218720930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6719" y="4536231"/>
            <a:ext cx="456247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432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01354" y="1799927"/>
            <a:ext cx="550702" cy="431502"/>
          </a:xfrm>
        </p:spPr>
        <p:txBody>
          <a:bodyPr/>
          <a:lstStyle/>
          <a:p>
            <a:r>
              <a:rPr kumimoji="1" lang="en-US" altLang="zh-CN" dirty="0" smtClean="0"/>
              <a:t>1</a:t>
            </a:r>
            <a:endParaRPr kumimoji="1" lang="zh-CN" altLang="en-US" dirty="0"/>
          </a:p>
        </p:txBody>
      </p:sp>
      <p:sp>
        <p:nvSpPr>
          <p:cNvPr id="4" name="文本占位符 3"/>
          <p:cNvSpPr>
            <a:spLocks noGrp="1"/>
          </p:cNvSpPr>
          <p:nvPr>
            <p:ph type="body" sz="quarter" idx="12"/>
          </p:nvPr>
        </p:nvSpPr>
        <p:spPr>
          <a:xfrm>
            <a:off x="2952725" y="1799927"/>
            <a:ext cx="1440161" cy="431502"/>
          </a:xfrm>
        </p:spPr>
        <p:txBody>
          <a:bodyPr/>
          <a:lstStyle/>
          <a:p>
            <a:r>
              <a:rPr kumimoji="1" lang="en-US" altLang="zh-CN" dirty="0" err="1" smtClean="0"/>
              <a:t>Redis</a:t>
            </a:r>
            <a:r>
              <a:rPr kumimoji="1" lang="zh-CN" altLang="en-US" dirty="0" smtClean="0"/>
              <a:t>准备</a:t>
            </a:r>
            <a:endParaRPr kumimoji="1" lang="zh-CN" altLang="en-US" dirty="0"/>
          </a:p>
        </p:txBody>
      </p:sp>
      <p:sp>
        <p:nvSpPr>
          <p:cNvPr id="5" name="文本占位符 4"/>
          <p:cNvSpPr>
            <a:spLocks noGrp="1"/>
          </p:cNvSpPr>
          <p:nvPr>
            <p:ph type="body" sz="quarter" idx="13"/>
          </p:nvPr>
        </p:nvSpPr>
        <p:spPr>
          <a:xfrm>
            <a:off x="2401354" y="2335595"/>
            <a:ext cx="550702" cy="400436"/>
          </a:xfrm>
        </p:spPr>
        <p:txBody>
          <a:bodyPr/>
          <a:lstStyle/>
          <a:p>
            <a:r>
              <a:rPr kumimoji="1" lang="en-US" altLang="zh-CN" dirty="0" smtClean="0"/>
              <a:t>2</a:t>
            </a:r>
            <a:endParaRPr kumimoji="1" lang="zh-CN" altLang="en-US" dirty="0"/>
          </a:p>
        </p:txBody>
      </p:sp>
      <p:sp>
        <p:nvSpPr>
          <p:cNvPr id="6" name="文本占位符 5"/>
          <p:cNvSpPr>
            <a:spLocks noGrp="1"/>
          </p:cNvSpPr>
          <p:nvPr>
            <p:ph type="body" sz="quarter" idx="14"/>
          </p:nvPr>
        </p:nvSpPr>
        <p:spPr>
          <a:xfrm>
            <a:off x="2952056" y="2335595"/>
            <a:ext cx="1296814" cy="400436"/>
          </a:xfrm>
        </p:spPr>
        <p:txBody>
          <a:bodyPr/>
          <a:lstStyle/>
          <a:p>
            <a:r>
              <a:rPr kumimoji="1" lang="zh-CN" altLang="en-US" dirty="0" smtClean="0"/>
              <a:t>数据结构</a:t>
            </a:r>
            <a:endParaRPr kumimoji="1" lang="zh-CN" altLang="en-US" dirty="0"/>
          </a:p>
        </p:txBody>
      </p:sp>
      <p:sp>
        <p:nvSpPr>
          <p:cNvPr id="7" name="文本占位符 6"/>
          <p:cNvSpPr>
            <a:spLocks noGrp="1"/>
          </p:cNvSpPr>
          <p:nvPr>
            <p:ph type="body" sz="quarter" idx="15"/>
          </p:nvPr>
        </p:nvSpPr>
        <p:spPr>
          <a:xfrm>
            <a:off x="2401354" y="2871265"/>
            <a:ext cx="550702" cy="409215"/>
          </a:xfrm>
        </p:spPr>
        <p:txBody>
          <a:bodyPr/>
          <a:lstStyle/>
          <a:p>
            <a:r>
              <a:rPr kumimoji="1" lang="en-US" altLang="zh-CN" dirty="0" smtClean="0"/>
              <a:t>3</a:t>
            </a:r>
            <a:endParaRPr kumimoji="1" lang="zh-CN" altLang="en-US" dirty="0"/>
          </a:p>
        </p:txBody>
      </p:sp>
      <p:sp>
        <p:nvSpPr>
          <p:cNvPr id="8" name="文本占位符 7"/>
          <p:cNvSpPr>
            <a:spLocks noGrp="1"/>
          </p:cNvSpPr>
          <p:nvPr>
            <p:ph type="body" sz="quarter" idx="16"/>
          </p:nvPr>
        </p:nvSpPr>
        <p:spPr>
          <a:xfrm>
            <a:off x="2401354" y="3406934"/>
            <a:ext cx="550702" cy="409217"/>
          </a:xfrm>
        </p:spPr>
        <p:txBody>
          <a:bodyPr/>
          <a:lstStyle/>
          <a:p>
            <a:r>
              <a:rPr kumimoji="1" lang="en-US" altLang="zh-CN" dirty="0" smtClean="0"/>
              <a:t>4</a:t>
            </a:r>
            <a:endParaRPr kumimoji="1" lang="zh-CN" altLang="en-US" dirty="0"/>
          </a:p>
        </p:txBody>
      </p:sp>
      <p:sp>
        <p:nvSpPr>
          <p:cNvPr id="10" name="文本占位符 9"/>
          <p:cNvSpPr>
            <a:spLocks noGrp="1"/>
          </p:cNvSpPr>
          <p:nvPr>
            <p:ph type="body" sz="quarter" idx="18"/>
          </p:nvPr>
        </p:nvSpPr>
        <p:spPr>
          <a:xfrm>
            <a:off x="2954404" y="2871265"/>
            <a:ext cx="1438482" cy="409215"/>
          </a:xfrm>
        </p:spPr>
        <p:txBody>
          <a:bodyPr/>
          <a:lstStyle/>
          <a:p>
            <a:r>
              <a:rPr kumimoji="1" lang="zh-CN" altLang="en-US" dirty="0" smtClean="0"/>
              <a:t>网络模型</a:t>
            </a:r>
            <a:endParaRPr kumimoji="1" lang="zh-CN" altLang="en-US" dirty="0"/>
          </a:p>
        </p:txBody>
      </p:sp>
      <p:sp>
        <p:nvSpPr>
          <p:cNvPr id="11" name="文本占位符 10"/>
          <p:cNvSpPr>
            <a:spLocks noGrp="1"/>
          </p:cNvSpPr>
          <p:nvPr>
            <p:ph type="body" sz="quarter" idx="19"/>
          </p:nvPr>
        </p:nvSpPr>
        <p:spPr>
          <a:xfrm>
            <a:off x="2954404" y="3406934"/>
            <a:ext cx="1294466" cy="409217"/>
          </a:xfrm>
        </p:spPr>
        <p:txBody>
          <a:bodyPr/>
          <a:lstStyle/>
          <a:p>
            <a:r>
              <a:rPr kumimoji="1" lang="zh-CN" altLang="en-US" dirty="0" smtClean="0"/>
              <a:t>持久化</a:t>
            </a:r>
            <a:endParaRPr kumimoji="1" lang="zh-CN" altLang="en-US" dirty="0"/>
          </a:p>
        </p:txBody>
      </p:sp>
      <p:sp>
        <p:nvSpPr>
          <p:cNvPr id="12" name="文本占位符 7"/>
          <p:cNvSpPr>
            <a:spLocks noGrp="1"/>
          </p:cNvSpPr>
          <p:nvPr>
            <p:ph type="body" sz="quarter" idx="16"/>
          </p:nvPr>
        </p:nvSpPr>
        <p:spPr>
          <a:xfrm>
            <a:off x="5928067" y="1799927"/>
            <a:ext cx="550702" cy="409217"/>
          </a:xfrm>
        </p:spPr>
        <p:txBody>
          <a:bodyPr/>
          <a:lstStyle/>
          <a:p>
            <a:r>
              <a:rPr kumimoji="1" lang="en-US" altLang="zh-CN" dirty="0" smtClean="0"/>
              <a:t>6</a:t>
            </a:r>
            <a:endParaRPr kumimoji="1" lang="zh-CN" altLang="en-US" dirty="0"/>
          </a:p>
        </p:txBody>
      </p:sp>
      <p:sp>
        <p:nvSpPr>
          <p:cNvPr id="13" name="文本占位符 10"/>
          <p:cNvSpPr>
            <a:spLocks noGrp="1"/>
          </p:cNvSpPr>
          <p:nvPr>
            <p:ph type="body" sz="quarter" idx="19"/>
          </p:nvPr>
        </p:nvSpPr>
        <p:spPr>
          <a:xfrm>
            <a:off x="6481117" y="1799927"/>
            <a:ext cx="1150449" cy="409217"/>
          </a:xfrm>
        </p:spPr>
        <p:txBody>
          <a:bodyPr/>
          <a:lstStyle/>
          <a:p>
            <a:r>
              <a:rPr kumimoji="1" lang="zh-CN" altLang="en-US" dirty="0" smtClean="0"/>
              <a:t>哨兵</a:t>
            </a:r>
            <a:endParaRPr kumimoji="1" lang="zh-CN" altLang="en-US" dirty="0"/>
          </a:p>
        </p:txBody>
      </p:sp>
      <p:sp>
        <p:nvSpPr>
          <p:cNvPr id="24" name="文本占位符 7"/>
          <p:cNvSpPr>
            <a:spLocks noGrp="1"/>
          </p:cNvSpPr>
          <p:nvPr>
            <p:ph type="body" sz="quarter" idx="16"/>
          </p:nvPr>
        </p:nvSpPr>
        <p:spPr>
          <a:xfrm>
            <a:off x="5928067" y="2369240"/>
            <a:ext cx="550702" cy="409217"/>
          </a:xfrm>
        </p:spPr>
        <p:txBody>
          <a:bodyPr/>
          <a:lstStyle/>
          <a:p>
            <a:r>
              <a:rPr kumimoji="1" lang="en-US" altLang="zh-CN" dirty="0" smtClean="0"/>
              <a:t>7</a:t>
            </a:r>
            <a:endParaRPr kumimoji="1" lang="zh-CN" altLang="en-US" dirty="0"/>
          </a:p>
        </p:txBody>
      </p:sp>
      <p:sp>
        <p:nvSpPr>
          <p:cNvPr id="25" name="文本占位符 10"/>
          <p:cNvSpPr>
            <a:spLocks noGrp="1"/>
          </p:cNvSpPr>
          <p:nvPr>
            <p:ph type="body" sz="quarter" idx="19"/>
          </p:nvPr>
        </p:nvSpPr>
        <p:spPr>
          <a:xfrm>
            <a:off x="6481117" y="2369240"/>
            <a:ext cx="1150449" cy="409217"/>
          </a:xfrm>
        </p:spPr>
        <p:txBody>
          <a:bodyPr/>
          <a:lstStyle/>
          <a:p>
            <a:r>
              <a:rPr kumimoji="1" lang="zh-CN" altLang="en-US" dirty="0" smtClean="0"/>
              <a:t>集群</a:t>
            </a:r>
            <a:endParaRPr kumimoji="1" lang="zh-CN" altLang="en-US" dirty="0"/>
          </a:p>
        </p:txBody>
      </p:sp>
      <p:sp>
        <p:nvSpPr>
          <p:cNvPr id="26" name="文本占位符 7"/>
          <p:cNvSpPr>
            <a:spLocks noGrp="1"/>
          </p:cNvSpPr>
          <p:nvPr>
            <p:ph type="body" sz="quarter" idx="16"/>
          </p:nvPr>
        </p:nvSpPr>
        <p:spPr>
          <a:xfrm>
            <a:off x="5925719" y="3374475"/>
            <a:ext cx="550702" cy="409217"/>
          </a:xfrm>
        </p:spPr>
        <p:txBody>
          <a:bodyPr/>
          <a:lstStyle/>
          <a:p>
            <a:r>
              <a:rPr kumimoji="1" lang="en-US" altLang="zh-CN" dirty="0" smtClean="0"/>
              <a:t>9</a:t>
            </a:r>
            <a:endParaRPr kumimoji="1" lang="zh-CN" altLang="en-US" dirty="0"/>
          </a:p>
        </p:txBody>
      </p:sp>
      <p:sp>
        <p:nvSpPr>
          <p:cNvPr id="27" name="文本占位符 10"/>
          <p:cNvSpPr>
            <a:spLocks noGrp="1"/>
          </p:cNvSpPr>
          <p:nvPr>
            <p:ph type="body" sz="quarter" idx="19"/>
          </p:nvPr>
        </p:nvSpPr>
        <p:spPr>
          <a:xfrm>
            <a:off x="6478769" y="3377407"/>
            <a:ext cx="2090580" cy="409217"/>
          </a:xfrm>
        </p:spPr>
        <p:txBody>
          <a:bodyPr/>
          <a:lstStyle/>
          <a:p>
            <a:r>
              <a:rPr kumimoji="1" lang="en-US" altLang="zh-CN" dirty="0" err="1" smtClean="0"/>
              <a:t>Redis</a:t>
            </a:r>
            <a:r>
              <a:rPr kumimoji="1" lang="zh-CN" altLang="en-US" dirty="0" smtClean="0"/>
              <a:t>常见应用</a:t>
            </a:r>
            <a:endParaRPr kumimoji="1" lang="zh-CN" altLang="en-US" dirty="0"/>
          </a:p>
        </p:txBody>
      </p:sp>
      <p:sp>
        <p:nvSpPr>
          <p:cNvPr id="28" name="文本占位符 7"/>
          <p:cNvSpPr>
            <a:spLocks noGrp="1"/>
          </p:cNvSpPr>
          <p:nvPr>
            <p:ph type="body" sz="quarter" idx="16"/>
          </p:nvPr>
        </p:nvSpPr>
        <p:spPr>
          <a:xfrm>
            <a:off x="5925719" y="2846048"/>
            <a:ext cx="550702" cy="409217"/>
          </a:xfrm>
        </p:spPr>
        <p:txBody>
          <a:bodyPr/>
          <a:lstStyle/>
          <a:p>
            <a:r>
              <a:rPr kumimoji="1" lang="en-US" altLang="zh-CN" dirty="0" smtClean="0"/>
              <a:t>8</a:t>
            </a:r>
            <a:endParaRPr kumimoji="1" lang="zh-CN" altLang="en-US" dirty="0"/>
          </a:p>
        </p:txBody>
      </p:sp>
      <p:sp>
        <p:nvSpPr>
          <p:cNvPr id="29" name="文本占位符 10"/>
          <p:cNvSpPr>
            <a:spLocks noGrp="1"/>
          </p:cNvSpPr>
          <p:nvPr>
            <p:ph type="body" sz="quarter" idx="19"/>
          </p:nvPr>
        </p:nvSpPr>
        <p:spPr>
          <a:xfrm>
            <a:off x="6478769" y="2848980"/>
            <a:ext cx="1584176" cy="409217"/>
          </a:xfrm>
        </p:spPr>
        <p:txBody>
          <a:bodyPr/>
          <a:lstStyle/>
          <a:p>
            <a:r>
              <a:rPr kumimoji="1" lang="zh-CN" altLang="en-US" dirty="0" smtClean="0"/>
              <a:t>事务</a:t>
            </a:r>
            <a:endParaRPr kumimoji="1" lang="en-US" altLang="zh-CN" dirty="0" smtClean="0"/>
          </a:p>
        </p:txBody>
      </p:sp>
      <p:sp>
        <p:nvSpPr>
          <p:cNvPr id="30" name="文本占位符 7"/>
          <p:cNvSpPr>
            <a:spLocks noGrp="1"/>
          </p:cNvSpPr>
          <p:nvPr>
            <p:ph type="body" sz="quarter" idx="16"/>
          </p:nvPr>
        </p:nvSpPr>
        <p:spPr>
          <a:xfrm>
            <a:off x="2410055" y="3942605"/>
            <a:ext cx="550702" cy="409217"/>
          </a:xfrm>
        </p:spPr>
        <p:txBody>
          <a:bodyPr/>
          <a:lstStyle/>
          <a:p>
            <a:r>
              <a:rPr kumimoji="1" lang="en-US" altLang="zh-CN" dirty="0" smtClean="0"/>
              <a:t>5</a:t>
            </a:r>
            <a:endParaRPr kumimoji="1" lang="zh-CN" altLang="en-US" dirty="0"/>
          </a:p>
        </p:txBody>
      </p:sp>
      <p:sp>
        <p:nvSpPr>
          <p:cNvPr id="31" name="文本占位符 10"/>
          <p:cNvSpPr>
            <a:spLocks noGrp="1"/>
          </p:cNvSpPr>
          <p:nvPr>
            <p:ph type="body" sz="quarter" idx="19"/>
          </p:nvPr>
        </p:nvSpPr>
        <p:spPr>
          <a:xfrm>
            <a:off x="2963105" y="3942605"/>
            <a:ext cx="1429781" cy="409217"/>
          </a:xfrm>
        </p:spPr>
        <p:txBody>
          <a:bodyPr/>
          <a:lstStyle/>
          <a:p>
            <a:r>
              <a:rPr kumimoji="1" lang="zh-CN" altLang="en-US" dirty="0" smtClean="0"/>
              <a:t>主从复制</a:t>
            </a:r>
            <a:endParaRPr kumimoji="1" lang="zh-CN" altLang="en-US" dirty="0"/>
          </a:p>
        </p:txBody>
      </p:sp>
      <p:sp>
        <p:nvSpPr>
          <p:cNvPr id="32" name="文本占位符 7"/>
          <p:cNvSpPr>
            <a:spLocks noGrp="1"/>
          </p:cNvSpPr>
          <p:nvPr>
            <p:ph type="body" sz="quarter" idx="16"/>
          </p:nvPr>
        </p:nvSpPr>
        <p:spPr>
          <a:xfrm>
            <a:off x="5927402" y="3888379"/>
            <a:ext cx="550702" cy="409217"/>
          </a:xfrm>
        </p:spPr>
        <p:txBody>
          <a:bodyPr/>
          <a:lstStyle/>
          <a:p>
            <a:r>
              <a:rPr kumimoji="1" lang="en-US" altLang="zh-CN" dirty="0" smtClean="0"/>
              <a:t>10</a:t>
            </a:r>
            <a:endParaRPr kumimoji="1" lang="zh-CN" altLang="en-US" dirty="0"/>
          </a:p>
        </p:txBody>
      </p:sp>
      <p:sp>
        <p:nvSpPr>
          <p:cNvPr id="33" name="文本占位符 10"/>
          <p:cNvSpPr>
            <a:spLocks noGrp="1"/>
          </p:cNvSpPr>
          <p:nvPr>
            <p:ph type="body" sz="quarter" idx="19"/>
          </p:nvPr>
        </p:nvSpPr>
        <p:spPr>
          <a:xfrm>
            <a:off x="6480452" y="3891311"/>
            <a:ext cx="2597780" cy="409217"/>
          </a:xfrm>
        </p:spPr>
        <p:txBody>
          <a:bodyPr/>
          <a:lstStyle/>
          <a:p>
            <a:r>
              <a:rPr kumimoji="1" lang="zh-CN" altLang="en-US" dirty="0" smtClean="0"/>
              <a:t>可能存在的问题</a:t>
            </a:r>
            <a:endParaRPr kumimoji="1"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984810"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跳跃表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定义</a:t>
            </a:r>
            <a:endParaRPr lang="en-US" altLang="zh-CN" sz="16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612574" y="2375991"/>
            <a:ext cx="7381875" cy="2447925"/>
          </a:xfrm>
          <a:prstGeom prst="rect">
            <a:avLst/>
          </a:prstGeom>
        </p:spPr>
      </p:pic>
    </p:spTree>
    <p:extLst>
      <p:ext uri="{BB962C8B-B14F-4D97-AF65-F5344CB8AC3E}">
        <p14:creationId xmlns:p14="http://schemas.microsoft.com/office/powerpoint/2010/main" val="7834859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984810"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跳跃表</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3" name="图片 2"/>
          <p:cNvPicPr>
            <a:picLocks noChangeAspect="1"/>
          </p:cNvPicPr>
          <p:nvPr/>
        </p:nvPicPr>
        <p:blipFill>
          <a:blip r:embed="rId3"/>
          <a:stretch>
            <a:fillRect/>
          </a:stretch>
        </p:blipFill>
        <p:spPr>
          <a:xfrm>
            <a:off x="1990880" y="3895487"/>
            <a:ext cx="7448550" cy="2105025"/>
          </a:xfrm>
          <a:prstGeom prst="rect">
            <a:avLst/>
          </a:prstGeom>
        </p:spPr>
      </p:pic>
      <p:sp>
        <p:nvSpPr>
          <p:cNvPr id="10" name="矩形 9"/>
          <p:cNvSpPr/>
          <p:nvPr/>
        </p:nvSpPr>
        <p:spPr>
          <a:xfrm>
            <a:off x="269358" y="1816712"/>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插入</a:t>
            </a:r>
            <a:endParaRPr lang="en-US" altLang="zh-CN" sz="16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1990880" y="1286057"/>
            <a:ext cx="7439025" cy="2305050"/>
          </a:xfrm>
          <a:prstGeom prst="rect">
            <a:avLst/>
          </a:prstGeom>
        </p:spPr>
      </p:pic>
    </p:spTree>
    <p:extLst>
      <p:ext uri="{BB962C8B-B14F-4D97-AF65-F5344CB8AC3E}">
        <p14:creationId xmlns:p14="http://schemas.microsoft.com/office/powerpoint/2010/main" val="39029194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984810"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跳跃表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查找</a:t>
            </a:r>
            <a:endParaRPr lang="en-US" altLang="zh-CN"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28589" y="1703494"/>
            <a:ext cx="7410450" cy="2133600"/>
          </a:xfrm>
          <a:prstGeom prst="rect">
            <a:avLst/>
          </a:prstGeom>
        </p:spPr>
      </p:pic>
      <p:pic>
        <p:nvPicPr>
          <p:cNvPr id="9" name="图片 8"/>
          <p:cNvPicPr>
            <a:picLocks noChangeAspect="1"/>
          </p:cNvPicPr>
          <p:nvPr/>
        </p:nvPicPr>
        <p:blipFill>
          <a:blip r:embed="rId4"/>
          <a:stretch>
            <a:fillRect/>
          </a:stretch>
        </p:blipFill>
        <p:spPr>
          <a:xfrm>
            <a:off x="1728589" y="4176191"/>
            <a:ext cx="7439025" cy="2105025"/>
          </a:xfrm>
          <a:prstGeom prst="rect">
            <a:avLst/>
          </a:prstGeom>
        </p:spPr>
      </p:pic>
      <p:sp>
        <p:nvSpPr>
          <p:cNvPr id="14" name="矩形 13"/>
          <p:cNvSpPr/>
          <p:nvPr/>
        </p:nvSpPr>
        <p:spPr>
          <a:xfrm>
            <a:off x="457163" y="3860756"/>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删除</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4915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984810"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跳跃表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定义</a:t>
            </a:r>
            <a:endParaRPr lang="en-US" altLang="zh-CN" sz="16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288429" y="774117"/>
            <a:ext cx="9752949" cy="5364782"/>
          </a:xfrm>
          <a:prstGeom prst="rect">
            <a:avLst/>
          </a:prstGeom>
        </p:spPr>
      </p:pic>
      <p:sp>
        <p:nvSpPr>
          <p:cNvPr id="9" name="矩形 8"/>
          <p:cNvSpPr/>
          <p:nvPr/>
        </p:nvSpPr>
        <p:spPr>
          <a:xfrm>
            <a:off x="2045258" y="4896271"/>
            <a:ext cx="1656184" cy="400110"/>
          </a:xfrm>
          <a:prstGeom prst="rect">
            <a:avLst/>
          </a:prstGeom>
        </p:spPr>
        <p:txBody>
          <a:bodyPr wrap="square">
            <a:spAutoFit/>
          </a:bodyPr>
          <a:lstStyle/>
          <a:p>
            <a:r>
              <a:rPr lang="en-US" altLang="zh-CN" dirty="0" err="1"/>
              <a:t>zskiplistNode</a:t>
            </a:r>
            <a:endParaRPr lang="en-US" altLang="zh-CN" dirty="0"/>
          </a:p>
        </p:txBody>
      </p:sp>
      <p:sp>
        <p:nvSpPr>
          <p:cNvPr id="10" name="矩形 9"/>
          <p:cNvSpPr/>
          <p:nvPr/>
        </p:nvSpPr>
        <p:spPr>
          <a:xfrm>
            <a:off x="370146" y="4496161"/>
            <a:ext cx="1656184" cy="400110"/>
          </a:xfrm>
          <a:prstGeom prst="rect">
            <a:avLst/>
          </a:prstGeom>
        </p:spPr>
        <p:txBody>
          <a:bodyPr wrap="square">
            <a:spAutoFit/>
          </a:bodyPr>
          <a:lstStyle/>
          <a:p>
            <a:r>
              <a:rPr lang="en-US" altLang="zh-CN" dirty="0" err="1" smtClean="0"/>
              <a:t>zskiplist</a:t>
            </a:r>
            <a:endParaRPr lang="en-US" altLang="zh-CN" dirty="0"/>
          </a:p>
        </p:txBody>
      </p:sp>
      <p:sp>
        <p:nvSpPr>
          <p:cNvPr id="11" name="矩形 10"/>
          <p:cNvSpPr/>
          <p:nvPr/>
        </p:nvSpPr>
        <p:spPr>
          <a:xfrm>
            <a:off x="7777261" y="536640"/>
            <a:ext cx="2916324" cy="1323439"/>
          </a:xfrm>
          <a:prstGeom prst="rect">
            <a:avLst/>
          </a:prstGeom>
        </p:spPr>
        <p:txBody>
          <a:bodyPr wrap="square">
            <a:spAutoFit/>
          </a:bodyPr>
          <a:lstStyle/>
          <a:p>
            <a:r>
              <a:rPr lang="en-US" altLang="zh-CN" sz="1600" dirty="0" smtClean="0">
                <a:latin typeface="Arial" panose="020B0604020202020204" pitchFamily="34" charset="0"/>
              </a:rPr>
              <a:t>1.</a:t>
            </a:r>
            <a:r>
              <a:rPr lang="zh-CN" altLang="en-US" sz="1600" dirty="0" smtClean="0">
                <a:latin typeface="Arial" panose="020B0604020202020204" pitchFamily="34" charset="0"/>
              </a:rPr>
              <a:t>排序按照</a:t>
            </a:r>
            <a:r>
              <a:rPr lang="en-US" altLang="zh-CN" sz="1600" dirty="0" smtClean="0">
                <a:latin typeface="Arial" panose="020B0604020202020204" pitchFamily="34" charset="0"/>
              </a:rPr>
              <a:t>score</a:t>
            </a:r>
            <a:r>
              <a:rPr lang="zh-CN" altLang="en-US" sz="1600" dirty="0" smtClean="0">
                <a:latin typeface="Arial" panose="020B0604020202020204" pitchFamily="34" charset="0"/>
              </a:rPr>
              <a:t>来排序，如果是</a:t>
            </a:r>
            <a:r>
              <a:rPr lang="en-US" altLang="zh-CN" sz="1600" dirty="0" smtClean="0">
                <a:latin typeface="Arial" panose="020B0604020202020204" pitchFamily="34" charset="0"/>
              </a:rPr>
              <a:t>score</a:t>
            </a:r>
            <a:r>
              <a:rPr lang="zh-CN" altLang="en-US" sz="1600" dirty="0" smtClean="0">
                <a:latin typeface="Arial" panose="020B0604020202020204" pitchFamily="34" charset="0"/>
              </a:rPr>
              <a:t>相等，那么则按照</a:t>
            </a:r>
            <a:r>
              <a:rPr lang="en-US" altLang="zh-CN" sz="1600" dirty="0" err="1" smtClean="0">
                <a:latin typeface="Arial" panose="020B0604020202020204" pitchFamily="34" charset="0"/>
              </a:rPr>
              <a:t>ele</a:t>
            </a:r>
            <a:r>
              <a:rPr lang="zh-CN" altLang="en-US" sz="1600" dirty="0" smtClean="0">
                <a:latin typeface="Arial" panose="020B0604020202020204" pitchFamily="34" charset="0"/>
              </a:rPr>
              <a:t>来排序</a:t>
            </a:r>
            <a:endParaRPr lang="en-US" altLang="zh-CN" sz="1600" dirty="0" smtClean="0">
              <a:latin typeface="Arial" panose="020B0604020202020204" pitchFamily="34" charset="0"/>
            </a:endParaRPr>
          </a:p>
          <a:p>
            <a:r>
              <a:rPr lang="en-US" altLang="zh-CN" sz="1600" dirty="0" smtClean="0">
                <a:latin typeface="Arial" panose="020B0604020202020204" pitchFamily="34" charset="0"/>
              </a:rPr>
              <a:t>2.</a:t>
            </a:r>
            <a:r>
              <a:rPr lang="zh-CN" altLang="en-US" sz="1600" dirty="0" smtClean="0">
                <a:latin typeface="Arial" panose="020B0604020202020204" pitchFamily="34" charset="0"/>
              </a:rPr>
              <a:t>平均查询时间复杂度为</a:t>
            </a:r>
            <a:r>
              <a:rPr lang="en-US" altLang="zh-CN" sz="1600" dirty="0" smtClean="0">
                <a:latin typeface="Arial" panose="020B0604020202020204" pitchFamily="34" charset="0"/>
              </a:rPr>
              <a:t>O(</a:t>
            </a:r>
            <a:r>
              <a:rPr lang="en-US" altLang="zh-CN" sz="1600" dirty="0" err="1" smtClean="0">
                <a:latin typeface="Arial" panose="020B0604020202020204" pitchFamily="34" charset="0"/>
              </a:rPr>
              <a:t>logn</a:t>
            </a:r>
            <a:r>
              <a:rPr lang="en-US" altLang="zh-CN" sz="1600" dirty="0" smtClean="0">
                <a:latin typeface="Arial" panose="020B0604020202020204" pitchFamily="34" charset="0"/>
              </a:rPr>
              <a:t>)</a:t>
            </a:r>
            <a:r>
              <a:rPr lang="zh-CN" altLang="en-US" sz="1600" dirty="0" smtClean="0">
                <a:latin typeface="Arial" panose="020B0604020202020204" pitchFamily="34" charset="0"/>
              </a:rPr>
              <a:t>。</a:t>
            </a:r>
            <a:endParaRPr lang="zh-CN" altLang="en-US" sz="1600" dirty="0"/>
          </a:p>
        </p:txBody>
      </p:sp>
    </p:spTree>
    <p:extLst>
      <p:ext uri="{BB962C8B-B14F-4D97-AF65-F5344CB8AC3E}">
        <p14:creationId xmlns:p14="http://schemas.microsoft.com/office/powerpoint/2010/main" val="3282714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984810"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跳跃表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240963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算法分析</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空间复杂度</a:t>
            </a:r>
            <a:endParaRPr lang="en-US" altLang="zh-CN" sz="1600" b="1" dirty="0">
              <a:latin typeface="微软雅黑" panose="020B0503020204020204" pitchFamily="34" charset="-122"/>
              <a:ea typeface="微软雅黑" panose="020B0503020204020204" pitchFamily="34" charset="-122"/>
            </a:endParaRPr>
          </a:p>
        </p:txBody>
      </p:sp>
      <p:sp>
        <p:nvSpPr>
          <p:cNvPr id="2" name="矩形 1"/>
          <p:cNvSpPr/>
          <p:nvPr/>
        </p:nvSpPr>
        <p:spPr>
          <a:xfrm>
            <a:off x="580266" y="3902773"/>
            <a:ext cx="5472607" cy="1569660"/>
          </a:xfrm>
          <a:prstGeom prst="rect">
            <a:avLst/>
          </a:prstGeom>
        </p:spPr>
        <p:txBody>
          <a:bodyPr wrap="square">
            <a:spAutoFit/>
          </a:bodyPr>
          <a:lstStyle/>
          <a:p>
            <a:r>
              <a:rPr lang="zh-CN" altLang="en-US" sz="1600" dirty="0" smtClean="0"/>
              <a:t>由上式可以，</a:t>
            </a:r>
            <a:r>
              <a:rPr lang="en-US" altLang="zh-CN" sz="1600" dirty="0" smtClean="0"/>
              <a:t>level</a:t>
            </a:r>
            <a:r>
              <a:rPr lang="zh-CN" altLang="en-US" sz="1600" dirty="0" smtClean="0"/>
              <a:t>每增加一层的概率为</a:t>
            </a:r>
            <a:r>
              <a:rPr lang="en-US" altLang="zh-CN" sz="1600" dirty="0" smtClean="0"/>
              <a:t>p</a:t>
            </a:r>
            <a:r>
              <a:rPr lang="zh-CN" altLang="en-US" sz="1600" dirty="0" smtClean="0"/>
              <a:t>。</a:t>
            </a:r>
            <a:endParaRPr lang="en-US" altLang="zh-CN" sz="1600" dirty="0" smtClean="0"/>
          </a:p>
          <a:p>
            <a:r>
              <a:rPr lang="zh-CN" altLang="en-US" sz="1600" dirty="0" smtClean="0"/>
              <a:t>节点层数为</a:t>
            </a:r>
            <a:r>
              <a:rPr lang="en-US" altLang="zh-CN" sz="1600" dirty="0" smtClean="0"/>
              <a:t>1</a:t>
            </a:r>
            <a:r>
              <a:rPr lang="zh-CN" altLang="en-US" sz="1600" dirty="0" smtClean="0"/>
              <a:t>，概率</a:t>
            </a:r>
            <a:r>
              <a:rPr lang="en-US" altLang="zh-CN" sz="1600" dirty="0" smtClean="0"/>
              <a:t>1-p</a:t>
            </a:r>
          </a:p>
          <a:p>
            <a:r>
              <a:rPr lang="zh-CN" altLang="en-US" sz="1600" dirty="0" smtClean="0"/>
              <a:t>节点层数为</a:t>
            </a:r>
            <a:r>
              <a:rPr lang="en-US" altLang="zh-CN" sz="1600" dirty="0" smtClean="0"/>
              <a:t>2</a:t>
            </a:r>
            <a:r>
              <a:rPr lang="zh-CN" altLang="en-US" sz="1600" dirty="0" smtClean="0"/>
              <a:t>，概率</a:t>
            </a:r>
            <a:r>
              <a:rPr lang="en-US" altLang="zh-CN" sz="1600" dirty="0" smtClean="0"/>
              <a:t>p(1-p)</a:t>
            </a:r>
          </a:p>
          <a:p>
            <a:r>
              <a:rPr lang="zh-CN" altLang="en-US" sz="1600" dirty="0"/>
              <a:t>节点层数</a:t>
            </a:r>
            <a:r>
              <a:rPr lang="zh-CN" altLang="en-US" sz="1600" dirty="0" smtClean="0"/>
              <a:t>为</a:t>
            </a:r>
            <a:r>
              <a:rPr lang="en-US" altLang="zh-CN" sz="1600" dirty="0"/>
              <a:t>3</a:t>
            </a:r>
            <a:r>
              <a:rPr lang="zh-CN" altLang="en-US" sz="1600" dirty="0" smtClean="0"/>
              <a:t>，概率</a:t>
            </a:r>
            <a:r>
              <a:rPr lang="en-US" altLang="zh-CN" sz="1600" dirty="0" smtClean="0"/>
              <a:t>p*p(1-p</a:t>
            </a:r>
            <a:r>
              <a:rPr lang="en-US" altLang="zh-CN" sz="1600" dirty="0"/>
              <a:t>)</a:t>
            </a:r>
          </a:p>
          <a:p>
            <a:r>
              <a:rPr lang="zh-CN" altLang="en-US" sz="1600" dirty="0"/>
              <a:t>节点层数</a:t>
            </a:r>
            <a:r>
              <a:rPr lang="zh-CN" altLang="en-US" sz="1600" dirty="0" smtClean="0"/>
              <a:t>为</a:t>
            </a:r>
            <a:r>
              <a:rPr lang="en-US" altLang="zh-CN" sz="1600" dirty="0" smtClean="0"/>
              <a:t>4</a:t>
            </a:r>
            <a:r>
              <a:rPr lang="zh-CN" altLang="en-US" sz="1600" dirty="0" smtClean="0"/>
              <a:t>，</a:t>
            </a:r>
            <a:r>
              <a:rPr lang="zh-CN" altLang="en-US" sz="1600" dirty="0"/>
              <a:t>概率</a:t>
            </a:r>
            <a:r>
              <a:rPr lang="en-US" altLang="zh-CN" sz="1600" dirty="0" smtClean="0"/>
              <a:t>p*p*p(1-p</a:t>
            </a:r>
            <a:r>
              <a:rPr lang="en-US" altLang="zh-CN" sz="1600" dirty="0"/>
              <a:t>)</a:t>
            </a:r>
          </a:p>
          <a:p>
            <a:r>
              <a:rPr lang="en-US" altLang="zh-CN" sz="1600" dirty="0" smtClean="0"/>
              <a:t>…</a:t>
            </a:r>
            <a:endParaRPr lang="zh-CN" altLang="en-US" sz="1600" dirty="0"/>
          </a:p>
        </p:txBody>
      </p:sp>
      <p:sp>
        <p:nvSpPr>
          <p:cNvPr id="65" name="矩形 64"/>
          <p:cNvSpPr/>
          <p:nvPr/>
        </p:nvSpPr>
        <p:spPr>
          <a:xfrm>
            <a:off x="613251" y="1943570"/>
            <a:ext cx="5472607" cy="400110"/>
          </a:xfrm>
          <a:prstGeom prst="rect">
            <a:avLst/>
          </a:prstGeom>
        </p:spPr>
        <p:txBody>
          <a:bodyPr wrap="square">
            <a:spAutoFit/>
          </a:bodyPr>
          <a:lstStyle/>
          <a:p>
            <a:r>
              <a:rPr lang="en-US" altLang="zh-CN" dirty="0" smtClean="0"/>
              <a:t>level</a:t>
            </a:r>
            <a:r>
              <a:rPr lang="zh-CN" altLang="en-US" dirty="0" smtClean="0"/>
              <a:t>的计算公式</a:t>
            </a:r>
            <a:endParaRPr lang="zh-CN" altLang="en-US" dirty="0"/>
          </a:p>
        </p:txBody>
      </p:sp>
      <p:pic>
        <p:nvPicPr>
          <p:cNvPr id="66" name="图片 65"/>
          <p:cNvPicPr>
            <a:picLocks noChangeAspect="1"/>
          </p:cNvPicPr>
          <p:nvPr/>
        </p:nvPicPr>
        <p:blipFill>
          <a:blip r:embed="rId3"/>
          <a:stretch>
            <a:fillRect/>
          </a:stretch>
        </p:blipFill>
        <p:spPr>
          <a:xfrm>
            <a:off x="607788" y="2454610"/>
            <a:ext cx="6037394" cy="1317370"/>
          </a:xfrm>
          <a:prstGeom prst="rect">
            <a:avLst/>
          </a:prstGeom>
        </p:spPr>
      </p:pic>
      <p:sp>
        <p:nvSpPr>
          <p:cNvPr id="67" name="矩形 66"/>
          <p:cNvSpPr/>
          <p:nvPr/>
        </p:nvSpPr>
        <p:spPr>
          <a:xfrm>
            <a:off x="511159" y="5472433"/>
            <a:ext cx="5472607" cy="338554"/>
          </a:xfrm>
          <a:prstGeom prst="rect">
            <a:avLst/>
          </a:prstGeom>
        </p:spPr>
        <p:txBody>
          <a:bodyPr wrap="square">
            <a:spAutoFit/>
          </a:bodyPr>
          <a:lstStyle/>
          <a:p>
            <a:r>
              <a:rPr lang="zh-CN" altLang="en-US" sz="1600" dirty="0" smtClean="0"/>
              <a:t>节点平均层数为</a:t>
            </a:r>
            <a:r>
              <a:rPr lang="en-US" altLang="zh-CN" sz="1600" dirty="0" smtClean="0"/>
              <a:t>=1(1-p)+2(1-p)p+3*p*p(1-p)+…=1/(1-p)</a:t>
            </a:r>
            <a:endParaRPr lang="zh-CN" altLang="en-US" sz="1600" dirty="0"/>
          </a:p>
        </p:txBody>
      </p:sp>
      <p:sp>
        <p:nvSpPr>
          <p:cNvPr id="68" name="矩形 67"/>
          <p:cNvSpPr/>
          <p:nvPr/>
        </p:nvSpPr>
        <p:spPr>
          <a:xfrm>
            <a:off x="5689029" y="4345266"/>
            <a:ext cx="5472607" cy="338554"/>
          </a:xfrm>
          <a:prstGeom prst="rect">
            <a:avLst/>
          </a:prstGeom>
        </p:spPr>
        <p:txBody>
          <a:bodyPr wrap="square">
            <a:spAutoFit/>
          </a:bodyPr>
          <a:lstStyle/>
          <a:p>
            <a:r>
              <a:rPr lang="en-US" altLang="zh-CN" sz="1600" dirty="0" err="1" smtClean="0"/>
              <a:t>Redis</a:t>
            </a:r>
            <a:r>
              <a:rPr lang="zh-CN" altLang="en-US" sz="1600" dirty="0" smtClean="0"/>
              <a:t>中</a:t>
            </a:r>
            <a:r>
              <a:rPr lang="en-US" altLang="zh-CN" sz="1600" dirty="0" smtClean="0"/>
              <a:t>p</a:t>
            </a:r>
            <a:r>
              <a:rPr lang="zh-CN" altLang="en-US" sz="1600" dirty="0" smtClean="0"/>
              <a:t>取值为</a:t>
            </a:r>
            <a:r>
              <a:rPr lang="en-US" altLang="zh-CN" sz="1600" dirty="0" smtClean="0"/>
              <a:t>0.25</a:t>
            </a:r>
            <a:r>
              <a:rPr lang="zh-CN" altLang="en-US" sz="1600" dirty="0" smtClean="0"/>
              <a:t>，因此每个节点的平均指针数</a:t>
            </a:r>
            <a:r>
              <a:rPr lang="en-US" altLang="zh-CN" sz="1600" dirty="0" smtClean="0"/>
              <a:t>1.33</a:t>
            </a:r>
            <a:endParaRPr lang="zh-CN" altLang="en-US" sz="1600" dirty="0"/>
          </a:p>
        </p:txBody>
      </p:sp>
    </p:spTree>
    <p:extLst>
      <p:ext uri="{BB962C8B-B14F-4D97-AF65-F5344CB8AC3E}">
        <p14:creationId xmlns:p14="http://schemas.microsoft.com/office/powerpoint/2010/main" val="29354330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984810"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跳跃表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插入</a:t>
            </a:r>
            <a:endParaRPr lang="en-US" altLang="zh-CN" sz="1600" b="1" dirty="0">
              <a:latin typeface="微软雅黑" panose="020B0503020204020204" pitchFamily="34" charset="-122"/>
              <a:ea typeface="微软雅黑" panose="020B0503020204020204" pitchFamily="34" charset="-122"/>
            </a:endParaRPr>
          </a:p>
        </p:txBody>
      </p:sp>
      <p:sp>
        <p:nvSpPr>
          <p:cNvPr id="2" name="矩形 1"/>
          <p:cNvSpPr/>
          <p:nvPr/>
        </p:nvSpPr>
        <p:spPr>
          <a:xfrm>
            <a:off x="108281" y="1938865"/>
            <a:ext cx="2916324" cy="1323439"/>
          </a:xfrm>
          <a:prstGeom prst="rect">
            <a:avLst/>
          </a:prstGeom>
        </p:spPr>
        <p:txBody>
          <a:bodyPr wrap="square">
            <a:spAutoFit/>
          </a:bodyPr>
          <a:lstStyle/>
          <a:p>
            <a:r>
              <a:rPr lang="en-US" altLang="zh-CN" sz="1600" dirty="0" smtClean="0">
                <a:latin typeface="Arial" panose="020B0604020202020204" pitchFamily="34" charset="0"/>
              </a:rPr>
              <a:t>1.</a:t>
            </a:r>
            <a:r>
              <a:rPr lang="zh-CN" altLang="en-US" sz="1600" dirty="0" smtClean="0">
                <a:latin typeface="Arial" panose="020B0604020202020204" pitchFamily="34" charset="0"/>
              </a:rPr>
              <a:t>排序按照</a:t>
            </a:r>
            <a:r>
              <a:rPr lang="en-US" altLang="zh-CN" sz="1600" dirty="0" smtClean="0">
                <a:latin typeface="Arial" panose="020B0604020202020204" pitchFamily="34" charset="0"/>
              </a:rPr>
              <a:t>score</a:t>
            </a:r>
            <a:r>
              <a:rPr lang="zh-CN" altLang="en-US" sz="1600" dirty="0" smtClean="0">
                <a:latin typeface="Arial" panose="020B0604020202020204" pitchFamily="34" charset="0"/>
              </a:rPr>
              <a:t>来排序，如果是</a:t>
            </a:r>
            <a:r>
              <a:rPr lang="en-US" altLang="zh-CN" sz="1600" dirty="0" smtClean="0">
                <a:latin typeface="Arial" panose="020B0604020202020204" pitchFamily="34" charset="0"/>
              </a:rPr>
              <a:t>score</a:t>
            </a:r>
            <a:r>
              <a:rPr lang="zh-CN" altLang="en-US" sz="1600" dirty="0" smtClean="0">
                <a:latin typeface="Arial" panose="020B0604020202020204" pitchFamily="34" charset="0"/>
              </a:rPr>
              <a:t>相等，那么则按照</a:t>
            </a:r>
            <a:r>
              <a:rPr lang="en-US" altLang="zh-CN" sz="1600" dirty="0" err="1" smtClean="0">
                <a:latin typeface="Arial" panose="020B0604020202020204" pitchFamily="34" charset="0"/>
              </a:rPr>
              <a:t>ele</a:t>
            </a:r>
            <a:r>
              <a:rPr lang="zh-CN" altLang="en-US" sz="1600" dirty="0" smtClean="0">
                <a:latin typeface="Arial" panose="020B0604020202020204" pitchFamily="34" charset="0"/>
              </a:rPr>
              <a:t>来排序</a:t>
            </a:r>
            <a:endParaRPr lang="en-US" altLang="zh-CN" sz="1600" dirty="0" smtClean="0">
              <a:latin typeface="Arial" panose="020B0604020202020204" pitchFamily="34" charset="0"/>
            </a:endParaRPr>
          </a:p>
          <a:p>
            <a:r>
              <a:rPr lang="en-US" altLang="zh-CN" sz="1600" dirty="0" smtClean="0">
                <a:latin typeface="Arial" panose="020B0604020202020204" pitchFamily="34" charset="0"/>
              </a:rPr>
              <a:t>2.</a:t>
            </a:r>
            <a:r>
              <a:rPr lang="zh-CN" altLang="en-US" sz="1600" dirty="0" smtClean="0">
                <a:latin typeface="Arial" panose="020B0604020202020204" pitchFamily="34" charset="0"/>
              </a:rPr>
              <a:t>平均查询时间复杂度为</a:t>
            </a:r>
            <a:r>
              <a:rPr lang="en-US" altLang="zh-CN" sz="1600" dirty="0" smtClean="0">
                <a:latin typeface="Arial" panose="020B0604020202020204" pitchFamily="34" charset="0"/>
              </a:rPr>
              <a:t>O(</a:t>
            </a:r>
            <a:r>
              <a:rPr lang="en-US" altLang="zh-CN" sz="1600" dirty="0" err="1" smtClean="0">
                <a:latin typeface="Arial" panose="020B0604020202020204" pitchFamily="34" charset="0"/>
              </a:rPr>
              <a:t>logn</a:t>
            </a:r>
            <a:r>
              <a:rPr lang="en-US" altLang="zh-CN" sz="1600" dirty="0" smtClean="0">
                <a:latin typeface="Arial" panose="020B0604020202020204" pitchFamily="34" charset="0"/>
              </a:rPr>
              <a:t>)</a:t>
            </a:r>
            <a:r>
              <a:rPr lang="zh-CN" altLang="en-US" sz="1600" dirty="0" smtClean="0">
                <a:latin typeface="Arial" panose="020B0604020202020204" pitchFamily="34" charset="0"/>
              </a:rPr>
              <a:t>。</a:t>
            </a:r>
            <a:endParaRPr lang="zh-CN" altLang="en-US" sz="1600" dirty="0"/>
          </a:p>
        </p:txBody>
      </p:sp>
      <p:pic>
        <p:nvPicPr>
          <p:cNvPr id="7" name="图片 6"/>
          <p:cNvPicPr>
            <a:picLocks noChangeAspect="1"/>
          </p:cNvPicPr>
          <p:nvPr/>
        </p:nvPicPr>
        <p:blipFill>
          <a:blip r:embed="rId3"/>
          <a:stretch>
            <a:fillRect/>
          </a:stretch>
        </p:blipFill>
        <p:spPr>
          <a:xfrm>
            <a:off x="1800597" y="360356"/>
            <a:ext cx="9010669" cy="5803895"/>
          </a:xfrm>
          <a:prstGeom prst="rect">
            <a:avLst/>
          </a:prstGeom>
        </p:spPr>
      </p:pic>
    </p:spTree>
    <p:extLst>
      <p:ext uri="{BB962C8B-B14F-4D97-AF65-F5344CB8AC3E}">
        <p14:creationId xmlns:p14="http://schemas.microsoft.com/office/powerpoint/2010/main" val="35087027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整数集合</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a:t>
            </a:r>
            <a:endParaRPr lang="en-US" altLang="zh-CN" sz="1600" b="1" dirty="0">
              <a:latin typeface="微软雅黑" panose="020B0503020204020204" pitchFamily="34" charset="-122"/>
              <a:ea typeface="微软雅黑" panose="020B0503020204020204" pitchFamily="34" charset="-122"/>
            </a:endParaRPr>
          </a:p>
        </p:txBody>
      </p:sp>
      <p:sp>
        <p:nvSpPr>
          <p:cNvPr id="67" name="矩形 66"/>
          <p:cNvSpPr/>
          <p:nvPr/>
        </p:nvSpPr>
        <p:spPr>
          <a:xfrm>
            <a:off x="546769" y="2047047"/>
            <a:ext cx="10542859" cy="707886"/>
          </a:xfrm>
          <a:prstGeom prst="rect">
            <a:avLst/>
          </a:prstGeom>
        </p:spPr>
        <p:txBody>
          <a:bodyPr wrap="square">
            <a:spAutoFit/>
          </a:bodyPr>
          <a:lstStyle/>
          <a:p>
            <a:r>
              <a:rPr lang="zh-CN" altLang="en-US" dirty="0" smtClean="0">
                <a:latin typeface="Arial" panose="020B0604020202020204" pitchFamily="34" charset="0"/>
              </a:rPr>
              <a:t>整数集合</a:t>
            </a:r>
            <a:r>
              <a:rPr lang="en-US" altLang="zh-CN" dirty="0" smtClean="0">
                <a:latin typeface="Arial" panose="020B0604020202020204" pitchFamily="34" charset="0"/>
              </a:rPr>
              <a:t>(</a:t>
            </a:r>
            <a:r>
              <a:rPr lang="en-US" altLang="zh-CN" dirty="0" err="1" smtClean="0">
                <a:latin typeface="Arial" panose="020B0604020202020204" pitchFamily="34" charset="0"/>
              </a:rPr>
              <a:t>intset</a:t>
            </a:r>
            <a:r>
              <a:rPr lang="en-US" altLang="zh-CN" dirty="0" smtClean="0">
                <a:latin typeface="Arial" panose="020B0604020202020204" pitchFamily="34" charset="0"/>
              </a:rPr>
              <a:t>)</a:t>
            </a:r>
            <a:r>
              <a:rPr lang="zh-CN" altLang="en-US" dirty="0" smtClean="0">
                <a:latin typeface="Arial" panose="020B0604020202020204" pitchFamily="34" charset="0"/>
              </a:rPr>
              <a:t>是</a:t>
            </a:r>
            <a:r>
              <a:rPr lang="en-US" altLang="zh-CN" dirty="0" err="1" smtClean="0">
                <a:latin typeface="Arial" panose="020B0604020202020204" pitchFamily="34" charset="0"/>
              </a:rPr>
              <a:t>redis</a:t>
            </a:r>
            <a:r>
              <a:rPr lang="zh-CN" altLang="en-US" dirty="0" smtClean="0">
                <a:latin typeface="Arial" panose="020B0604020202020204" pitchFamily="34" charset="0"/>
              </a:rPr>
              <a:t>用于保存整数值的集合抽象数据结构，他可以保存类型为</a:t>
            </a:r>
            <a:r>
              <a:rPr lang="en-US" altLang="zh-CN" dirty="0" smtClean="0">
                <a:latin typeface="Arial" panose="020B0604020202020204" pitchFamily="34" charset="0"/>
              </a:rPr>
              <a:t>16</a:t>
            </a:r>
            <a:r>
              <a:rPr lang="zh-CN" altLang="en-US" dirty="0" smtClean="0">
                <a:latin typeface="Arial" panose="020B0604020202020204" pitchFamily="34" charset="0"/>
              </a:rPr>
              <a:t>、</a:t>
            </a:r>
            <a:r>
              <a:rPr lang="en-US" altLang="zh-CN" dirty="0" smtClean="0">
                <a:latin typeface="Arial" panose="020B0604020202020204" pitchFamily="34" charset="0"/>
              </a:rPr>
              <a:t>32</a:t>
            </a:r>
            <a:r>
              <a:rPr lang="zh-CN" altLang="en-US" dirty="0" smtClean="0">
                <a:latin typeface="Arial" panose="020B0604020202020204" pitchFamily="34" charset="0"/>
              </a:rPr>
              <a:t>或者</a:t>
            </a:r>
            <a:r>
              <a:rPr lang="en-US" altLang="zh-CN" dirty="0" smtClean="0">
                <a:latin typeface="Arial" panose="020B0604020202020204" pitchFamily="34" charset="0"/>
              </a:rPr>
              <a:t>64</a:t>
            </a:r>
            <a:r>
              <a:rPr lang="zh-CN" altLang="en-US" dirty="0" smtClean="0">
                <a:latin typeface="Arial" panose="020B0604020202020204" pitchFamily="34" charset="0"/>
              </a:rPr>
              <a:t>位的整数值，且保证集合中不会出现重复元素。</a:t>
            </a:r>
            <a:endParaRPr lang="zh-CN" altLang="en-US" dirty="0"/>
          </a:p>
        </p:txBody>
      </p:sp>
      <p:grpSp>
        <p:nvGrpSpPr>
          <p:cNvPr id="2" name="组合 1"/>
          <p:cNvGrpSpPr/>
          <p:nvPr/>
        </p:nvGrpSpPr>
        <p:grpSpPr>
          <a:xfrm>
            <a:off x="475453" y="3456111"/>
            <a:ext cx="2390392" cy="2418888"/>
            <a:chOff x="419958" y="3375023"/>
            <a:chExt cx="2390392" cy="2418888"/>
          </a:xfrm>
        </p:grpSpPr>
        <p:sp>
          <p:nvSpPr>
            <p:cNvPr id="80" name="矩形 79"/>
            <p:cNvSpPr/>
            <p:nvPr/>
          </p:nvSpPr>
          <p:spPr>
            <a:xfrm>
              <a:off x="499392" y="3476415"/>
              <a:ext cx="2234746"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uint32_t:encoding</a:t>
              </a:r>
              <a:endParaRPr lang="en-US" altLang="zh-CN" dirty="0"/>
            </a:p>
          </p:txBody>
        </p:sp>
        <p:sp>
          <p:nvSpPr>
            <p:cNvPr id="81" name="矩形 80"/>
            <p:cNvSpPr/>
            <p:nvPr/>
          </p:nvSpPr>
          <p:spPr>
            <a:xfrm>
              <a:off x="496897" y="3908463"/>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uint32_t:length</a:t>
              </a:r>
              <a:endParaRPr lang="zh-CN" altLang="en-US" dirty="0"/>
            </a:p>
          </p:txBody>
        </p:sp>
        <p:sp>
          <p:nvSpPr>
            <p:cNvPr id="83" name="矩形 82"/>
            <p:cNvSpPr/>
            <p:nvPr/>
          </p:nvSpPr>
          <p:spPr>
            <a:xfrm>
              <a:off x="496897" y="4340511"/>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int8_t[]:content</a:t>
              </a:r>
              <a:endParaRPr lang="zh-CN" altLang="en-US" dirty="0"/>
            </a:p>
          </p:txBody>
        </p:sp>
        <p:sp>
          <p:nvSpPr>
            <p:cNvPr id="85" name="矩形 84"/>
            <p:cNvSpPr/>
            <p:nvPr/>
          </p:nvSpPr>
          <p:spPr>
            <a:xfrm>
              <a:off x="446715" y="3375023"/>
              <a:ext cx="2363635" cy="2418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419958" y="5091394"/>
              <a:ext cx="2234746" cy="618688"/>
            </a:xfrm>
            <a:prstGeom prst="rect">
              <a:avLst/>
            </a:prstGeom>
            <a:no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solidFill>
                    <a:schemeClr val="tx1"/>
                  </a:solidFill>
                </a:rPr>
                <a:t>intset</a:t>
              </a:r>
              <a:endParaRPr lang="zh-CN" altLang="en-US" dirty="0">
                <a:solidFill>
                  <a:schemeClr val="tx1"/>
                </a:solidFill>
              </a:endParaRPr>
            </a:p>
          </p:txBody>
        </p:sp>
      </p:grpSp>
      <p:sp>
        <p:nvSpPr>
          <p:cNvPr id="88" name="矩形 87"/>
          <p:cNvSpPr/>
          <p:nvPr/>
        </p:nvSpPr>
        <p:spPr>
          <a:xfrm>
            <a:off x="3312765" y="3555681"/>
            <a:ext cx="7488832" cy="1569660"/>
          </a:xfrm>
          <a:prstGeom prst="rect">
            <a:avLst/>
          </a:prstGeom>
        </p:spPr>
        <p:txBody>
          <a:bodyPr wrap="square">
            <a:spAutoFit/>
          </a:bodyPr>
          <a:lstStyle/>
          <a:p>
            <a:r>
              <a:rPr lang="zh-CN" altLang="en-US" dirty="0" smtClean="0">
                <a:latin typeface="Arial" panose="020B0604020202020204" pitchFamily="34" charset="0"/>
              </a:rPr>
              <a:t>其中</a:t>
            </a:r>
            <a:r>
              <a:rPr lang="en-US" altLang="zh-CN" dirty="0" smtClean="0">
                <a:solidFill>
                  <a:srgbClr val="FF0000"/>
                </a:solidFill>
                <a:latin typeface="Arial" panose="020B0604020202020204" pitchFamily="34" charset="0"/>
              </a:rPr>
              <a:t>encoding</a:t>
            </a:r>
            <a:r>
              <a:rPr lang="zh-CN" altLang="en-US" dirty="0" smtClean="0">
                <a:latin typeface="Arial" panose="020B0604020202020204" pitchFamily="34" charset="0"/>
              </a:rPr>
              <a:t>表示带符号的</a:t>
            </a:r>
            <a:r>
              <a:rPr lang="zh-CN" altLang="en-US" dirty="0" smtClean="0">
                <a:solidFill>
                  <a:srgbClr val="FF0000"/>
                </a:solidFill>
                <a:latin typeface="Arial" panose="020B0604020202020204" pitchFamily="34" charset="0"/>
              </a:rPr>
              <a:t>元素类型</a:t>
            </a:r>
            <a:r>
              <a:rPr lang="zh-CN" altLang="en-US" dirty="0" smtClean="0">
                <a:latin typeface="Arial" panose="020B0604020202020204" pitchFamily="34" charset="0"/>
              </a:rPr>
              <a:t>，取值</a:t>
            </a:r>
            <a:r>
              <a:rPr lang="en-US" altLang="zh-CN" dirty="0">
                <a:latin typeface="Arial" panose="020B0604020202020204" pitchFamily="34" charset="0"/>
              </a:rPr>
              <a:t>[</a:t>
            </a:r>
            <a:r>
              <a:rPr lang="en-US" altLang="zh-CN" sz="1600" dirty="0">
                <a:latin typeface="Arial" panose="020B0604020202020204" pitchFamily="34" charset="0"/>
              </a:rPr>
              <a:t>INTSET_ENC_INT64|</a:t>
            </a:r>
          </a:p>
          <a:p>
            <a:r>
              <a:rPr lang="en-US" altLang="zh-CN" sz="1600" dirty="0">
                <a:latin typeface="Arial" panose="020B0604020202020204" pitchFamily="34" charset="0"/>
              </a:rPr>
              <a:t> INTSET_ENC_INT32| INTSET_ENC_INT16</a:t>
            </a:r>
            <a:r>
              <a:rPr lang="en-US" altLang="zh-CN" dirty="0" smtClean="0">
                <a:latin typeface="Arial" panose="020B0604020202020204" pitchFamily="34" charset="0"/>
              </a:rPr>
              <a:t>]</a:t>
            </a:r>
            <a:r>
              <a:rPr lang="zh-CN" altLang="en-US" dirty="0" smtClean="0">
                <a:latin typeface="Arial" panose="020B0604020202020204" pitchFamily="34" charset="0"/>
              </a:rPr>
              <a:t>，默认值为</a:t>
            </a:r>
            <a:r>
              <a:rPr lang="en-US" altLang="zh-CN" sz="1600" dirty="0" smtClean="0">
                <a:latin typeface="Arial" panose="020B0604020202020204" pitchFamily="34" charset="0"/>
              </a:rPr>
              <a:t>INTSET_ENC_INT16</a:t>
            </a:r>
            <a:r>
              <a:rPr lang="zh-CN" altLang="en-US" sz="1600" dirty="0" smtClean="0">
                <a:latin typeface="Arial" panose="020B0604020202020204" pitchFamily="34" charset="0"/>
              </a:rPr>
              <a:t>。</a:t>
            </a:r>
            <a:endParaRPr lang="en-US" altLang="zh-CN" sz="1600" dirty="0" smtClean="0">
              <a:latin typeface="Arial" panose="020B0604020202020204" pitchFamily="34" charset="0"/>
            </a:endParaRPr>
          </a:p>
          <a:p>
            <a:endParaRPr lang="en-US" altLang="zh-CN" sz="1600" dirty="0">
              <a:latin typeface="Arial" panose="020B0604020202020204" pitchFamily="34" charset="0"/>
            </a:endParaRPr>
          </a:p>
          <a:p>
            <a:r>
              <a:rPr lang="en-US" altLang="zh-CN" dirty="0" smtClean="0">
                <a:latin typeface="Arial" panose="020B0604020202020204" pitchFamily="34" charset="0"/>
              </a:rPr>
              <a:t>content</a:t>
            </a:r>
            <a:r>
              <a:rPr lang="zh-CN" altLang="en-US" dirty="0">
                <a:latin typeface="Arial" panose="020B0604020202020204" pitchFamily="34" charset="0"/>
              </a:rPr>
              <a:t>采用了动态数组的思想，按需分配所</a:t>
            </a:r>
            <a:r>
              <a:rPr lang="zh-CN" altLang="en-US" dirty="0" smtClean="0">
                <a:latin typeface="Arial" panose="020B0604020202020204" pitchFamily="34" charset="0"/>
              </a:rPr>
              <a:t>需空间，并按照从小到大的顺序保存元素。</a:t>
            </a:r>
            <a:r>
              <a:rPr lang="en-US" altLang="zh-CN" dirty="0">
                <a:latin typeface="Arial" panose="020B0604020202020204" pitchFamily="34" charset="0"/>
              </a:rPr>
              <a:t>length</a:t>
            </a:r>
            <a:r>
              <a:rPr lang="zh-CN" altLang="en-US" dirty="0">
                <a:latin typeface="Arial" panose="020B0604020202020204" pitchFamily="34" charset="0"/>
              </a:rPr>
              <a:t>表示元素的</a:t>
            </a:r>
            <a:r>
              <a:rPr lang="zh-CN" altLang="en-US" dirty="0" smtClean="0">
                <a:latin typeface="Arial" panose="020B0604020202020204" pitchFamily="34" charset="0"/>
              </a:rPr>
              <a:t>个数</a:t>
            </a:r>
            <a:r>
              <a:rPr lang="zh-CN" altLang="en-US" dirty="0">
                <a:latin typeface="Arial" panose="020B0604020202020204" pitchFamily="34" charset="0"/>
              </a:rPr>
              <a:t>，按需分配所需</a:t>
            </a:r>
            <a:r>
              <a:rPr lang="zh-CN" altLang="en-US" dirty="0" smtClean="0">
                <a:latin typeface="Arial" panose="020B0604020202020204" pitchFamily="34" charset="0"/>
              </a:rPr>
              <a:t>元素。</a:t>
            </a:r>
            <a:endParaRPr lang="zh-CN" altLang="en-US" dirty="0">
              <a:latin typeface="Arial" panose="020B0604020202020204" pitchFamily="34" charset="0"/>
            </a:endParaRPr>
          </a:p>
        </p:txBody>
      </p:sp>
    </p:spTree>
    <p:extLst>
      <p:ext uri="{BB962C8B-B14F-4D97-AF65-F5344CB8AC3E}">
        <p14:creationId xmlns:p14="http://schemas.microsoft.com/office/powerpoint/2010/main" val="12886246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整数集合</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673856" cy="338554"/>
          </a:xfrm>
          <a:prstGeom prst="rect">
            <a:avLst/>
          </a:prstGeom>
        </p:spPr>
        <p:txBody>
          <a:bodyPr wrap="none">
            <a:spAutoFit/>
          </a:bodyPr>
          <a:lstStyle/>
          <a:p>
            <a:pPr marL="285750" indent="-285750">
              <a:buFont typeface="Arial" panose="020B0604020202020204" pitchFamily="34" charset="0"/>
              <a:buChar char="•"/>
            </a:pPr>
            <a:r>
              <a:rPr lang="en-US" altLang="zh-CN" sz="1600" b="1" dirty="0" err="1" smtClean="0">
                <a:latin typeface="微软雅黑" panose="020B0503020204020204" pitchFamily="34" charset="-122"/>
                <a:ea typeface="微软雅黑" panose="020B0503020204020204" pitchFamily="34" charset="-122"/>
              </a:rPr>
              <a:t>intset</a:t>
            </a:r>
            <a:r>
              <a:rPr lang="zh-CN" altLang="en-US" sz="1600" b="1" dirty="0" smtClean="0">
                <a:latin typeface="微软雅黑" panose="020B0503020204020204" pitchFamily="34" charset="-122"/>
                <a:ea typeface="微软雅黑" panose="020B0503020204020204" pitchFamily="34" charset="-122"/>
              </a:rPr>
              <a:t>注意点</a:t>
            </a:r>
            <a:endParaRPr lang="en-US" altLang="zh-CN" sz="1600" b="1" dirty="0">
              <a:latin typeface="微软雅黑" panose="020B0503020204020204" pitchFamily="34" charset="-122"/>
              <a:ea typeface="微软雅黑" panose="020B0503020204020204" pitchFamily="34" charset="-122"/>
            </a:endParaRPr>
          </a:p>
        </p:txBody>
      </p:sp>
      <p:sp>
        <p:nvSpPr>
          <p:cNvPr id="14" name="矩形 13"/>
          <p:cNvSpPr/>
          <p:nvPr/>
        </p:nvSpPr>
        <p:spPr>
          <a:xfrm>
            <a:off x="784279" y="1976763"/>
            <a:ext cx="780983" cy="338554"/>
          </a:xfrm>
          <a:prstGeom prst="rect">
            <a:avLst/>
          </a:prstGeom>
        </p:spPr>
        <p:txBody>
          <a:bodyPr wrap="none">
            <a:spAutoFit/>
          </a:bodyPr>
          <a:lstStyle/>
          <a:p>
            <a:r>
              <a:rPr lang="en-US" altLang="zh-CN" sz="1600" b="1" dirty="0" smtClean="0">
                <a:latin typeface="微软雅黑" panose="020B0503020204020204" pitchFamily="34" charset="-122"/>
                <a:ea typeface="微软雅黑" panose="020B0503020204020204" pitchFamily="34" charset="-122"/>
              </a:rPr>
              <a:t>1.</a:t>
            </a:r>
            <a:r>
              <a:rPr lang="zh-CN" altLang="en-US" sz="1600" b="1" dirty="0" smtClean="0">
                <a:latin typeface="微软雅黑" panose="020B0503020204020204" pitchFamily="34" charset="-122"/>
                <a:ea typeface="微软雅黑" panose="020B0503020204020204" pitchFamily="34" charset="-122"/>
              </a:rPr>
              <a:t>查找</a:t>
            </a:r>
            <a:endParaRPr lang="en-US" altLang="zh-CN" sz="1600" b="1" dirty="0">
              <a:latin typeface="微软雅黑" panose="020B0503020204020204" pitchFamily="34" charset="-122"/>
              <a:ea typeface="微软雅黑" panose="020B0503020204020204" pitchFamily="34" charset="-122"/>
            </a:endParaRPr>
          </a:p>
        </p:txBody>
      </p:sp>
      <p:sp>
        <p:nvSpPr>
          <p:cNvPr id="15" name="矩形 14"/>
          <p:cNvSpPr/>
          <p:nvPr/>
        </p:nvSpPr>
        <p:spPr>
          <a:xfrm>
            <a:off x="1405959" y="2375991"/>
            <a:ext cx="8747566" cy="400110"/>
          </a:xfrm>
          <a:prstGeom prst="rect">
            <a:avLst/>
          </a:prstGeom>
        </p:spPr>
        <p:txBody>
          <a:bodyPr wrap="square">
            <a:spAutoFit/>
          </a:bodyPr>
          <a:lstStyle/>
          <a:p>
            <a:r>
              <a:rPr lang="en-US" altLang="zh-CN" dirty="0" err="1" smtClean="0">
                <a:latin typeface="Arial" panose="020B0604020202020204" pitchFamily="34" charset="0"/>
              </a:rPr>
              <a:t>intset</a:t>
            </a:r>
            <a:r>
              <a:rPr lang="zh-CN" altLang="en-US" dirty="0" smtClean="0">
                <a:latin typeface="Arial" panose="020B0604020202020204" pitchFamily="34" charset="0"/>
              </a:rPr>
              <a:t>查找</a:t>
            </a:r>
            <a:r>
              <a:rPr lang="en-US" altLang="zh-CN" dirty="0">
                <a:latin typeface="Arial" panose="020B0604020202020204" pitchFamily="34" charset="0"/>
              </a:rPr>
              <a:t>(</a:t>
            </a:r>
            <a:r>
              <a:rPr lang="en-US" altLang="zh-CN" dirty="0" err="1">
                <a:latin typeface="Arial" panose="020B0604020202020204" pitchFamily="34" charset="0"/>
              </a:rPr>
              <a:t>intsetSearch</a:t>
            </a:r>
            <a:r>
              <a:rPr lang="en-US" altLang="zh-CN" dirty="0">
                <a:latin typeface="Arial" panose="020B0604020202020204" pitchFamily="34" charset="0"/>
              </a:rPr>
              <a:t>)</a:t>
            </a:r>
            <a:r>
              <a:rPr lang="zh-CN" altLang="en-US" dirty="0" smtClean="0">
                <a:latin typeface="Arial" panose="020B0604020202020204" pitchFamily="34" charset="0"/>
              </a:rPr>
              <a:t>采用的是折半查找方式。时间复杂度为</a:t>
            </a:r>
            <a:r>
              <a:rPr lang="en-US" altLang="zh-CN" dirty="0" smtClean="0">
                <a:latin typeface="Arial" panose="020B0604020202020204" pitchFamily="34" charset="0"/>
              </a:rPr>
              <a:t>O(</a:t>
            </a:r>
            <a:r>
              <a:rPr lang="en-US" altLang="zh-CN" dirty="0" err="1" smtClean="0">
                <a:latin typeface="Arial" panose="020B0604020202020204" pitchFamily="34" charset="0"/>
              </a:rPr>
              <a:t>logN</a:t>
            </a:r>
            <a:r>
              <a:rPr lang="en-US" altLang="zh-CN" dirty="0" smtClean="0">
                <a:latin typeface="Arial" panose="020B0604020202020204" pitchFamily="34" charset="0"/>
              </a:rPr>
              <a:t>)</a:t>
            </a:r>
            <a:endParaRPr lang="zh-CN" altLang="en-US" dirty="0">
              <a:latin typeface="Arial" panose="020B0604020202020204" pitchFamily="34" charset="0"/>
            </a:endParaRPr>
          </a:p>
        </p:txBody>
      </p:sp>
      <p:pic>
        <p:nvPicPr>
          <p:cNvPr id="3" name="图片 2"/>
          <p:cNvPicPr>
            <a:picLocks noChangeAspect="1"/>
          </p:cNvPicPr>
          <p:nvPr/>
        </p:nvPicPr>
        <p:blipFill>
          <a:blip r:embed="rId3"/>
          <a:stretch>
            <a:fillRect/>
          </a:stretch>
        </p:blipFill>
        <p:spPr>
          <a:xfrm>
            <a:off x="1379314" y="2943227"/>
            <a:ext cx="7463787" cy="3268684"/>
          </a:xfrm>
          <a:prstGeom prst="rect">
            <a:avLst/>
          </a:prstGeom>
        </p:spPr>
      </p:pic>
    </p:spTree>
    <p:extLst>
      <p:ext uri="{BB962C8B-B14F-4D97-AF65-F5344CB8AC3E}">
        <p14:creationId xmlns:p14="http://schemas.microsoft.com/office/powerpoint/2010/main" val="42434115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整数集合</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673856" cy="338554"/>
          </a:xfrm>
          <a:prstGeom prst="rect">
            <a:avLst/>
          </a:prstGeom>
        </p:spPr>
        <p:txBody>
          <a:bodyPr wrap="none">
            <a:spAutoFit/>
          </a:bodyPr>
          <a:lstStyle/>
          <a:p>
            <a:pPr marL="285750" indent="-285750">
              <a:buFont typeface="Arial" panose="020B0604020202020204" pitchFamily="34" charset="0"/>
              <a:buChar char="•"/>
            </a:pPr>
            <a:r>
              <a:rPr lang="en-US" altLang="zh-CN" sz="1600" b="1" dirty="0" err="1">
                <a:latin typeface="微软雅黑" panose="020B0503020204020204" pitchFamily="34" charset="-122"/>
                <a:ea typeface="微软雅黑" panose="020B0503020204020204" pitchFamily="34" charset="-122"/>
              </a:rPr>
              <a:t>i</a:t>
            </a:r>
            <a:r>
              <a:rPr lang="en-US" altLang="zh-CN" sz="1600" b="1" dirty="0" err="1" smtClean="0">
                <a:latin typeface="微软雅黑" panose="020B0503020204020204" pitchFamily="34" charset="-122"/>
                <a:ea typeface="微软雅黑" panose="020B0503020204020204" pitchFamily="34" charset="-122"/>
              </a:rPr>
              <a:t>ntset</a:t>
            </a:r>
            <a:r>
              <a:rPr lang="zh-CN" altLang="en-US" sz="1600" b="1" dirty="0" smtClean="0">
                <a:latin typeface="微软雅黑" panose="020B0503020204020204" pitchFamily="34" charset="-122"/>
                <a:ea typeface="微软雅黑" panose="020B0503020204020204" pitchFamily="34" charset="-122"/>
              </a:rPr>
              <a:t>注意点</a:t>
            </a:r>
            <a:endParaRPr lang="en-US" altLang="zh-CN" sz="1600" b="1" dirty="0">
              <a:latin typeface="微软雅黑" panose="020B0503020204020204" pitchFamily="34" charset="-122"/>
              <a:ea typeface="微软雅黑" panose="020B0503020204020204" pitchFamily="34" charset="-122"/>
            </a:endParaRPr>
          </a:p>
        </p:txBody>
      </p:sp>
      <p:sp>
        <p:nvSpPr>
          <p:cNvPr id="14" name="矩形 13"/>
          <p:cNvSpPr/>
          <p:nvPr/>
        </p:nvSpPr>
        <p:spPr>
          <a:xfrm>
            <a:off x="845522" y="1976763"/>
            <a:ext cx="1396536" cy="338554"/>
          </a:xfrm>
          <a:prstGeom prst="rect">
            <a:avLst/>
          </a:prstGeom>
        </p:spPr>
        <p:txBody>
          <a:bodyPr wrap="none">
            <a:spAutoFit/>
          </a:bodyPr>
          <a:lstStyle/>
          <a:p>
            <a:r>
              <a:rPr lang="en-US" altLang="zh-CN" sz="1600" b="1" dirty="0" smtClean="0">
                <a:latin typeface="微软雅黑" panose="020B0503020204020204" pitchFamily="34" charset="-122"/>
                <a:ea typeface="微软雅黑" panose="020B0503020204020204" pitchFamily="34" charset="-122"/>
              </a:rPr>
              <a:t>2.</a:t>
            </a:r>
            <a:r>
              <a:rPr lang="zh-CN" altLang="en-US" sz="1600" b="1" dirty="0" smtClean="0">
                <a:latin typeface="微软雅黑" panose="020B0503020204020204" pitchFamily="34" charset="-122"/>
                <a:ea typeface="微软雅黑" panose="020B0503020204020204" pitchFamily="34" charset="-122"/>
              </a:rPr>
              <a:t>插入与升级</a:t>
            </a:r>
            <a:endParaRPr lang="en-US" altLang="zh-CN" sz="1600" b="1" dirty="0">
              <a:latin typeface="微软雅黑" panose="020B0503020204020204" pitchFamily="34" charset="-122"/>
              <a:ea typeface="微软雅黑" panose="020B0503020204020204" pitchFamily="34" charset="-122"/>
            </a:endParaRPr>
          </a:p>
        </p:txBody>
      </p:sp>
      <p:sp>
        <p:nvSpPr>
          <p:cNvPr id="9" name="矩形 8"/>
          <p:cNvSpPr/>
          <p:nvPr/>
        </p:nvSpPr>
        <p:spPr>
          <a:xfrm>
            <a:off x="720477" y="2471529"/>
            <a:ext cx="4067046" cy="400110"/>
          </a:xfrm>
          <a:prstGeom prst="rect">
            <a:avLst/>
          </a:prstGeom>
        </p:spPr>
        <p:txBody>
          <a:bodyPr wrap="square">
            <a:spAutoFit/>
          </a:bodyPr>
          <a:lstStyle/>
          <a:p>
            <a:r>
              <a:rPr lang="en-US" altLang="zh-CN" dirty="0" err="1" smtClean="0">
                <a:latin typeface="Arial" panose="020B0604020202020204" pitchFamily="34" charset="0"/>
              </a:rPr>
              <a:t>Intset</a:t>
            </a:r>
            <a:r>
              <a:rPr lang="zh-CN" altLang="en-US" dirty="0" smtClean="0">
                <a:latin typeface="Arial" panose="020B0604020202020204" pitchFamily="34" charset="0"/>
              </a:rPr>
              <a:t>插入操作主要步骤如下：</a:t>
            </a:r>
            <a:endParaRPr lang="zh-CN" altLang="en-US" dirty="0">
              <a:latin typeface="Arial" panose="020B0604020202020204" pitchFamily="34" charset="0"/>
            </a:endParaRPr>
          </a:p>
        </p:txBody>
      </p:sp>
      <p:sp>
        <p:nvSpPr>
          <p:cNvPr id="2" name="矩形 1"/>
          <p:cNvSpPr/>
          <p:nvPr/>
        </p:nvSpPr>
        <p:spPr>
          <a:xfrm>
            <a:off x="5639851" y="3040033"/>
            <a:ext cx="242374" cy="400110"/>
          </a:xfrm>
          <a:prstGeom prst="rect">
            <a:avLst/>
          </a:prstGeom>
        </p:spPr>
        <p:txBody>
          <a:bodyPr wrap="none">
            <a:spAutoFit/>
          </a:bodyPr>
          <a:lstStyle/>
          <a:p>
            <a:r>
              <a:rPr lang="zh-CN" altLang="en-US" dirty="0"/>
              <a:t> </a:t>
            </a:r>
          </a:p>
        </p:txBody>
      </p:sp>
      <p:sp>
        <p:nvSpPr>
          <p:cNvPr id="12" name="矩形 11"/>
          <p:cNvSpPr/>
          <p:nvPr/>
        </p:nvSpPr>
        <p:spPr>
          <a:xfrm>
            <a:off x="645613" y="4104183"/>
            <a:ext cx="4067046" cy="1323439"/>
          </a:xfrm>
          <a:prstGeom prst="rect">
            <a:avLst/>
          </a:prstGeom>
        </p:spPr>
        <p:txBody>
          <a:bodyPr wrap="square">
            <a:spAutoFit/>
          </a:bodyPr>
          <a:lstStyle/>
          <a:p>
            <a:r>
              <a:rPr lang="zh-CN" altLang="en-US" dirty="0" smtClean="0">
                <a:latin typeface="Arial" panose="020B0604020202020204" pitchFamily="34" charset="0"/>
              </a:rPr>
              <a:t>需要注意的是当新插入的元素类型大于当前</a:t>
            </a:r>
            <a:r>
              <a:rPr lang="en-US" altLang="zh-CN" dirty="0" err="1" smtClean="0">
                <a:latin typeface="Arial" panose="020B0604020202020204" pitchFamily="34" charset="0"/>
              </a:rPr>
              <a:t>intset</a:t>
            </a:r>
            <a:r>
              <a:rPr lang="zh-CN" altLang="en-US" dirty="0" smtClean="0">
                <a:latin typeface="Arial" panose="020B0604020202020204" pitchFamily="34" charset="0"/>
              </a:rPr>
              <a:t>类型时，为防止溢出，会对其进行升级操作。见图中的“是”分支。</a:t>
            </a:r>
            <a:endParaRPr lang="zh-CN" altLang="en-US" dirty="0">
              <a:latin typeface="Arial" panose="020B0604020202020204" pitchFamily="34" charset="0"/>
            </a:endParaRPr>
          </a:p>
        </p:txBody>
      </p:sp>
      <p:pic>
        <p:nvPicPr>
          <p:cNvPr id="8" name="图片 7"/>
          <p:cNvPicPr>
            <a:picLocks noChangeAspect="1"/>
          </p:cNvPicPr>
          <p:nvPr/>
        </p:nvPicPr>
        <p:blipFill>
          <a:blip r:embed="rId3"/>
          <a:stretch>
            <a:fillRect/>
          </a:stretch>
        </p:blipFill>
        <p:spPr>
          <a:xfrm>
            <a:off x="4968949" y="977294"/>
            <a:ext cx="4552950" cy="4981575"/>
          </a:xfrm>
          <a:prstGeom prst="rect">
            <a:avLst/>
          </a:prstGeom>
        </p:spPr>
      </p:pic>
    </p:spTree>
    <p:extLst>
      <p:ext uri="{BB962C8B-B14F-4D97-AF65-F5344CB8AC3E}">
        <p14:creationId xmlns:p14="http://schemas.microsoft.com/office/powerpoint/2010/main" val="2878122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整数集合</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681871" cy="338554"/>
          </a:xfrm>
          <a:prstGeom prst="rect">
            <a:avLst/>
          </a:prstGeom>
        </p:spPr>
        <p:txBody>
          <a:bodyPr wrap="none">
            <a:spAutoFit/>
          </a:bodyPr>
          <a:lstStyle/>
          <a:p>
            <a:pPr marL="285750" indent="-285750">
              <a:buFont typeface="Arial" panose="020B0604020202020204" pitchFamily="34" charset="0"/>
              <a:buChar char="•"/>
            </a:pPr>
            <a:r>
              <a:rPr lang="en-US" altLang="zh-CN" sz="1600" b="1" dirty="0" err="1" smtClean="0">
                <a:latin typeface="微软雅黑" panose="020B0503020204020204" pitchFamily="34" charset="-122"/>
                <a:ea typeface="微软雅黑" panose="020B0503020204020204" pitchFamily="34" charset="-122"/>
              </a:rPr>
              <a:t>Intset</a:t>
            </a:r>
            <a:r>
              <a:rPr lang="zh-CN" altLang="en-US" sz="1600" b="1" dirty="0" smtClean="0">
                <a:latin typeface="微软雅黑" panose="020B0503020204020204" pitchFamily="34" charset="-122"/>
                <a:ea typeface="微软雅黑" panose="020B0503020204020204" pitchFamily="34" charset="-122"/>
              </a:rPr>
              <a:t>注意点</a:t>
            </a:r>
            <a:endParaRPr lang="en-US" altLang="zh-CN" sz="1600" b="1" dirty="0">
              <a:latin typeface="微软雅黑" panose="020B0503020204020204" pitchFamily="34" charset="-122"/>
              <a:ea typeface="微软雅黑" panose="020B0503020204020204" pitchFamily="34" charset="-122"/>
            </a:endParaRPr>
          </a:p>
        </p:txBody>
      </p:sp>
      <p:sp>
        <p:nvSpPr>
          <p:cNvPr id="14" name="矩形 13"/>
          <p:cNvSpPr/>
          <p:nvPr/>
        </p:nvSpPr>
        <p:spPr>
          <a:xfrm>
            <a:off x="845522" y="1976763"/>
            <a:ext cx="1095172" cy="338554"/>
          </a:xfrm>
          <a:prstGeom prst="rect">
            <a:avLst/>
          </a:prstGeom>
        </p:spPr>
        <p:txBody>
          <a:bodyPr wrap="none">
            <a:spAutoFit/>
          </a:bodyPr>
          <a:lstStyle/>
          <a:p>
            <a:r>
              <a:rPr lang="zh-CN" altLang="en-US" sz="1600" b="1" dirty="0" smtClean="0">
                <a:latin typeface="微软雅黑" panose="020B0503020204020204" pitchFamily="34" charset="-122"/>
                <a:ea typeface="微软雅黑" panose="020B0503020204020204" pitchFamily="34" charset="-122"/>
              </a:rPr>
              <a:t>升级</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示例</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3847192"/>
              </p:ext>
            </p:extLst>
          </p:nvPr>
        </p:nvGraphicFramePr>
        <p:xfrm>
          <a:off x="2647654" y="1349254"/>
          <a:ext cx="2873616" cy="935696"/>
        </p:xfrm>
        <a:graphic>
          <a:graphicData uri="http://schemas.openxmlformats.org/drawingml/2006/table">
            <a:tbl>
              <a:tblPr firstRow="1" bandRow="1">
                <a:tableStyleId>{2D5ABB26-0587-4C30-8999-92F81FD0307C}</a:tableStyleId>
              </a:tblPr>
              <a:tblGrid>
                <a:gridCol w="718404">
                  <a:extLst>
                    <a:ext uri="{9D8B030D-6E8A-4147-A177-3AD203B41FA5}">
                      <a16:colId xmlns:a16="http://schemas.microsoft.com/office/drawing/2014/main" val="529512071"/>
                    </a:ext>
                  </a:extLst>
                </a:gridCol>
                <a:gridCol w="718404">
                  <a:extLst>
                    <a:ext uri="{9D8B030D-6E8A-4147-A177-3AD203B41FA5}">
                      <a16:colId xmlns:a16="http://schemas.microsoft.com/office/drawing/2014/main" val="2912175439"/>
                    </a:ext>
                  </a:extLst>
                </a:gridCol>
                <a:gridCol w="718404">
                  <a:extLst>
                    <a:ext uri="{9D8B030D-6E8A-4147-A177-3AD203B41FA5}">
                      <a16:colId xmlns:a16="http://schemas.microsoft.com/office/drawing/2014/main" val="186289714"/>
                    </a:ext>
                  </a:extLst>
                </a:gridCol>
                <a:gridCol w="718404">
                  <a:extLst>
                    <a:ext uri="{9D8B030D-6E8A-4147-A177-3AD203B41FA5}">
                      <a16:colId xmlns:a16="http://schemas.microsoft.com/office/drawing/2014/main" val="99337839"/>
                    </a:ext>
                  </a:extLst>
                </a:gridCol>
              </a:tblGrid>
              <a:tr h="283881">
                <a:tc>
                  <a:txBody>
                    <a:bodyPr/>
                    <a:lstStyle/>
                    <a:p>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0-15</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16-31</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32-47</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080572"/>
                  </a:ext>
                </a:extLst>
              </a:tr>
              <a:tr h="237514">
                <a:tc>
                  <a:txBody>
                    <a:bodyPr/>
                    <a:lstStyle/>
                    <a:p>
                      <a:r>
                        <a:rPr lang="zh-CN" altLang="en-US" sz="1200" dirty="0" smtClean="0"/>
                        <a:t>元素</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2</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27073"/>
                  </a:ext>
                </a:extLst>
              </a:tr>
              <a:tr h="377495">
                <a:tc gridSpan="4">
                  <a:txBody>
                    <a:bodyPr/>
                    <a:lstStyle/>
                    <a:p>
                      <a:r>
                        <a:rPr lang="zh-CN" altLang="en-US" sz="1200" dirty="0" smtClean="0"/>
                        <a:t>编码为</a:t>
                      </a:r>
                      <a:r>
                        <a:rPr lang="en-US" altLang="zh-CN" sz="1200" dirty="0" smtClean="0"/>
                        <a:t>16</a:t>
                      </a:r>
                      <a:r>
                        <a:rPr lang="zh-CN" altLang="en-US" sz="1200" dirty="0" smtClean="0"/>
                        <a:t>的</a:t>
                      </a:r>
                      <a:r>
                        <a:rPr lang="en-US" altLang="zh-CN" sz="1200" dirty="0" err="1" smtClean="0"/>
                        <a:t>intset</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782196657"/>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486812415"/>
              </p:ext>
            </p:extLst>
          </p:nvPr>
        </p:nvGraphicFramePr>
        <p:xfrm>
          <a:off x="2647655" y="2744355"/>
          <a:ext cx="2873615" cy="1261232"/>
        </p:xfrm>
        <a:graphic>
          <a:graphicData uri="http://schemas.openxmlformats.org/drawingml/2006/table">
            <a:tbl>
              <a:tblPr firstRow="1" bandRow="1">
                <a:tableStyleId>{2D5ABB26-0587-4C30-8999-92F81FD0307C}</a:tableStyleId>
              </a:tblPr>
              <a:tblGrid>
                <a:gridCol w="574723">
                  <a:extLst>
                    <a:ext uri="{9D8B030D-6E8A-4147-A177-3AD203B41FA5}">
                      <a16:colId xmlns:a16="http://schemas.microsoft.com/office/drawing/2014/main" val="529512071"/>
                    </a:ext>
                  </a:extLst>
                </a:gridCol>
                <a:gridCol w="574723">
                  <a:extLst>
                    <a:ext uri="{9D8B030D-6E8A-4147-A177-3AD203B41FA5}">
                      <a16:colId xmlns:a16="http://schemas.microsoft.com/office/drawing/2014/main" val="2912175439"/>
                    </a:ext>
                  </a:extLst>
                </a:gridCol>
                <a:gridCol w="574723">
                  <a:extLst>
                    <a:ext uri="{9D8B030D-6E8A-4147-A177-3AD203B41FA5}">
                      <a16:colId xmlns:a16="http://schemas.microsoft.com/office/drawing/2014/main" val="186289714"/>
                    </a:ext>
                  </a:extLst>
                </a:gridCol>
                <a:gridCol w="574723">
                  <a:extLst>
                    <a:ext uri="{9D8B030D-6E8A-4147-A177-3AD203B41FA5}">
                      <a16:colId xmlns:a16="http://schemas.microsoft.com/office/drawing/2014/main" val="99337839"/>
                    </a:ext>
                  </a:extLst>
                </a:gridCol>
                <a:gridCol w="574723">
                  <a:extLst>
                    <a:ext uri="{9D8B030D-6E8A-4147-A177-3AD203B41FA5}">
                      <a16:colId xmlns:a16="http://schemas.microsoft.com/office/drawing/2014/main" val="1303638254"/>
                    </a:ext>
                  </a:extLst>
                </a:gridCol>
              </a:tblGrid>
              <a:tr h="420063">
                <a:tc>
                  <a:txBody>
                    <a:bodyPr/>
                    <a:lstStyle/>
                    <a:p>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0-15</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16-31</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32-47</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48-127</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080572"/>
                  </a:ext>
                </a:extLst>
              </a:tr>
              <a:tr h="420063">
                <a:tc>
                  <a:txBody>
                    <a:bodyPr/>
                    <a:lstStyle/>
                    <a:p>
                      <a:r>
                        <a:rPr lang="zh-CN" altLang="en-US" sz="1200" dirty="0" smtClean="0"/>
                        <a:t>元素</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2</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smtClean="0"/>
                        <a:t>新分配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27073"/>
                  </a:ext>
                </a:extLst>
              </a:tr>
              <a:tr h="346832">
                <a:tc gridSpan="5">
                  <a:txBody>
                    <a:bodyPr/>
                    <a:lstStyle/>
                    <a:p>
                      <a:r>
                        <a:rPr lang="zh-CN" altLang="en-US" sz="1200" dirty="0" smtClean="0"/>
                        <a:t>编码为</a:t>
                      </a:r>
                      <a:r>
                        <a:rPr lang="en-US" altLang="zh-CN" sz="1200" dirty="0" smtClean="0"/>
                        <a:t>32</a:t>
                      </a:r>
                      <a:r>
                        <a:rPr lang="zh-CN" altLang="en-US" sz="1200" dirty="0" smtClean="0"/>
                        <a:t>的</a:t>
                      </a:r>
                      <a:r>
                        <a:rPr lang="en-US" altLang="zh-CN" sz="1200" dirty="0" err="1" smtClean="0"/>
                        <a:t>intset</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196657"/>
                  </a:ext>
                </a:extLst>
              </a:tr>
            </a:tbl>
          </a:graphicData>
        </a:graphic>
      </p:graphicFrame>
      <p:cxnSp>
        <p:nvCxnSpPr>
          <p:cNvPr id="10" name="直接箭头连接符 9"/>
          <p:cNvCxnSpPr>
            <a:stCxn id="3" idx="2"/>
            <a:endCxn id="15" idx="0"/>
          </p:cNvCxnSpPr>
          <p:nvPr/>
        </p:nvCxnSpPr>
        <p:spPr>
          <a:xfrm>
            <a:off x="4084462" y="2284950"/>
            <a:ext cx="0" cy="4594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矩形 15"/>
          <p:cNvSpPr/>
          <p:nvPr/>
        </p:nvSpPr>
        <p:spPr>
          <a:xfrm>
            <a:off x="4058531" y="2344362"/>
            <a:ext cx="1116011" cy="338554"/>
          </a:xfrm>
          <a:prstGeom prst="rect">
            <a:avLst/>
          </a:prstGeom>
        </p:spPr>
        <p:txBody>
          <a:bodyPr wrap="none">
            <a:spAutoFit/>
          </a:bodyPr>
          <a:lstStyle/>
          <a:p>
            <a:r>
              <a:rPr lang="zh-CN" altLang="en-US" sz="1600" dirty="0"/>
              <a:t>插入</a:t>
            </a:r>
            <a:r>
              <a:rPr lang="en-US" altLang="zh-CN" sz="1600" dirty="0"/>
              <a:t>65535</a:t>
            </a:r>
            <a:endParaRPr lang="zh-CN" altLang="en-US" sz="1600" dirty="0"/>
          </a:p>
        </p:txBody>
      </p:sp>
      <p:graphicFrame>
        <p:nvGraphicFramePr>
          <p:cNvPr id="26" name="表格 25"/>
          <p:cNvGraphicFramePr>
            <a:graphicFrameLocks noGrp="1"/>
          </p:cNvGraphicFramePr>
          <p:nvPr>
            <p:extLst>
              <p:ext uri="{D42A27DB-BD31-4B8C-83A1-F6EECF244321}">
                <p14:modId xmlns:p14="http://schemas.microsoft.com/office/powerpoint/2010/main" val="2406698167"/>
              </p:ext>
            </p:extLst>
          </p:nvPr>
        </p:nvGraphicFramePr>
        <p:xfrm>
          <a:off x="2647655" y="4442652"/>
          <a:ext cx="2873619" cy="1809872"/>
        </p:xfrm>
        <a:graphic>
          <a:graphicData uri="http://schemas.openxmlformats.org/drawingml/2006/table">
            <a:tbl>
              <a:tblPr firstRow="1" bandRow="1">
                <a:tableStyleId>{2D5ABB26-0587-4C30-8999-92F81FD0307C}</a:tableStyleId>
              </a:tblPr>
              <a:tblGrid>
                <a:gridCol w="410517">
                  <a:extLst>
                    <a:ext uri="{9D8B030D-6E8A-4147-A177-3AD203B41FA5}">
                      <a16:colId xmlns:a16="http://schemas.microsoft.com/office/drawing/2014/main" val="529512071"/>
                    </a:ext>
                  </a:extLst>
                </a:gridCol>
                <a:gridCol w="410517">
                  <a:extLst>
                    <a:ext uri="{9D8B030D-6E8A-4147-A177-3AD203B41FA5}">
                      <a16:colId xmlns:a16="http://schemas.microsoft.com/office/drawing/2014/main" val="2912175439"/>
                    </a:ext>
                  </a:extLst>
                </a:gridCol>
                <a:gridCol w="410517">
                  <a:extLst>
                    <a:ext uri="{9D8B030D-6E8A-4147-A177-3AD203B41FA5}">
                      <a16:colId xmlns:a16="http://schemas.microsoft.com/office/drawing/2014/main" val="186289714"/>
                    </a:ext>
                  </a:extLst>
                </a:gridCol>
                <a:gridCol w="410517">
                  <a:extLst>
                    <a:ext uri="{9D8B030D-6E8A-4147-A177-3AD203B41FA5}">
                      <a16:colId xmlns:a16="http://schemas.microsoft.com/office/drawing/2014/main" val="99337839"/>
                    </a:ext>
                  </a:extLst>
                </a:gridCol>
                <a:gridCol w="410517">
                  <a:extLst>
                    <a:ext uri="{9D8B030D-6E8A-4147-A177-3AD203B41FA5}">
                      <a16:colId xmlns:a16="http://schemas.microsoft.com/office/drawing/2014/main" val="530477635"/>
                    </a:ext>
                  </a:extLst>
                </a:gridCol>
                <a:gridCol w="410517">
                  <a:extLst>
                    <a:ext uri="{9D8B030D-6E8A-4147-A177-3AD203B41FA5}">
                      <a16:colId xmlns:a16="http://schemas.microsoft.com/office/drawing/2014/main" val="1303638254"/>
                    </a:ext>
                  </a:extLst>
                </a:gridCol>
                <a:gridCol w="410517">
                  <a:extLst>
                    <a:ext uri="{9D8B030D-6E8A-4147-A177-3AD203B41FA5}">
                      <a16:colId xmlns:a16="http://schemas.microsoft.com/office/drawing/2014/main" val="3975454689"/>
                    </a:ext>
                  </a:extLst>
                </a:gridCol>
              </a:tblGrid>
              <a:tr h="420063">
                <a:tc>
                  <a:txBody>
                    <a:bodyPr/>
                    <a:lstStyle/>
                    <a:p>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0-15</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16-31</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32-47</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48-63</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64-95</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96-127</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080572"/>
                  </a:ext>
                </a:extLst>
              </a:tr>
              <a:tr h="420063">
                <a:tc>
                  <a:txBody>
                    <a:bodyPr/>
                    <a:lstStyle/>
                    <a:p>
                      <a:r>
                        <a:rPr lang="zh-CN" altLang="en-US" sz="1200" dirty="0" smtClean="0"/>
                        <a:t>元素</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2</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200" dirty="0" smtClean="0"/>
                        <a:t>新分配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200" dirty="0" smtClean="0"/>
                        <a:t>新分配</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27073"/>
                  </a:ext>
                </a:extLst>
              </a:tr>
              <a:tr h="346832">
                <a:tc gridSpan="7">
                  <a:txBody>
                    <a:bodyPr/>
                    <a:lstStyle/>
                    <a:p>
                      <a:r>
                        <a:rPr lang="zh-CN" altLang="en-US" sz="1200" dirty="0" smtClean="0"/>
                        <a:t>编码为</a:t>
                      </a:r>
                      <a:r>
                        <a:rPr lang="en-US" altLang="zh-CN" sz="1200" dirty="0" smtClean="0"/>
                        <a:t>32</a:t>
                      </a:r>
                      <a:r>
                        <a:rPr lang="zh-CN" altLang="en-US" sz="1200" dirty="0" smtClean="0"/>
                        <a:t>的</a:t>
                      </a:r>
                      <a:r>
                        <a:rPr lang="en-US" altLang="zh-CN" sz="1200" dirty="0" err="1" smtClean="0"/>
                        <a:t>intset</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196657"/>
                  </a:ext>
                </a:extLst>
              </a:tr>
            </a:tbl>
          </a:graphicData>
        </a:graphic>
      </p:graphicFrame>
      <p:cxnSp>
        <p:nvCxnSpPr>
          <p:cNvPr id="27" name="直接箭头连接符 26"/>
          <p:cNvCxnSpPr>
            <a:stCxn id="15" idx="2"/>
            <a:endCxn id="26" idx="0"/>
          </p:cNvCxnSpPr>
          <p:nvPr/>
        </p:nvCxnSpPr>
        <p:spPr>
          <a:xfrm>
            <a:off x="4084462" y="4005587"/>
            <a:ext cx="2" cy="4370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矩形 27"/>
          <p:cNvSpPr/>
          <p:nvPr/>
        </p:nvSpPr>
        <p:spPr>
          <a:xfrm>
            <a:off x="4033302" y="4028579"/>
            <a:ext cx="1172116" cy="338554"/>
          </a:xfrm>
          <a:prstGeom prst="rect">
            <a:avLst/>
          </a:prstGeom>
        </p:spPr>
        <p:txBody>
          <a:bodyPr wrap="none">
            <a:spAutoFit/>
          </a:bodyPr>
          <a:lstStyle/>
          <a:p>
            <a:r>
              <a:rPr lang="zh-CN" altLang="en-US" sz="1600" dirty="0" smtClean="0"/>
              <a:t>移动元素</a:t>
            </a:r>
            <a:r>
              <a:rPr lang="en-US" altLang="zh-CN" sz="1600" dirty="0" smtClean="0"/>
              <a:t>-3</a:t>
            </a:r>
            <a:endParaRPr lang="zh-CN" altLang="en-US" sz="1600" dirty="0"/>
          </a:p>
        </p:txBody>
      </p:sp>
      <p:cxnSp>
        <p:nvCxnSpPr>
          <p:cNvPr id="34" name="直接箭头连接符 33"/>
          <p:cNvCxnSpPr/>
          <p:nvPr/>
        </p:nvCxnSpPr>
        <p:spPr>
          <a:xfrm>
            <a:off x="4195826" y="5586351"/>
            <a:ext cx="648072" cy="0"/>
          </a:xfrm>
          <a:prstGeom prst="straightConnector1">
            <a:avLst/>
          </a:prstGeom>
          <a:ln w="25400">
            <a:solidFill>
              <a:schemeClr val="accent6">
                <a:lumMod val="50000"/>
              </a:schemeClr>
            </a:solidFill>
            <a:tailEnd type="triangle"/>
          </a:ln>
        </p:spPr>
        <p:style>
          <a:lnRef idx="3">
            <a:schemeClr val="accent5"/>
          </a:lnRef>
          <a:fillRef idx="0">
            <a:schemeClr val="accent5"/>
          </a:fillRef>
          <a:effectRef idx="2">
            <a:schemeClr val="accent5"/>
          </a:effectRef>
          <a:fontRef idx="minor">
            <a:schemeClr val="tx1"/>
          </a:fontRef>
        </p:style>
      </p:cxnSp>
      <p:graphicFrame>
        <p:nvGraphicFramePr>
          <p:cNvPr id="37" name="表格 36"/>
          <p:cNvGraphicFramePr>
            <a:graphicFrameLocks noGrp="1"/>
          </p:cNvGraphicFramePr>
          <p:nvPr>
            <p:extLst>
              <p:ext uri="{D42A27DB-BD31-4B8C-83A1-F6EECF244321}">
                <p14:modId xmlns:p14="http://schemas.microsoft.com/office/powerpoint/2010/main" val="1304932572"/>
              </p:ext>
            </p:extLst>
          </p:nvPr>
        </p:nvGraphicFramePr>
        <p:xfrm>
          <a:off x="6209266" y="4442652"/>
          <a:ext cx="2873616" cy="1626992"/>
        </p:xfrm>
        <a:graphic>
          <a:graphicData uri="http://schemas.openxmlformats.org/drawingml/2006/table">
            <a:tbl>
              <a:tblPr firstRow="1" bandRow="1">
                <a:tableStyleId>{2D5ABB26-0587-4C30-8999-92F81FD0307C}</a:tableStyleId>
              </a:tblPr>
              <a:tblGrid>
                <a:gridCol w="478936">
                  <a:extLst>
                    <a:ext uri="{9D8B030D-6E8A-4147-A177-3AD203B41FA5}">
                      <a16:colId xmlns:a16="http://schemas.microsoft.com/office/drawing/2014/main" val="529512071"/>
                    </a:ext>
                  </a:extLst>
                </a:gridCol>
                <a:gridCol w="478936">
                  <a:extLst>
                    <a:ext uri="{9D8B030D-6E8A-4147-A177-3AD203B41FA5}">
                      <a16:colId xmlns:a16="http://schemas.microsoft.com/office/drawing/2014/main" val="2912175439"/>
                    </a:ext>
                  </a:extLst>
                </a:gridCol>
                <a:gridCol w="478936">
                  <a:extLst>
                    <a:ext uri="{9D8B030D-6E8A-4147-A177-3AD203B41FA5}">
                      <a16:colId xmlns:a16="http://schemas.microsoft.com/office/drawing/2014/main" val="186289714"/>
                    </a:ext>
                  </a:extLst>
                </a:gridCol>
                <a:gridCol w="478936">
                  <a:extLst>
                    <a:ext uri="{9D8B030D-6E8A-4147-A177-3AD203B41FA5}">
                      <a16:colId xmlns:a16="http://schemas.microsoft.com/office/drawing/2014/main" val="99337839"/>
                    </a:ext>
                  </a:extLst>
                </a:gridCol>
                <a:gridCol w="478936">
                  <a:extLst>
                    <a:ext uri="{9D8B030D-6E8A-4147-A177-3AD203B41FA5}">
                      <a16:colId xmlns:a16="http://schemas.microsoft.com/office/drawing/2014/main" val="1303638254"/>
                    </a:ext>
                  </a:extLst>
                </a:gridCol>
                <a:gridCol w="478936">
                  <a:extLst>
                    <a:ext uri="{9D8B030D-6E8A-4147-A177-3AD203B41FA5}">
                      <a16:colId xmlns:a16="http://schemas.microsoft.com/office/drawing/2014/main" val="3975454689"/>
                    </a:ext>
                  </a:extLst>
                </a:gridCol>
              </a:tblGrid>
              <a:tr h="420063">
                <a:tc>
                  <a:txBody>
                    <a:bodyPr/>
                    <a:lstStyle/>
                    <a:p>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0-15</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16-31</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32-64</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64-95</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96-127</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080572"/>
                  </a:ext>
                </a:extLst>
              </a:tr>
              <a:tr h="420063">
                <a:tc>
                  <a:txBody>
                    <a:bodyPr/>
                    <a:lstStyle/>
                    <a:p>
                      <a:r>
                        <a:rPr lang="zh-CN" altLang="en-US" sz="1200" dirty="0" smtClean="0"/>
                        <a:t>元素</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2</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2</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200" dirty="0" smtClean="0"/>
                        <a:t>新分配</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27073"/>
                  </a:ext>
                </a:extLst>
              </a:tr>
              <a:tr h="346832">
                <a:tc gridSpan="6">
                  <a:txBody>
                    <a:bodyPr/>
                    <a:lstStyle/>
                    <a:p>
                      <a:r>
                        <a:rPr lang="zh-CN" altLang="en-US" sz="1200" dirty="0" smtClean="0"/>
                        <a:t>编码为</a:t>
                      </a:r>
                      <a:r>
                        <a:rPr lang="en-US" altLang="zh-CN" sz="1200" dirty="0" smtClean="0"/>
                        <a:t>32</a:t>
                      </a:r>
                      <a:r>
                        <a:rPr lang="zh-CN" altLang="en-US" sz="1200" dirty="0" smtClean="0"/>
                        <a:t>的</a:t>
                      </a:r>
                      <a:r>
                        <a:rPr lang="en-US" altLang="zh-CN" sz="1200" dirty="0" err="1" smtClean="0"/>
                        <a:t>intset</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196657"/>
                  </a:ext>
                </a:extLst>
              </a:tr>
            </a:tbl>
          </a:graphicData>
        </a:graphic>
      </p:graphicFrame>
      <p:cxnSp>
        <p:nvCxnSpPr>
          <p:cNvPr id="38" name="直接箭头连接符 37"/>
          <p:cNvCxnSpPr>
            <a:endCxn id="37" idx="1"/>
          </p:cNvCxnSpPr>
          <p:nvPr/>
        </p:nvCxnSpPr>
        <p:spPr>
          <a:xfrm>
            <a:off x="5521270" y="5256148"/>
            <a:ext cx="687996"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9" name="矩形 38"/>
          <p:cNvSpPr/>
          <p:nvPr/>
        </p:nvSpPr>
        <p:spPr>
          <a:xfrm>
            <a:off x="5514091" y="4963760"/>
            <a:ext cx="761747" cy="584775"/>
          </a:xfrm>
          <a:prstGeom prst="rect">
            <a:avLst/>
          </a:prstGeom>
        </p:spPr>
        <p:txBody>
          <a:bodyPr wrap="none">
            <a:spAutoFit/>
          </a:bodyPr>
          <a:lstStyle/>
          <a:p>
            <a:r>
              <a:rPr lang="zh-CN" altLang="en-US" sz="1600" dirty="0" smtClean="0"/>
              <a:t>移动</a:t>
            </a:r>
            <a:endParaRPr lang="en-US" altLang="zh-CN" sz="1600" dirty="0" smtClean="0"/>
          </a:p>
          <a:p>
            <a:r>
              <a:rPr lang="zh-CN" altLang="en-US" sz="1600" dirty="0" smtClean="0"/>
              <a:t>元素</a:t>
            </a:r>
            <a:r>
              <a:rPr lang="en-US" altLang="zh-CN" sz="1600" dirty="0" smtClean="0"/>
              <a:t>-2</a:t>
            </a:r>
            <a:endParaRPr lang="zh-CN" altLang="en-US" sz="1600" dirty="0"/>
          </a:p>
        </p:txBody>
      </p:sp>
      <p:cxnSp>
        <p:nvCxnSpPr>
          <p:cNvPr id="40" name="直接箭头连接符 39"/>
          <p:cNvCxnSpPr/>
          <p:nvPr/>
        </p:nvCxnSpPr>
        <p:spPr>
          <a:xfrm>
            <a:off x="7463854" y="5370327"/>
            <a:ext cx="404380" cy="0"/>
          </a:xfrm>
          <a:prstGeom prst="straightConnector1">
            <a:avLst/>
          </a:prstGeom>
          <a:ln w="25400">
            <a:solidFill>
              <a:schemeClr val="accent6">
                <a:lumMod val="50000"/>
              </a:schemeClr>
            </a:solidFill>
            <a:tailEnd type="triangle"/>
          </a:ln>
        </p:spPr>
        <p:style>
          <a:lnRef idx="3">
            <a:schemeClr val="accent5"/>
          </a:lnRef>
          <a:fillRef idx="0">
            <a:schemeClr val="accent5"/>
          </a:fillRef>
          <a:effectRef idx="2">
            <a:schemeClr val="accent5"/>
          </a:effectRef>
          <a:fontRef idx="minor">
            <a:schemeClr val="tx1"/>
          </a:fontRef>
        </p:style>
      </p:cxnSp>
      <p:graphicFrame>
        <p:nvGraphicFramePr>
          <p:cNvPr id="46" name="表格 45"/>
          <p:cNvGraphicFramePr>
            <a:graphicFrameLocks noGrp="1"/>
          </p:cNvGraphicFramePr>
          <p:nvPr>
            <p:extLst>
              <p:ext uri="{D42A27DB-BD31-4B8C-83A1-F6EECF244321}">
                <p14:modId xmlns:p14="http://schemas.microsoft.com/office/powerpoint/2010/main" val="2128445864"/>
              </p:ext>
            </p:extLst>
          </p:nvPr>
        </p:nvGraphicFramePr>
        <p:xfrm>
          <a:off x="6448734" y="2401587"/>
          <a:ext cx="2394680" cy="1626992"/>
        </p:xfrm>
        <a:graphic>
          <a:graphicData uri="http://schemas.openxmlformats.org/drawingml/2006/table">
            <a:tbl>
              <a:tblPr firstRow="1" bandRow="1">
                <a:tableStyleId>{2D5ABB26-0587-4C30-8999-92F81FD0307C}</a:tableStyleId>
              </a:tblPr>
              <a:tblGrid>
                <a:gridCol w="478936">
                  <a:extLst>
                    <a:ext uri="{9D8B030D-6E8A-4147-A177-3AD203B41FA5}">
                      <a16:colId xmlns:a16="http://schemas.microsoft.com/office/drawing/2014/main" val="529512071"/>
                    </a:ext>
                  </a:extLst>
                </a:gridCol>
                <a:gridCol w="478936">
                  <a:extLst>
                    <a:ext uri="{9D8B030D-6E8A-4147-A177-3AD203B41FA5}">
                      <a16:colId xmlns:a16="http://schemas.microsoft.com/office/drawing/2014/main" val="186289714"/>
                    </a:ext>
                  </a:extLst>
                </a:gridCol>
                <a:gridCol w="478936">
                  <a:extLst>
                    <a:ext uri="{9D8B030D-6E8A-4147-A177-3AD203B41FA5}">
                      <a16:colId xmlns:a16="http://schemas.microsoft.com/office/drawing/2014/main" val="99337839"/>
                    </a:ext>
                  </a:extLst>
                </a:gridCol>
                <a:gridCol w="478936">
                  <a:extLst>
                    <a:ext uri="{9D8B030D-6E8A-4147-A177-3AD203B41FA5}">
                      <a16:colId xmlns:a16="http://schemas.microsoft.com/office/drawing/2014/main" val="1303638254"/>
                    </a:ext>
                  </a:extLst>
                </a:gridCol>
                <a:gridCol w="478936">
                  <a:extLst>
                    <a:ext uri="{9D8B030D-6E8A-4147-A177-3AD203B41FA5}">
                      <a16:colId xmlns:a16="http://schemas.microsoft.com/office/drawing/2014/main" val="3975454689"/>
                    </a:ext>
                  </a:extLst>
                </a:gridCol>
              </a:tblGrid>
              <a:tr h="420063">
                <a:tc>
                  <a:txBody>
                    <a:bodyPr/>
                    <a:lstStyle/>
                    <a:p>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0-31</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32-64</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64-95</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96-127</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080572"/>
                  </a:ext>
                </a:extLst>
              </a:tr>
              <a:tr h="420063">
                <a:tc>
                  <a:txBody>
                    <a:bodyPr/>
                    <a:lstStyle/>
                    <a:p>
                      <a:r>
                        <a:rPr lang="zh-CN" altLang="en-US" sz="1200" dirty="0" smtClean="0"/>
                        <a:t>元素</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2</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200" dirty="0" smtClean="0"/>
                        <a:t>新分配</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27073"/>
                  </a:ext>
                </a:extLst>
              </a:tr>
              <a:tr h="346832">
                <a:tc gridSpan="5">
                  <a:txBody>
                    <a:bodyPr/>
                    <a:lstStyle/>
                    <a:p>
                      <a:r>
                        <a:rPr lang="zh-CN" altLang="en-US" sz="1200" dirty="0" smtClean="0"/>
                        <a:t>编码为</a:t>
                      </a:r>
                      <a:r>
                        <a:rPr lang="en-US" altLang="zh-CN" sz="1200" dirty="0" smtClean="0"/>
                        <a:t>32</a:t>
                      </a:r>
                      <a:r>
                        <a:rPr lang="zh-CN" altLang="en-US" sz="1200" dirty="0" smtClean="0"/>
                        <a:t>的</a:t>
                      </a:r>
                      <a:r>
                        <a:rPr lang="en-US" altLang="zh-CN" sz="1200" dirty="0" err="1" smtClean="0"/>
                        <a:t>intset</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196657"/>
                  </a:ext>
                </a:extLst>
              </a:tr>
            </a:tbl>
          </a:graphicData>
        </a:graphic>
      </p:graphicFrame>
      <p:cxnSp>
        <p:nvCxnSpPr>
          <p:cNvPr id="48" name="直接箭头连接符 47"/>
          <p:cNvCxnSpPr>
            <a:stCxn id="37" idx="0"/>
            <a:endCxn id="46" idx="2"/>
          </p:cNvCxnSpPr>
          <p:nvPr/>
        </p:nvCxnSpPr>
        <p:spPr>
          <a:xfrm flipV="1">
            <a:off x="7646074" y="4028579"/>
            <a:ext cx="0" cy="41407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4" name="矩形 53"/>
          <p:cNvSpPr/>
          <p:nvPr/>
        </p:nvSpPr>
        <p:spPr>
          <a:xfrm>
            <a:off x="7148154" y="4103005"/>
            <a:ext cx="1172116" cy="338554"/>
          </a:xfrm>
          <a:prstGeom prst="rect">
            <a:avLst/>
          </a:prstGeom>
        </p:spPr>
        <p:txBody>
          <a:bodyPr wrap="none">
            <a:spAutoFit/>
          </a:bodyPr>
          <a:lstStyle/>
          <a:p>
            <a:r>
              <a:rPr lang="zh-CN" altLang="en-US" sz="1600" dirty="0" smtClean="0"/>
              <a:t>移动元素</a:t>
            </a:r>
            <a:r>
              <a:rPr lang="en-US" altLang="zh-CN" sz="1600" dirty="0" smtClean="0"/>
              <a:t>-1</a:t>
            </a:r>
            <a:endParaRPr lang="zh-CN" altLang="en-US" sz="1600" dirty="0"/>
          </a:p>
        </p:txBody>
      </p:sp>
      <p:graphicFrame>
        <p:nvGraphicFramePr>
          <p:cNvPr id="58" name="表格 57"/>
          <p:cNvGraphicFramePr>
            <a:graphicFrameLocks noGrp="1"/>
          </p:cNvGraphicFramePr>
          <p:nvPr>
            <p:extLst>
              <p:ext uri="{D42A27DB-BD31-4B8C-83A1-F6EECF244321}">
                <p14:modId xmlns:p14="http://schemas.microsoft.com/office/powerpoint/2010/main" val="3603801391"/>
              </p:ext>
            </p:extLst>
          </p:nvPr>
        </p:nvGraphicFramePr>
        <p:xfrm>
          <a:off x="6467698" y="349771"/>
          <a:ext cx="2394680" cy="1444112"/>
        </p:xfrm>
        <a:graphic>
          <a:graphicData uri="http://schemas.openxmlformats.org/drawingml/2006/table">
            <a:tbl>
              <a:tblPr firstRow="1" bandRow="1">
                <a:tableStyleId>{2D5ABB26-0587-4C30-8999-92F81FD0307C}</a:tableStyleId>
              </a:tblPr>
              <a:tblGrid>
                <a:gridCol w="478936">
                  <a:extLst>
                    <a:ext uri="{9D8B030D-6E8A-4147-A177-3AD203B41FA5}">
                      <a16:colId xmlns:a16="http://schemas.microsoft.com/office/drawing/2014/main" val="529512071"/>
                    </a:ext>
                  </a:extLst>
                </a:gridCol>
                <a:gridCol w="478936">
                  <a:extLst>
                    <a:ext uri="{9D8B030D-6E8A-4147-A177-3AD203B41FA5}">
                      <a16:colId xmlns:a16="http://schemas.microsoft.com/office/drawing/2014/main" val="186289714"/>
                    </a:ext>
                  </a:extLst>
                </a:gridCol>
                <a:gridCol w="478936">
                  <a:extLst>
                    <a:ext uri="{9D8B030D-6E8A-4147-A177-3AD203B41FA5}">
                      <a16:colId xmlns:a16="http://schemas.microsoft.com/office/drawing/2014/main" val="99337839"/>
                    </a:ext>
                  </a:extLst>
                </a:gridCol>
                <a:gridCol w="478936">
                  <a:extLst>
                    <a:ext uri="{9D8B030D-6E8A-4147-A177-3AD203B41FA5}">
                      <a16:colId xmlns:a16="http://schemas.microsoft.com/office/drawing/2014/main" val="1303638254"/>
                    </a:ext>
                  </a:extLst>
                </a:gridCol>
                <a:gridCol w="478936">
                  <a:extLst>
                    <a:ext uri="{9D8B030D-6E8A-4147-A177-3AD203B41FA5}">
                      <a16:colId xmlns:a16="http://schemas.microsoft.com/office/drawing/2014/main" val="3975454689"/>
                    </a:ext>
                  </a:extLst>
                </a:gridCol>
              </a:tblGrid>
              <a:tr h="420063">
                <a:tc>
                  <a:txBody>
                    <a:bodyPr/>
                    <a:lstStyle/>
                    <a:p>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0-31</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32-64</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64-95</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96-127</a:t>
                      </a:r>
                      <a:r>
                        <a:rPr lang="zh-CN" altLang="en-US" sz="1200" dirty="0" smtClean="0"/>
                        <a:t>位</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080572"/>
                  </a:ext>
                </a:extLst>
              </a:tr>
              <a:tr h="420063">
                <a:tc>
                  <a:txBody>
                    <a:bodyPr/>
                    <a:lstStyle/>
                    <a:p>
                      <a:r>
                        <a:rPr lang="zh-CN" altLang="en-US" sz="1200" dirty="0" smtClean="0"/>
                        <a:t>元素</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1</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2</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200" dirty="0" smtClean="0"/>
                        <a:t>3</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sz="1200" dirty="0" smtClean="0"/>
                        <a:t>65535</a:t>
                      </a:r>
                      <a:endParaRPr lang="zh-CN" altLang="en-US" sz="1200" dirty="0" smtClean="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27073"/>
                  </a:ext>
                </a:extLst>
              </a:tr>
              <a:tr h="346832">
                <a:tc gridSpan="5">
                  <a:txBody>
                    <a:bodyPr/>
                    <a:lstStyle/>
                    <a:p>
                      <a:r>
                        <a:rPr lang="zh-CN" altLang="en-US" sz="1200" dirty="0" smtClean="0"/>
                        <a:t>编码为</a:t>
                      </a:r>
                      <a:r>
                        <a:rPr lang="en-US" altLang="zh-CN" sz="1200" dirty="0" smtClean="0"/>
                        <a:t>32</a:t>
                      </a:r>
                      <a:r>
                        <a:rPr lang="zh-CN" altLang="en-US" sz="1200" dirty="0" smtClean="0"/>
                        <a:t>的</a:t>
                      </a:r>
                      <a:r>
                        <a:rPr lang="en-US" altLang="zh-CN" sz="1200" dirty="0" err="1" smtClean="0"/>
                        <a:t>intset</a:t>
                      </a:r>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200"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196657"/>
                  </a:ext>
                </a:extLst>
              </a:tr>
            </a:tbl>
          </a:graphicData>
        </a:graphic>
      </p:graphicFrame>
      <p:cxnSp>
        <p:nvCxnSpPr>
          <p:cNvPr id="59" name="直接箭头连接符 58"/>
          <p:cNvCxnSpPr>
            <a:endCxn id="58" idx="2"/>
          </p:cNvCxnSpPr>
          <p:nvPr/>
        </p:nvCxnSpPr>
        <p:spPr>
          <a:xfrm flipV="1">
            <a:off x="7665038" y="1793883"/>
            <a:ext cx="0" cy="5969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0" name="矩形 59"/>
          <p:cNvSpPr/>
          <p:nvPr/>
        </p:nvSpPr>
        <p:spPr>
          <a:xfrm>
            <a:off x="7167118" y="2051189"/>
            <a:ext cx="1588897" cy="338554"/>
          </a:xfrm>
          <a:prstGeom prst="rect">
            <a:avLst/>
          </a:prstGeom>
        </p:spPr>
        <p:txBody>
          <a:bodyPr wrap="none">
            <a:spAutoFit/>
          </a:bodyPr>
          <a:lstStyle/>
          <a:p>
            <a:r>
              <a:rPr lang="zh-CN" altLang="en-US" sz="1600" dirty="0" smtClean="0"/>
              <a:t>插入元素</a:t>
            </a:r>
            <a:r>
              <a:rPr lang="en-US" altLang="zh-CN" sz="1600" dirty="0" smtClean="0"/>
              <a:t>-65535</a:t>
            </a:r>
            <a:endParaRPr lang="zh-CN" altLang="en-US" sz="1600" dirty="0"/>
          </a:p>
        </p:txBody>
      </p:sp>
      <p:sp>
        <p:nvSpPr>
          <p:cNvPr id="61" name="矩形 60"/>
          <p:cNvSpPr/>
          <p:nvPr/>
        </p:nvSpPr>
        <p:spPr>
          <a:xfrm>
            <a:off x="569718" y="4554719"/>
            <a:ext cx="2077936" cy="1631216"/>
          </a:xfrm>
          <a:prstGeom prst="rect">
            <a:avLst/>
          </a:prstGeom>
        </p:spPr>
        <p:txBody>
          <a:bodyPr wrap="square">
            <a:spAutoFit/>
          </a:bodyPr>
          <a:lstStyle/>
          <a:p>
            <a:r>
              <a:rPr lang="zh-CN" altLang="en-US" dirty="0" smtClean="0">
                <a:latin typeface="Arial" panose="020B0604020202020204" pitchFamily="34" charset="0"/>
              </a:rPr>
              <a:t>移动的过程中需要判断插入的值的插入位置取决于输入值是否为负值。</a:t>
            </a:r>
            <a:endParaRPr lang="zh-CN" altLang="en-US" dirty="0">
              <a:latin typeface="Arial" panose="020B0604020202020204" pitchFamily="34" charset="0"/>
            </a:endParaRPr>
          </a:p>
        </p:txBody>
      </p:sp>
    </p:spTree>
    <p:extLst>
      <p:ext uri="{BB962C8B-B14F-4D97-AF65-F5344CB8AC3E}">
        <p14:creationId xmlns:p14="http://schemas.microsoft.com/office/powerpoint/2010/main" val="3810842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en-US" altLang="zh-CN" dirty="0" err="1" smtClean="0"/>
              <a:t>Redis</a:t>
            </a:r>
            <a:r>
              <a:rPr lang="zh-CN" altLang="en-US" dirty="0" smtClean="0"/>
              <a:t>准备</a:t>
            </a:r>
            <a:endParaRPr lang="zh-CN" altLang="en-US" dirty="0"/>
          </a:p>
        </p:txBody>
      </p:sp>
      <p:sp>
        <p:nvSpPr>
          <p:cNvPr id="5" name="Freeform 222"/>
          <p:cNvSpPr>
            <a:spLocks noEditPoints="1"/>
          </p:cNvSpPr>
          <p:nvPr/>
        </p:nvSpPr>
        <p:spPr bwMode="auto">
          <a:xfrm>
            <a:off x="810086" y="1318450"/>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1080517" y="1256275"/>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简介</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Freeform 222"/>
          <p:cNvSpPr>
            <a:spLocks noEditPoints="1"/>
          </p:cNvSpPr>
          <p:nvPr/>
        </p:nvSpPr>
        <p:spPr bwMode="auto">
          <a:xfrm>
            <a:off x="6270421" y="1103526"/>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8" name="TextBox 5"/>
          <p:cNvSpPr txBox="1"/>
          <p:nvPr/>
        </p:nvSpPr>
        <p:spPr>
          <a:xfrm>
            <a:off x="6540852" y="1041351"/>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特点</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 name="矩形 1"/>
          <p:cNvSpPr/>
          <p:nvPr/>
        </p:nvSpPr>
        <p:spPr>
          <a:xfrm>
            <a:off x="935219" y="1907938"/>
            <a:ext cx="4393769" cy="1313407"/>
          </a:xfrm>
          <a:prstGeom prst="rect">
            <a:avLst/>
          </a:prstGeom>
        </p:spPr>
        <p:txBody>
          <a:bodyPr wrap="square">
            <a:spAutoFit/>
          </a:bodyPr>
          <a:lstStyle/>
          <a:p>
            <a:r>
              <a:rPr lang="en-US" altLang="zh-CN" dirty="0" err="1"/>
              <a:t>Redis</a:t>
            </a:r>
            <a:r>
              <a:rPr lang="en-US" altLang="zh-CN" dirty="0"/>
              <a:t>(</a:t>
            </a:r>
            <a:r>
              <a:rPr lang="en-US" altLang="zh-CN" dirty="0" err="1"/>
              <a:t>REmote</a:t>
            </a:r>
            <a:r>
              <a:rPr lang="en-US" altLang="zh-CN" dirty="0"/>
              <a:t> </a:t>
            </a:r>
            <a:r>
              <a:rPr lang="en-US" altLang="zh-CN" dirty="0" err="1"/>
              <a:t>DIctionary</a:t>
            </a:r>
            <a:r>
              <a:rPr lang="en-US" altLang="zh-CN" dirty="0"/>
              <a:t> Server)</a:t>
            </a:r>
            <a:r>
              <a:rPr lang="zh-CN" altLang="en-US" dirty="0"/>
              <a:t>是一个开源（</a:t>
            </a:r>
            <a:r>
              <a:rPr lang="en-US" altLang="zh-CN" dirty="0"/>
              <a:t>BSD</a:t>
            </a:r>
            <a:r>
              <a:rPr lang="zh-CN" altLang="en-US" dirty="0"/>
              <a:t>许可）的，内存中的数据结构存储系统，它可以用作数据库、缓存和消息中间件</a:t>
            </a:r>
            <a:r>
              <a:rPr lang="zh-CN" altLang="en-US" dirty="0">
                <a:solidFill>
                  <a:srgbClr val="333333"/>
                </a:solidFill>
                <a:latin typeface="Open Sans"/>
              </a:rPr>
              <a:t>。</a:t>
            </a:r>
            <a:endParaRPr lang="zh-CN" altLang="en-US" dirty="0"/>
          </a:p>
        </p:txBody>
      </p:sp>
      <p:sp>
        <p:nvSpPr>
          <p:cNvPr id="11" name="矩形 10"/>
          <p:cNvSpPr/>
          <p:nvPr/>
        </p:nvSpPr>
        <p:spPr>
          <a:xfrm>
            <a:off x="6571124" y="1472202"/>
            <a:ext cx="3456385" cy="1938992"/>
          </a:xfrm>
          <a:prstGeom prst="rect">
            <a:avLst/>
          </a:prstGeom>
        </p:spPr>
        <p:txBody>
          <a:bodyPr wrap="square">
            <a:spAutoFit/>
          </a:bodyPr>
          <a:lstStyle/>
          <a:p>
            <a:r>
              <a:rPr lang="en-US" altLang="zh-CN" dirty="0" smtClean="0"/>
              <a:t>1.</a:t>
            </a:r>
            <a:r>
              <a:rPr lang="zh-CN" altLang="en-US" dirty="0" smtClean="0"/>
              <a:t>性能高</a:t>
            </a:r>
            <a:endParaRPr lang="en-US" altLang="zh-CN" dirty="0" smtClean="0"/>
          </a:p>
          <a:p>
            <a:r>
              <a:rPr lang="en-US" altLang="zh-CN" dirty="0" smtClean="0"/>
              <a:t>2.</a:t>
            </a:r>
            <a:r>
              <a:rPr lang="zh-CN" altLang="en-US" dirty="0" smtClean="0"/>
              <a:t>丰富的数据类型</a:t>
            </a:r>
            <a:endParaRPr lang="en-US" altLang="zh-CN" dirty="0" smtClean="0"/>
          </a:p>
          <a:p>
            <a:r>
              <a:rPr lang="en-US" altLang="zh-CN" dirty="0" smtClean="0"/>
              <a:t>3.</a:t>
            </a:r>
            <a:r>
              <a:rPr lang="zh-CN" altLang="en-US" dirty="0" smtClean="0"/>
              <a:t>支持事务</a:t>
            </a:r>
            <a:endParaRPr lang="en-US" altLang="zh-CN" dirty="0" smtClean="0"/>
          </a:p>
          <a:p>
            <a:r>
              <a:rPr lang="en-US" altLang="zh-CN" dirty="0" smtClean="0"/>
              <a:t>4.</a:t>
            </a:r>
            <a:r>
              <a:rPr lang="zh-CN" altLang="en-US" dirty="0" smtClean="0"/>
              <a:t>内建</a:t>
            </a:r>
            <a:r>
              <a:rPr lang="en-US" altLang="zh-CN" dirty="0" smtClean="0"/>
              <a:t>replication</a:t>
            </a:r>
            <a:r>
              <a:rPr lang="zh-CN" altLang="en-US" dirty="0" smtClean="0"/>
              <a:t>及集群</a:t>
            </a:r>
            <a:endParaRPr lang="en-US" altLang="zh-CN" dirty="0" smtClean="0"/>
          </a:p>
          <a:p>
            <a:r>
              <a:rPr lang="en-US" altLang="zh-CN" dirty="0" smtClean="0"/>
              <a:t>5.</a:t>
            </a:r>
            <a:r>
              <a:rPr lang="zh-CN" altLang="en-US" dirty="0" smtClean="0"/>
              <a:t>支持持久化</a:t>
            </a:r>
            <a:endParaRPr lang="en-US" altLang="zh-CN" dirty="0" smtClean="0"/>
          </a:p>
          <a:p>
            <a:r>
              <a:rPr lang="en-US" altLang="zh-CN" dirty="0" smtClean="0"/>
              <a:t>6.</a:t>
            </a:r>
            <a:r>
              <a:rPr lang="zh-CN" altLang="en-US" dirty="0" smtClean="0"/>
              <a:t>单线程，原子性操作</a:t>
            </a:r>
            <a:endParaRPr lang="en-US" altLang="zh-CN" dirty="0" smtClean="0"/>
          </a:p>
        </p:txBody>
      </p:sp>
      <p:sp>
        <p:nvSpPr>
          <p:cNvPr id="13" name="Freeform 222"/>
          <p:cNvSpPr>
            <a:spLocks noEditPoints="1"/>
          </p:cNvSpPr>
          <p:nvPr/>
        </p:nvSpPr>
        <p:spPr bwMode="auto">
          <a:xfrm>
            <a:off x="6268898" y="3624963"/>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5" name="TextBox 5"/>
          <p:cNvSpPr txBox="1"/>
          <p:nvPr/>
        </p:nvSpPr>
        <p:spPr>
          <a:xfrm>
            <a:off x="6539329" y="3562788"/>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源码调试</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6" name="矩形 15"/>
          <p:cNvSpPr/>
          <p:nvPr/>
        </p:nvSpPr>
        <p:spPr>
          <a:xfrm>
            <a:off x="6571124" y="4018958"/>
            <a:ext cx="4846842" cy="2246769"/>
          </a:xfrm>
          <a:prstGeom prst="rect">
            <a:avLst/>
          </a:prstGeom>
        </p:spPr>
        <p:txBody>
          <a:bodyPr wrap="square">
            <a:spAutoFit/>
          </a:bodyPr>
          <a:lstStyle/>
          <a:p>
            <a:r>
              <a:rPr lang="en-US" altLang="zh-CN" dirty="0"/>
              <a:t>1.</a:t>
            </a:r>
            <a:r>
              <a:rPr lang="zh-CN" altLang="en-US" dirty="0"/>
              <a:t>修改配置文件中的</a:t>
            </a:r>
            <a:r>
              <a:rPr lang="en-US" altLang="zh-CN" dirty="0"/>
              <a:t>daemon</a:t>
            </a:r>
            <a:r>
              <a:rPr lang="zh-CN" altLang="en-US" dirty="0"/>
              <a:t>为</a:t>
            </a:r>
            <a:r>
              <a:rPr lang="en-US" altLang="zh-CN" dirty="0"/>
              <a:t>yes</a:t>
            </a:r>
          </a:p>
          <a:p>
            <a:r>
              <a:rPr lang="en-US" altLang="zh-CN" dirty="0"/>
              <a:t>2.</a:t>
            </a:r>
            <a:r>
              <a:rPr lang="zh-CN" altLang="en-US" dirty="0"/>
              <a:t>禁用</a:t>
            </a:r>
            <a:r>
              <a:rPr lang="en-US" altLang="zh-CN" dirty="0" err="1"/>
              <a:t>gcc</a:t>
            </a:r>
            <a:r>
              <a:rPr lang="zh-CN" altLang="en-US" dirty="0"/>
              <a:t>编译优化，将</a:t>
            </a:r>
            <a:r>
              <a:rPr lang="en-US" altLang="zh-CN" dirty="0" err="1"/>
              <a:t>makefile</a:t>
            </a:r>
            <a:r>
              <a:rPr lang="zh-CN" altLang="en-US" dirty="0"/>
              <a:t>文件中</a:t>
            </a:r>
            <a:endParaRPr lang="en-US" altLang="zh-CN" dirty="0"/>
          </a:p>
          <a:p>
            <a:r>
              <a:rPr lang="en-US" altLang="zh-CN" dirty="0"/>
              <a:t>OPTIMIZATION?=-O2</a:t>
            </a:r>
            <a:r>
              <a:rPr lang="zh-CN" altLang="en-US" dirty="0"/>
              <a:t>修为</a:t>
            </a:r>
            <a:r>
              <a:rPr lang="en-US" altLang="zh-CN" dirty="0"/>
              <a:t>-O0</a:t>
            </a:r>
            <a:r>
              <a:rPr lang="zh-CN" altLang="en-US" dirty="0"/>
              <a:t>，可直接使用源码包下的二进制程序</a:t>
            </a:r>
            <a:endParaRPr lang="en-US" altLang="zh-CN" dirty="0"/>
          </a:p>
          <a:p>
            <a:r>
              <a:rPr lang="en-US" altLang="zh-CN" dirty="0"/>
              <a:t>3.gdb </a:t>
            </a:r>
            <a:r>
              <a:rPr lang="en-US" altLang="zh-CN" dirty="0" err="1"/>
              <a:t>redis</a:t>
            </a:r>
            <a:r>
              <a:rPr lang="en-US" altLang="zh-CN" dirty="0"/>
              <a:t>-server [</a:t>
            </a:r>
            <a:r>
              <a:rPr lang="en-US" altLang="zh-CN" dirty="0" err="1"/>
              <a:t>conf</a:t>
            </a:r>
            <a:r>
              <a:rPr lang="en-US" altLang="zh-CN" dirty="0"/>
              <a:t>] </a:t>
            </a:r>
          </a:p>
          <a:p>
            <a:r>
              <a:rPr lang="en-US" altLang="zh-CN" dirty="0"/>
              <a:t>4. </a:t>
            </a:r>
            <a:r>
              <a:rPr lang="en-US" altLang="zh-CN" dirty="0" err="1"/>
              <a:t>gdb</a:t>
            </a:r>
            <a:r>
              <a:rPr lang="zh-CN" altLang="en-US" dirty="0"/>
              <a:t>相关</a:t>
            </a:r>
            <a:r>
              <a:rPr lang="zh-CN" altLang="en-US" dirty="0" smtClean="0"/>
              <a:t>命令</a:t>
            </a:r>
            <a:endParaRPr lang="en-US" altLang="zh-CN" dirty="0" smtClean="0"/>
          </a:p>
          <a:p>
            <a:r>
              <a:rPr lang="en-US" altLang="zh-CN" dirty="0" smtClean="0"/>
              <a:t>5.</a:t>
            </a:r>
            <a:r>
              <a:rPr lang="zh-CN" altLang="en-US" dirty="0" smtClean="0"/>
              <a:t>也可以直接</a:t>
            </a:r>
            <a:r>
              <a:rPr lang="en-US" altLang="zh-CN" dirty="0" err="1" smtClean="0"/>
              <a:t>server.c</a:t>
            </a:r>
            <a:r>
              <a:rPr lang="zh-CN" altLang="en-US" dirty="0" smtClean="0"/>
              <a:t>的</a:t>
            </a:r>
            <a:r>
              <a:rPr lang="en-US" altLang="zh-CN" dirty="0" smtClean="0"/>
              <a:t>main</a:t>
            </a:r>
            <a:r>
              <a:rPr lang="zh-CN" altLang="en-US" dirty="0" smtClean="0"/>
              <a:t>函数</a:t>
            </a:r>
            <a:endParaRPr lang="en-US" altLang="zh-CN" dirty="0"/>
          </a:p>
        </p:txBody>
      </p:sp>
      <p:sp>
        <p:nvSpPr>
          <p:cNvPr id="17" name="Freeform 222"/>
          <p:cNvSpPr>
            <a:spLocks noEditPoints="1"/>
          </p:cNvSpPr>
          <p:nvPr/>
        </p:nvSpPr>
        <p:spPr bwMode="auto">
          <a:xfrm>
            <a:off x="808563" y="3723546"/>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8" name="TextBox 5"/>
          <p:cNvSpPr txBox="1"/>
          <p:nvPr/>
        </p:nvSpPr>
        <p:spPr>
          <a:xfrm>
            <a:off x="1078994" y="3661371"/>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性能测试</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9" name="矩形 18"/>
          <p:cNvSpPr/>
          <p:nvPr/>
        </p:nvSpPr>
        <p:spPr>
          <a:xfrm>
            <a:off x="961603" y="4296025"/>
            <a:ext cx="4439394" cy="1015663"/>
          </a:xfrm>
          <a:prstGeom prst="rect">
            <a:avLst/>
          </a:prstGeom>
        </p:spPr>
        <p:txBody>
          <a:bodyPr wrap="square">
            <a:spAutoFit/>
          </a:bodyPr>
          <a:lstStyle/>
          <a:p>
            <a:r>
              <a:rPr lang="en-US" altLang="zh-CN" dirty="0" err="1"/>
              <a:t>Redis</a:t>
            </a:r>
            <a:r>
              <a:rPr lang="en-US" altLang="zh-CN" dirty="0"/>
              <a:t>-benchmark</a:t>
            </a:r>
            <a:r>
              <a:rPr lang="zh-CN" altLang="en-US" dirty="0"/>
              <a:t>是官方自带的</a:t>
            </a:r>
            <a:r>
              <a:rPr lang="en-US" altLang="zh-CN" dirty="0" err="1"/>
              <a:t>Redis</a:t>
            </a:r>
            <a:r>
              <a:rPr lang="zh-CN" altLang="en-US" dirty="0"/>
              <a:t>性能测试工具，可以有效的测试</a:t>
            </a:r>
            <a:r>
              <a:rPr lang="en-US" altLang="zh-CN" dirty="0" err="1"/>
              <a:t>Redis</a:t>
            </a:r>
            <a:r>
              <a:rPr lang="zh-CN" altLang="en-US" dirty="0"/>
              <a:t>服务的性能</a:t>
            </a:r>
            <a:r>
              <a:rPr lang="zh-CN" altLang="en-US" dirty="0" smtClean="0">
                <a:solidFill>
                  <a:srgbClr val="000000"/>
                </a:solidFill>
                <a:latin typeface="Verdana" panose="020B0604030504040204" pitchFamily="34" charset="0"/>
              </a:rPr>
              <a:t>。</a:t>
            </a:r>
            <a:endParaRPr lang="zh-CN" altLang="en-US" dirty="0"/>
          </a:p>
        </p:txBody>
      </p:sp>
      <p:sp>
        <p:nvSpPr>
          <p:cNvPr id="20" name="Rectangle 1"/>
          <p:cNvSpPr>
            <a:spLocks noChangeArrowheads="1"/>
          </p:cNvSpPr>
          <p:nvPr/>
        </p:nvSpPr>
        <p:spPr bwMode="auto">
          <a:xfrm>
            <a:off x="1077471" y="5513123"/>
            <a:ext cx="453650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1400" dirty="0">
                <a:solidFill>
                  <a:schemeClr val="accent2"/>
                </a:solidFill>
                <a:latin typeface="Verdana" panose="020B0604030504040204" pitchFamily="34" charset="0"/>
              </a:rPr>
              <a:t>redis-benchmark [-h &lt;host&gt;] [-p &lt;port&gt;] [-c &lt;clients&gt;] [-n &lt;requests]&gt; [-k &lt;boolean&gt;] </a:t>
            </a:r>
          </a:p>
        </p:txBody>
      </p:sp>
    </p:spTree>
    <p:extLst>
      <p:ext uri="{BB962C8B-B14F-4D97-AF65-F5344CB8AC3E}">
        <p14:creationId xmlns:p14="http://schemas.microsoft.com/office/powerpoint/2010/main" val="32780172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整数集合</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4" name="矩形 13"/>
          <p:cNvSpPr/>
          <p:nvPr/>
        </p:nvSpPr>
        <p:spPr>
          <a:xfrm>
            <a:off x="773514" y="1534217"/>
            <a:ext cx="1005403" cy="338554"/>
          </a:xfrm>
          <a:prstGeom prst="rect">
            <a:avLst/>
          </a:prstGeom>
        </p:spPr>
        <p:txBody>
          <a:bodyPr wrap="none">
            <a:spAutoFit/>
          </a:bodyPr>
          <a:lstStyle/>
          <a:p>
            <a:r>
              <a:rPr lang="zh-CN" altLang="en-US" sz="1600" b="1" dirty="0" smtClean="0">
                <a:latin typeface="微软雅黑" panose="020B0503020204020204" pitchFamily="34" charset="-122"/>
                <a:ea typeface="微软雅黑" panose="020B0503020204020204" pitchFamily="34" charset="-122"/>
              </a:rPr>
              <a:t>升级好处</a:t>
            </a:r>
            <a:endParaRPr lang="en-US" altLang="zh-CN" sz="1600" b="1" dirty="0">
              <a:latin typeface="微软雅黑" panose="020B0503020204020204" pitchFamily="34" charset="-122"/>
              <a:ea typeface="微软雅黑" panose="020B0503020204020204" pitchFamily="34" charset="-122"/>
            </a:endParaRPr>
          </a:p>
        </p:txBody>
      </p:sp>
      <p:sp>
        <p:nvSpPr>
          <p:cNvPr id="9" name="矩形 8"/>
          <p:cNvSpPr/>
          <p:nvPr/>
        </p:nvSpPr>
        <p:spPr>
          <a:xfrm>
            <a:off x="1008509" y="2159967"/>
            <a:ext cx="8208912" cy="1938992"/>
          </a:xfrm>
          <a:prstGeom prst="rect">
            <a:avLst/>
          </a:prstGeom>
        </p:spPr>
        <p:txBody>
          <a:bodyPr wrap="square">
            <a:spAutoFit/>
          </a:bodyPr>
          <a:lstStyle/>
          <a:p>
            <a:r>
              <a:rPr lang="en-US" altLang="zh-CN" dirty="0" smtClean="0">
                <a:latin typeface="Arial" panose="020B0604020202020204" pitchFamily="34" charset="0"/>
              </a:rPr>
              <a:t>1.</a:t>
            </a:r>
            <a:r>
              <a:rPr lang="zh-CN" altLang="en-US" dirty="0" smtClean="0">
                <a:latin typeface="Arial" panose="020B0604020202020204" pitchFamily="34" charset="0"/>
              </a:rPr>
              <a:t>提升灵活性</a:t>
            </a:r>
            <a:endParaRPr lang="en-US" altLang="zh-CN" dirty="0" smtClean="0">
              <a:latin typeface="Arial" panose="020B0604020202020204" pitchFamily="34" charset="0"/>
            </a:endParaRPr>
          </a:p>
          <a:p>
            <a:r>
              <a:rPr lang="zh-CN" altLang="en-US" dirty="0" smtClean="0">
                <a:latin typeface="Arial" panose="020B0604020202020204" pitchFamily="34" charset="0"/>
              </a:rPr>
              <a:t>可以通过自动升级底层数组来适应新元素，所以可以将任意类型的整数添加至集合，而不必担心类型错误</a:t>
            </a:r>
            <a:endParaRPr lang="en-US" altLang="zh-CN" dirty="0">
              <a:latin typeface="Arial" panose="020B0604020202020204" pitchFamily="34" charset="0"/>
            </a:endParaRPr>
          </a:p>
          <a:p>
            <a:endParaRPr lang="en-US" altLang="zh-CN" dirty="0" smtClean="0">
              <a:latin typeface="Arial" panose="020B0604020202020204" pitchFamily="34" charset="0"/>
            </a:endParaRPr>
          </a:p>
          <a:p>
            <a:r>
              <a:rPr lang="en-US" altLang="zh-CN" dirty="0" smtClean="0">
                <a:latin typeface="Arial" panose="020B0604020202020204" pitchFamily="34" charset="0"/>
              </a:rPr>
              <a:t>2.</a:t>
            </a:r>
            <a:r>
              <a:rPr lang="zh-CN" altLang="en-US" dirty="0" smtClean="0">
                <a:latin typeface="Arial" panose="020B0604020202020204" pitchFamily="34" charset="0"/>
              </a:rPr>
              <a:t>节约内存</a:t>
            </a:r>
            <a:endParaRPr lang="en-US" altLang="zh-CN" dirty="0" smtClean="0">
              <a:latin typeface="Arial" panose="020B0604020202020204" pitchFamily="34" charset="0"/>
            </a:endParaRPr>
          </a:p>
          <a:p>
            <a:r>
              <a:rPr lang="zh-CN" altLang="en-US" dirty="0" smtClean="0">
                <a:latin typeface="Arial" panose="020B0604020202020204" pitchFamily="34" charset="0"/>
              </a:rPr>
              <a:t>不同类型采用不同的类型的空间对其存储，从而避免空间浪费</a:t>
            </a:r>
            <a:endParaRPr lang="en-US" altLang="zh-CN" dirty="0">
              <a:latin typeface="Arial" panose="020B0604020202020204" pitchFamily="34" charset="0"/>
            </a:endParaRPr>
          </a:p>
        </p:txBody>
      </p:sp>
      <p:sp>
        <p:nvSpPr>
          <p:cNvPr id="2" name="矩形 1"/>
          <p:cNvSpPr/>
          <p:nvPr/>
        </p:nvSpPr>
        <p:spPr>
          <a:xfrm>
            <a:off x="5639851" y="3040033"/>
            <a:ext cx="242374" cy="400110"/>
          </a:xfrm>
          <a:prstGeom prst="rect">
            <a:avLst/>
          </a:prstGeom>
        </p:spPr>
        <p:txBody>
          <a:bodyPr wrap="none">
            <a:spAutoFit/>
          </a:bodyPr>
          <a:lstStyle/>
          <a:p>
            <a:r>
              <a:rPr lang="zh-CN" altLang="en-US" dirty="0"/>
              <a:t> </a:t>
            </a:r>
          </a:p>
        </p:txBody>
      </p:sp>
    </p:spTree>
    <p:extLst>
      <p:ext uri="{BB962C8B-B14F-4D97-AF65-F5344CB8AC3E}">
        <p14:creationId xmlns:p14="http://schemas.microsoft.com/office/powerpoint/2010/main" val="1738567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整数集合</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673856" cy="338554"/>
          </a:xfrm>
          <a:prstGeom prst="rect">
            <a:avLst/>
          </a:prstGeom>
        </p:spPr>
        <p:txBody>
          <a:bodyPr wrap="none">
            <a:spAutoFit/>
          </a:bodyPr>
          <a:lstStyle/>
          <a:p>
            <a:pPr marL="285750" indent="-285750">
              <a:buFont typeface="Arial" panose="020B0604020202020204" pitchFamily="34" charset="0"/>
              <a:buChar char="•"/>
            </a:pPr>
            <a:r>
              <a:rPr lang="en-US" altLang="zh-CN" sz="1600" b="1" dirty="0" err="1">
                <a:latin typeface="微软雅黑" panose="020B0503020204020204" pitchFamily="34" charset="-122"/>
                <a:ea typeface="微软雅黑" panose="020B0503020204020204" pitchFamily="34" charset="-122"/>
              </a:rPr>
              <a:t>i</a:t>
            </a:r>
            <a:r>
              <a:rPr lang="en-US" altLang="zh-CN" sz="1600" b="1" dirty="0" err="1" smtClean="0">
                <a:latin typeface="微软雅黑" panose="020B0503020204020204" pitchFamily="34" charset="-122"/>
                <a:ea typeface="微软雅黑" panose="020B0503020204020204" pitchFamily="34" charset="-122"/>
              </a:rPr>
              <a:t>ntset</a:t>
            </a:r>
            <a:r>
              <a:rPr lang="zh-CN" altLang="en-US" sz="1600" b="1" dirty="0" smtClean="0">
                <a:latin typeface="微软雅黑" panose="020B0503020204020204" pitchFamily="34" charset="-122"/>
                <a:ea typeface="微软雅黑" panose="020B0503020204020204" pitchFamily="34" charset="-122"/>
              </a:rPr>
              <a:t>注意点</a:t>
            </a:r>
            <a:endParaRPr lang="en-US" altLang="zh-CN" sz="1600" b="1" dirty="0">
              <a:latin typeface="微软雅黑" panose="020B0503020204020204" pitchFamily="34" charset="-122"/>
              <a:ea typeface="微软雅黑" panose="020B0503020204020204" pitchFamily="34" charset="-122"/>
            </a:endParaRPr>
          </a:p>
        </p:txBody>
      </p:sp>
      <p:sp>
        <p:nvSpPr>
          <p:cNvPr id="14" name="矩形 13"/>
          <p:cNvSpPr/>
          <p:nvPr/>
        </p:nvSpPr>
        <p:spPr>
          <a:xfrm>
            <a:off x="845522" y="1976763"/>
            <a:ext cx="780983" cy="338554"/>
          </a:xfrm>
          <a:prstGeom prst="rect">
            <a:avLst/>
          </a:prstGeom>
        </p:spPr>
        <p:txBody>
          <a:bodyPr wrap="none">
            <a:spAutoFit/>
          </a:bodyPr>
          <a:lstStyle/>
          <a:p>
            <a:r>
              <a:rPr lang="en-US" altLang="zh-CN" sz="1600" b="1" dirty="0" smtClean="0">
                <a:latin typeface="微软雅黑" panose="020B0503020204020204" pitchFamily="34" charset="-122"/>
                <a:ea typeface="微软雅黑" panose="020B0503020204020204" pitchFamily="34" charset="-122"/>
              </a:rPr>
              <a:t>3.</a:t>
            </a:r>
            <a:r>
              <a:rPr lang="zh-CN" altLang="en-US" sz="1600" b="1" dirty="0" smtClean="0">
                <a:latin typeface="微软雅黑" panose="020B0503020204020204" pitchFamily="34" charset="-122"/>
                <a:ea typeface="微软雅黑" panose="020B0503020204020204" pitchFamily="34" charset="-122"/>
              </a:rPr>
              <a:t>降级</a:t>
            </a:r>
            <a:endParaRPr lang="en-US" altLang="zh-CN" sz="1600" b="1" dirty="0">
              <a:latin typeface="微软雅黑" panose="020B0503020204020204" pitchFamily="34" charset="-122"/>
              <a:ea typeface="微软雅黑" panose="020B0503020204020204" pitchFamily="34" charset="-122"/>
            </a:endParaRPr>
          </a:p>
        </p:txBody>
      </p:sp>
      <p:sp>
        <p:nvSpPr>
          <p:cNvPr id="9" name="矩形 8"/>
          <p:cNvSpPr/>
          <p:nvPr/>
        </p:nvSpPr>
        <p:spPr>
          <a:xfrm>
            <a:off x="1213633" y="2471529"/>
            <a:ext cx="4067046" cy="400110"/>
          </a:xfrm>
          <a:prstGeom prst="rect">
            <a:avLst/>
          </a:prstGeom>
        </p:spPr>
        <p:txBody>
          <a:bodyPr wrap="square">
            <a:spAutoFit/>
          </a:bodyPr>
          <a:lstStyle/>
          <a:p>
            <a:r>
              <a:rPr lang="en-US" altLang="zh-CN" dirty="0" err="1">
                <a:latin typeface="Arial" panose="020B0604020202020204" pitchFamily="34" charset="0"/>
              </a:rPr>
              <a:t>i</a:t>
            </a:r>
            <a:r>
              <a:rPr lang="en-US" altLang="zh-CN" dirty="0" err="1" smtClean="0">
                <a:latin typeface="Arial" panose="020B0604020202020204" pitchFamily="34" charset="0"/>
              </a:rPr>
              <a:t>ntset</a:t>
            </a:r>
            <a:r>
              <a:rPr lang="zh-CN" altLang="en-US" dirty="0" smtClean="0">
                <a:latin typeface="Arial" panose="020B0604020202020204" pitchFamily="34" charset="0"/>
              </a:rPr>
              <a:t>不支持降级</a:t>
            </a:r>
            <a:endParaRPr lang="zh-CN" altLang="en-US" dirty="0">
              <a:latin typeface="Arial" panose="020B0604020202020204" pitchFamily="34" charset="0"/>
            </a:endParaRPr>
          </a:p>
        </p:txBody>
      </p:sp>
      <p:sp>
        <p:nvSpPr>
          <p:cNvPr id="2" name="矩形 1"/>
          <p:cNvSpPr/>
          <p:nvPr/>
        </p:nvSpPr>
        <p:spPr>
          <a:xfrm>
            <a:off x="5639851" y="3040033"/>
            <a:ext cx="242374" cy="400110"/>
          </a:xfrm>
          <a:prstGeom prst="rect">
            <a:avLst/>
          </a:prstGeom>
        </p:spPr>
        <p:txBody>
          <a:bodyPr wrap="none">
            <a:spAutoFit/>
          </a:bodyPr>
          <a:lstStyle/>
          <a:p>
            <a:r>
              <a:rPr lang="zh-CN" altLang="en-US" dirty="0"/>
              <a:t> </a:t>
            </a:r>
          </a:p>
        </p:txBody>
      </p:sp>
      <p:sp>
        <p:nvSpPr>
          <p:cNvPr id="11" name="矩形 10"/>
          <p:cNvSpPr/>
          <p:nvPr/>
        </p:nvSpPr>
        <p:spPr>
          <a:xfrm>
            <a:off x="823141" y="3239564"/>
            <a:ext cx="1806905"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4</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添加或删除元素</a:t>
            </a:r>
            <a:endParaRPr lang="en-US" altLang="zh-CN" sz="1600" b="1" dirty="0">
              <a:latin typeface="微软雅黑" panose="020B0503020204020204" pitchFamily="34" charset="-122"/>
              <a:ea typeface="微软雅黑" panose="020B0503020204020204" pitchFamily="34" charset="-122"/>
            </a:endParaRPr>
          </a:p>
        </p:txBody>
      </p:sp>
      <p:sp>
        <p:nvSpPr>
          <p:cNvPr id="13" name="矩形 12"/>
          <p:cNvSpPr/>
          <p:nvPr/>
        </p:nvSpPr>
        <p:spPr>
          <a:xfrm>
            <a:off x="1314998" y="3682110"/>
            <a:ext cx="4067046" cy="400110"/>
          </a:xfrm>
          <a:prstGeom prst="rect">
            <a:avLst/>
          </a:prstGeom>
        </p:spPr>
        <p:txBody>
          <a:bodyPr wrap="square">
            <a:spAutoFit/>
          </a:bodyPr>
          <a:lstStyle/>
          <a:p>
            <a:r>
              <a:rPr lang="zh-CN" altLang="en-US" dirty="0" smtClean="0">
                <a:latin typeface="Arial" panose="020B0604020202020204" pitchFamily="34" charset="0"/>
              </a:rPr>
              <a:t>均需要进行</a:t>
            </a:r>
            <a:r>
              <a:rPr lang="en-US" altLang="zh-CN" dirty="0" err="1" smtClean="0">
                <a:latin typeface="Arial" panose="020B0604020202020204" pitchFamily="34" charset="0"/>
              </a:rPr>
              <a:t>remalloc</a:t>
            </a:r>
            <a:r>
              <a:rPr lang="zh-CN" altLang="en-US" dirty="0" smtClean="0">
                <a:latin typeface="Arial" panose="020B0604020202020204" pitchFamily="34" charset="0"/>
              </a:rPr>
              <a:t>操作</a:t>
            </a:r>
            <a:endParaRPr lang="zh-CN" altLang="en-US" dirty="0">
              <a:latin typeface="Arial" panose="020B0604020202020204" pitchFamily="34" charset="0"/>
            </a:endParaRPr>
          </a:p>
        </p:txBody>
      </p:sp>
    </p:spTree>
    <p:extLst>
      <p:ext uri="{BB962C8B-B14F-4D97-AF65-F5344CB8AC3E}">
        <p14:creationId xmlns:p14="http://schemas.microsoft.com/office/powerpoint/2010/main" val="4669807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压缩列表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a:t>
            </a:r>
            <a:endParaRPr lang="en-US" altLang="zh-CN" sz="1600" b="1" dirty="0">
              <a:latin typeface="微软雅黑" panose="020B0503020204020204" pitchFamily="34" charset="-122"/>
              <a:ea typeface="微软雅黑" panose="020B0503020204020204" pitchFamily="34" charset="-122"/>
            </a:endParaRPr>
          </a:p>
        </p:txBody>
      </p:sp>
      <p:sp>
        <p:nvSpPr>
          <p:cNvPr id="67" name="矩形 66"/>
          <p:cNvSpPr/>
          <p:nvPr/>
        </p:nvSpPr>
        <p:spPr>
          <a:xfrm>
            <a:off x="511159" y="1855630"/>
            <a:ext cx="10542859" cy="1015663"/>
          </a:xfrm>
          <a:prstGeom prst="rect">
            <a:avLst/>
          </a:prstGeom>
        </p:spPr>
        <p:txBody>
          <a:bodyPr wrap="square">
            <a:spAutoFit/>
          </a:bodyPr>
          <a:lstStyle/>
          <a:p>
            <a:r>
              <a:rPr lang="zh-CN" altLang="en-US" dirty="0" smtClean="0">
                <a:latin typeface="Arial" panose="020B0604020202020204" pitchFamily="34" charset="0"/>
              </a:rPr>
              <a:t>压缩列表是由一系列特殊编码的</a:t>
            </a:r>
            <a:r>
              <a:rPr lang="zh-CN" altLang="en-US" dirty="0" smtClean="0">
                <a:solidFill>
                  <a:srgbClr val="FF0000"/>
                </a:solidFill>
                <a:latin typeface="Arial" panose="020B0604020202020204" pitchFamily="34" charset="0"/>
              </a:rPr>
              <a:t>连续内存块组成的顺序型</a:t>
            </a:r>
            <a:r>
              <a:rPr lang="zh-CN" altLang="en-US" dirty="0" smtClean="0">
                <a:latin typeface="Arial" panose="020B0604020202020204" pitchFamily="34" charset="0"/>
              </a:rPr>
              <a:t>数据结构，一个压缩列表可以包含任意多个节点，每个节点可以保存一个字节数组或者一个整数值</a:t>
            </a:r>
            <a:r>
              <a:rPr lang="zh-CN" altLang="en-US" dirty="0">
                <a:latin typeface="Arial" panose="020B0604020202020204" pitchFamily="34" charset="0"/>
              </a:rPr>
              <a:t>。适合存储小对象和长度有限的数据</a:t>
            </a:r>
            <a:endParaRPr lang="zh-CN" altLang="en-US" dirty="0"/>
          </a:p>
        </p:txBody>
      </p:sp>
      <p:sp>
        <p:nvSpPr>
          <p:cNvPr id="88" name="矩形 87"/>
          <p:cNvSpPr/>
          <p:nvPr/>
        </p:nvSpPr>
        <p:spPr>
          <a:xfrm>
            <a:off x="6625133" y="3546039"/>
            <a:ext cx="4608512" cy="2246769"/>
          </a:xfrm>
          <a:prstGeom prst="rect">
            <a:avLst/>
          </a:prstGeom>
        </p:spPr>
        <p:txBody>
          <a:bodyPr wrap="square">
            <a:spAutoFit/>
          </a:bodyPr>
          <a:lstStyle/>
          <a:p>
            <a:r>
              <a:rPr lang="zh-CN" altLang="en-US" dirty="0" smtClean="0">
                <a:latin typeface="Arial" panose="020B0604020202020204" pitchFamily="34" charset="0"/>
              </a:rPr>
              <a:t>其中</a:t>
            </a:r>
            <a:endParaRPr lang="en-US" altLang="zh-CN" dirty="0" smtClean="0">
              <a:latin typeface="Arial" panose="020B0604020202020204" pitchFamily="34" charset="0"/>
            </a:endParaRPr>
          </a:p>
          <a:p>
            <a:r>
              <a:rPr lang="en-US" altLang="zh-CN" dirty="0" smtClean="0">
                <a:latin typeface="Arial" panose="020B0604020202020204" pitchFamily="34" charset="0"/>
              </a:rPr>
              <a:t>1.ziplist</a:t>
            </a:r>
            <a:r>
              <a:rPr lang="zh-CN" altLang="en-US" dirty="0" smtClean="0">
                <a:latin typeface="Arial" panose="020B0604020202020204" pitchFamily="34" charset="0"/>
              </a:rPr>
              <a:t>数据结构并非真正被定义出来，而是通过宏定义提取出来的。</a:t>
            </a:r>
            <a:endParaRPr lang="en-US" altLang="zh-CN" dirty="0" smtClean="0">
              <a:latin typeface="Arial" panose="020B0604020202020204" pitchFamily="34" charset="0"/>
            </a:endParaRPr>
          </a:p>
          <a:p>
            <a:r>
              <a:rPr lang="en-US" altLang="zh-CN" dirty="0" smtClean="0">
                <a:latin typeface="Arial" panose="020B0604020202020204" pitchFamily="34" charset="0"/>
              </a:rPr>
              <a:t>2.</a:t>
            </a:r>
            <a:r>
              <a:rPr lang="zh-CN" altLang="en-US" dirty="0" smtClean="0">
                <a:latin typeface="Arial" panose="020B0604020202020204" pitchFamily="34" charset="0"/>
              </a:rPr>
              <a:t>存储在</a:t>
            </a:r>
            <a:r>
              <a:rPr lang="en-US" altLang="zh-CN" dirty="0" err="1" smtClean="0">
                <a:latin typeface="Arial" panose="020B0604020202020204" pitchFamily="34" charset="0"/>
              </a:rPr>
              <a:t>ziplist</a:t>
            </a:r>
            <a:r>
              <a:rPr lang="zh-CN" altLang="en-US" dirty="0" smtClean="0">
                <a:latin typeface="Arial" panose="020B0604020202020204" pitchFamily="34" charset="0"/>
              </a:rPr>
              <a:t>中的</a:t>
            </a:r>
            <a:r>
              <a:rPr lang="en-US" altLang="zh-CN" dirty="0" smtClean="0">
                <a:latin typeface="Arial" panose="020B0604020202020204" pitchFamily="34" charset="0"/>
              </a:rPr>
              <a:t>entry</a:t>
            </a:r>
            <a:r>
              <a:rPr lang="zh-CN" altLang="en-US" dirty="0" smtClean="0">
                <a:latin typeface="Arial" panose="020B0604020202020204" pitchFamily="34" charset="0"/>
              </a:rPr>
              <a:t>并非按照</a:t>
            </a:r>
            <a:r>
              <a:rPr lang="en-US" altLang="zh-CN" dirty="0" err="1" smtClean="0">
                <a:latin typeface="Arial" panose="020B0604020202020204" pitchFamily="34" charset="0"/>
              </a:rPr>
              <a:t>zlentry</a:t>
            </a:r>
            <a:r>
              <a:rPr lang="zh-CN" altLang="en-US" dirty="0" smtClean="0">
                <a:latin typeface="Arial" panose="020B0604020202020204" pitchFamily="34" charset="0"/>
              </a:rPr>
              <a:t>定义的，它也是通过宏来总结出来</a:t>
            </a:r>
            <a:r>
              <a:rPr lang="zh-CN" altLang="en-US" dirty="0">
                <a:latin typeface="Arial" panose="020B0604020202020204" pitchFamily="34" charset="0"/>
              </a:rPr>
              <a:t>的</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zh-CN" altLang="en-US" dirty="0" smtClean="0">
                <a:latin typeface="Arial" panose="020B0604020202020204" pitchFamily="34" charset="0"/>
              </a:rPr>
              <a:t>具体分析，见下文</a:t>
            </a:r>
            <a:endParaRPr lang="zh-CN" altLang="en-US" dirty="0">
              <a:latin typeface="Arial" panose="020B0604020202020204" pitchFamily="34" charset="0"/>
            </a:endParaRPr>
          </a:p>
        </p:txBody>
      </p:sp>
      <p:grpSp>
        <p:nvGrpSpPr>
          <p:cNvPr id="3" name="组合 2"/>
          <p:cNvGrpSpPr/>
          <p:nvPr/>
        </p:nvGrpSpPr>
        <p:grpSpPr>
          <a:xfrm>
            <a:off x="3945813" y="2893941"/>
            <a:ext cx="2411233" cy="3654583"/>
            <a:chOff x="399117" y="3375023"/>
            <a:chExt cx="2411233" cy="3654583"/>
          </a:xfrm>
        </p:grpSpPr>
        <p:grpSp>
          <p:nvGrpSpPr>
            <p:cNvPr id="2" name="组合 1"/>
            <p:cNvGrpSpPr/>
            <p:nvPr/>
          </p:nvGrpSpPr>
          <p:grpSpPr>
            <a:xfrm>
              <a:off x="399117" y="3375023"/>
              <a:ext cx="2411233" cy="3654583"/>
              <a:chOff x="399117" y="3375023"/>
              <a:chExt cx="2411233" cy="3654583"/>
            </a:xfrm>
          </p:grpSpPr>
          <p:sp>
            <p:nvSpPr>
              <p:cNvPr id="80" name="矩形 79"/>
              <p:cNvSpPr/>
              <p:nvPr/>
            </p:nvSpPr>
            <p:spPr>
              <a:xfrm>
                <a:off x="499392" y="3476415"/>
                <a:ext cx="2234746"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uint:prevrawlensize</a:t>
                </a:r>
                <a:endParaRPr lang="en-US" altLang="zh-CN" dirty="0"/>
              </a:p>
            </p:txBody>
          </p:sp>
          <p:sp>
            <p:nvSpPr>
              <p:cNvPr id="81" name="矩形 80"/>
              <p:cNvSpPr/>
              <p:nvPr/>
            </p:nvSpPr>
            <p:spPr>
              <a:xfrm>
                <a:off x="496897" y="3908463"/>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uint:prevrawlen</a:t>
                </a:r>
                <a:endParaRPr lang="zh-CN" altLang="en-US" dirty="0"/>
              </a:p>
            </p:txBody>
          </p:sp>
          <p:sp>
            <p:nvSpPr>
              <p:cNvPr id="83" name="矩形 82"/>
              <p:cNvSpPr/>
              <p:nvPr/>
            </p:nvSpPr>
            <p:spPr>
              <a:xfrm>
                <a:off x="496897" y="4340511"/>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uint:lensize</a:t>
                </a:r>
                <a:endParaRPr lang="zh-CN" altLang="en-US" dirty="0"/>
              </a:p>
            </p:txBody>
          </p:sp>
          <p:sp>
            <p:nvSpPr>
              <p:cNvPr id="85" name="矩形 84"/>
              <p:cNvSpPr/>
              <p:nvPr/>
            </p:nvSpPr>
            <p:spPr>
              <a:xfrm>
                <a:off x="446715" y="3375023"/>
                <a:ext cx="2363635" cy="35509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399117" y="6410918"/>
                <a:ext cx="2234746" cy="618688"/>
              </a:xfrm>
              <a:prstGeom prst="rect">
                <a:avLst/>
              </a:prstGeom>
              <a:no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solidFill>
                      <a:schemeClr val="tx1"/>
                    </a:solidFill>
                  </a:rPr>
                  <a:t>zlentry</a:t>
                </a:r>
                <a:endParaRPr lang="zh-CN" altLang="en-US" dirty="0">
                  <a:solidFill>
                    <a:schemeClr val="tx1"/>
                  </a:solidFill>
                </a:endParaRPr>
              </a:p>
            </p:txBody>
          </p:sp>
          <p:sp>
            <p:nvSpPr>
              <p:cNvPr id="14" name="矩形 13"/>
              <p:cNvSpPr/>
              <p:nvPr/>
            </p:nvSpPr>
            <p:spPr>
              <a:xfrm>
                <a:off x="494140" y="4790238"/>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uint:len</a:t>
                </a:r>
                <a:endParaRPr lang="zh-CN" altLang="en-US" dirty="0"/>
              </a:p>
            </p:txBody>
          </p:sp>
          <p:sp>
            <p:nvSpPr>
              <p:cNvPr id="15" name="矩形 14"/>
              <p:cNvSpPr/>
              <p:nvPr/>
            </p:nvSpPr>
            <p:spPr>
              <a:xfrm>
                <a:off x="493454" y="5235087"/>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uint:headersize</a:t>
                </a:r>
                <a:endParaRPr lang="zh-CN" altLang="en-US" dirty="0"/>
              </a:p>
            </p:txBody>
          </p:sp>
        </p:grpSp>
        <p:sp>
          <p:nvSpPr>
            <p:cNvPr id="16" name="矩形 15"/>
            <p:cNvSpPr/>
            <p:nvPr/>
          </p:nvSpPr>
          <p:spPr>
            <a:xfrm>
              <a:off x="490899" y="5667135"/>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uchar:encoding</a:t>
              </a:r>
              <a:endParaRPr lang="zh-CN" altLang="en-US" dirty="0"/>
            </a:p>
          </p:txBody>
        </p:sp>
        <p:sp>
          <p:nvSpPr>
            <p:cNvPr id="18" name="矩形 17"/>
            <p:cNvSpPr/>
            <p:nvPr/>
          </p:nvSpPr>
          <p:spPr>
            <a:xfrm>
              <a:off x="483539" y="6103592"/>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uchar</a:t>
              </a:r>
              <a:r>
                <a:rPr lang="en-US" altLang="zh-CN" dirty="0" smtClean="0"/>
                <a:t>*:p</a:t>
              </a:r>
              <a:endParaRPr lang="zh-CN" altLang="en-US" dirty="0"/>
            </a:p>
          </p:txBody>
        </p:sp>
      </p:grpSp>
      <p:grpSp>
        <p:nvGrpSpPr>
          <p:cNvPr id="19" name="组合 18"/>
          <p:cNvGrpSpPr/>
          <p:nvPr/>
        </p:nvGrpSpPr>
        <p:grpSpPr>
          <a:xfrm>
            <a:off x="644442" y="2873970"/>
            <a:ext cx="2880320" cy="3654583"/>
            <a:chOff x="399117" y="3375023"/>
            <a:chExt cx="2411233" cy="3654583"/>
          </a:xfrm>
        </p:grpSpPr>
        <p:grpSp>
          <p:nvGrpSpPr>
            <p:cNvPr id="20" name="组合 19"/>
            <p:cNvGrpSpPr/>
            <p:nvPr/>
          </p:nvGrpSpPr>
          <p:grpSpPr>
            <a:xfrm>
              <a:off x="399117" y="3375023"/>
              <a:ext cx="2411233" cy="3654583"/>
              <a:chOff x="399117" y="3375023"/>
              <a:chExt cx="2411233" cy="3654583"/>
            </a:xfrm>
          </p:grpSpPr>
          <p:sp>
            <p:nvSpPr>
              <p:cNvPr id="23" name="矩形 22"/>
              <p:cNvSpPr/>
              <p:nvPr/>
            </p:nvSpPr>
            <p:spPr>
              <a:xfrm>
                <a:off x="499392" y="3476415"/>
                <a:ext cx="2234746"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uint:zlbytes</a:t>
                </a:r>
                <a:endParaRPr lang="en-US" altLang="zh-CN" dirty="0"/>
              </a:p>
            </p:txBody>
          </p:sp>
          <p:sp>
            <p:nvSpPr>
              <p:cNvPr id="24" name="矩形 23"/>
              <p:cNvSpPr/>
              <p:nvPr/>
            </p:nvSpPr>
            <p:spPr>
              <a:xfrm>
                <a:off x="496897" y="3908463"/>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uint:zltail</a:t>
                </a:r>
                <a:endParaRPr lang="zh-CN" altLang="en-US" dirty="0"/>
              </a:p>
            </p:txBody>
          </p:sp>
          <p:sp>
            <p:nvSpPr>
              <p:cNvPr id="25" name="矩形 24"/>
              <p:cNvSpPr/>
              <p:nvPr/>
            </p:nvSpPr>
            <p:spPr>
              <a:xfrm>
                <a:off x="496897" y="4340511"/>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uint16:zllen</a:t>
                </a:r>
                <a:endParaRPr lang="zh-CN" altLang="en-US" dirty="0"/>
              </a:p>
            </p:txBody>
          </p:sp>
          <p:sp>
            <p:nvSpPr>
              <p:cNvPr id="26" name="矩形 25"/>
              <p:cNvSpPr/>
              <p:nvPr/>
            </p:nvSpPr>
            <p:spPr>
              <a:xfrm>
                <a:off x="446715" y="3375023"/>
                <a:ext cx="2363635" cy="355096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99117" y="6410918"/>
                <a:ext cx="2234746" cy="618688"/>
              </a:xfrm>
              <a:prstGeom prst="rect">
                <a:avLst/>
              </a:prstGeom>
              <a:no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solidFill>
                      <a:schemeClr val="tx1"/>
                    </a:solidFill>
                  </a:rPr>
                  <a:t>ziplist</a:t>
                </a:r>
                <a:endParaRPr lang="zh-CN" altLang="en-US" dirty="0">
                  <a:solidFill>
                    <a:schemeClr val="tx1"/>
                  </a:solidFill>
                </a:endParaRPr>
              </a:p>
            </p:txBody>
          </p:sp>
          <p:sp>
            <p:nvSpPr>
              <p:cNvPr id="28" name="矩形 27"/>
              <p:cNvSpPr/>
              <p:nvPr/>
            </p:nvSpPr>
            <p:spPr>
              <a:xfrm>
                <a:off x="494140" y="4790238"/>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entry:entry1</a:t>
                </a:r>
                <a:endParaRPr lang="zh-CN" altLang="en-US" dirty="0"/>
              </a:p>
            </p:txBody>
          </p:sp>
          <p:sp>
            <p:nvSpPr>
              <p:cNvPr id="29" name="矩形 28"/>
              <p:cNvSpPr/>
              <p:nvPr/>
            </p:nvSpPr>
            <p:spPr>
              <a:xfrm>
                <a:off x="493454" y="5235087"/>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entry:entry2</a:t>
                </a:r>
                <a:endParaRPr lang="zh-CN" altLang="en-US" dirty="0"/>
              </a:p>
            </p:txBody>
          </p:sp>
        </p:grpSp>
        <p:sp>
          <p:nvSpPr>
            <p:cNvPr id="21" name="矩形 20"/>
            <p:cNvSpPr/>
            <p:nvPr/>
          </p:nvSpPr>
          <p:spPr>
            <a:xfrm>
              <a:off x="490899" y="5667135"/>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entry:entry</a:t>
              </a:r>
              <a:r>
                <a:rPr lang="en-US" altLang="zh-CN" dirty="0" smtClean="0"/>
                <a:t>…</a:t>
              </a:r>
              <a:endParaRPr lang="zh-CN" altLang="en-US" dirty="0"/>
            </a:p>
          </p:txBody>
        </p:sp>
        <p:sp>
          <p:nvSpPr>
            <p:cNvPr id="22" name="矩形 21"/>
            <p:cNvSpPr/>
            <p:nvPr/>
          </p:nvSpPr>
          <p:spPr>
            <a:xfrm>
              <a:off x="483539" y="6103592"/>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uint8:zlend</a:t>
              </a:r>
              <a:endParaRPr lang="zh-CN" altLang="en-US" dirty="0"/>
            </a:p>
          </p:txBody>
        </p:sp>
      </p:grpSp>
    </p:spTree>
    <p:extLst>
      <p:ext uri="{BB962C8B-B14F-4D97-AF65-F5344CB8AC3E}">
        <p14:creationId xmlns:p14="http://schemas.microsoft.com/office/powerpoint/2010/main" val="730333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压缩列表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704313"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数据结构详解</a:t>
            </a:r>
            <a:endParaRPr lang="en-US" altLang="zh-CN" sz="1600" b="1" dirty="0">
              <a:latin typeface="微软雅黑" panose="020B0503020204020204" pitchFamily="34" charset="-122"/>
              <a:ea typeface="微软雅黑" panose="020B0503020204020204" pitchFamily="34" charset="-122"/>
            </a:endParaRPr>
          </a:p>
        </p:txBody>
      </p:sp>
      <p:sp>
        <p:nvSpPr>
          <p:cNvPr id="2" name="矩形 1"/>
          <p:cNvSpPr/>
          <p:nvPr/>
        </p:nvSpPr>
        <p:spPr>
          <a:xfrm>
            <a:off x="5639851" y="3040033"/>
            <a:ext cx="242374" cy="400110"/>
          </a:xfrm>
          <a:prstGeom prst="rect">
            <a:avLst/>
          </a:prstGeom>
        </p:spPr>
        <p:txBody>
          <a:bodyPr wrap="none">
            <a:spAutoFit/>
          </a:bodyPr>
          <a:lstStyle/>
          <a:p>
            <a:r>
              <a:rPr lang="zh-CN" altLang="en-US" dirty="0"/>
              <a:t> </a:t>
            </a:r>
          </a:p>
        </p:txBody>
      </p:sp>
      <p:graphicFrame>
        <p:nvGraphicFramePr>
          <p:cNvPr id="7" name="表格 6"/>
          <p:cNvGraphicFramePr>
            <a:graphicFrameLocks noGrp="1"/>
          </p:cNvGraphicFramePr>
          <p:nvPr>
            <p:extLst>
              <p:ext uri="{D42A27DB-BD31-4B8C-83A1-F6EECF244321}">
                <p14:modId xmlns:p14="http://schemas.microsoft.com/office/powerpoint/2010/main" val="1388509649"/>
              </p:ext>
            </p:extLst>
          </p:nvPr>
        </p:nvGraphicFramePr>
        <p:xfrm>
          <a:off x="720477" y="1932952"/>
          <a:ext cx="6768755" cy="1041569"/>
        </p:xfrm>
        <a:graphic>
          <a:graphicData uri="http://schemas.openxmlformats.org/drawingml/2006/table">
            <a:tbl>
              <a:tblPr firstRow="1" bandRow="1">
                <a:tableStyleId>{5C22544A-7EE6-4342-B048-85BDC9FD1C3A}</a:tableStyleId>
              </a:tblPr>
              <a:tblGrid>
                <a:gridCol w="966965">
                  <a:extLst>
                    <a:ext uri="{9D8B030D-6E8A-4147-A177-3AD203B41FA5}">
                      <a16:colId xmlns:a16="http://schemas.microsoft.com/office/drawing/2014/main" val="383637862"/>
                    </a:ext>
                  </a:extLst>
                </a:gridCol>
                <a:gridCol w="966965">
                  <a:extLst>
                    <a:ext uri="{9D8B030D-6E8A-4147-A177-3AD203B41FA5}">
                      <a16:colId xmlns:a16="http://schemas.microsoft.com/office/drawing/2014/main" val="1626679758"/>
                    </a:ext>
                  </a:extLst>
                </a:gridCol>
                <a:gridCol w="966965">
                  <a:extLst>
                    <a:ext uri="{9D8B030D-6E8A-4147-A177-3AD203B41FA5}">
                      <a16:colId xmlns:a16="http://schemas.microsoft.com/office/drawing/2014/main" val="2113633815"/>
                    </a:ext>
                  </a:extLst>
                </a:gridCol>
                <a:gridCol w="966965">
                  <a:extLst>
                    <a:ext uri="{9D8B030D-6E8A-4147-A177-3AD203B41FA5}">
                      <a16:colId xmlns:a16="http://schemas.microsoft.com/office/drawing/2014/main" val="2176709254"/>
                    </a:ext>
                  </a:extLst>
                </a:gridCol>
                <a:gridCol w="966965">
                  <a:extLst>
                    <a:ext uri="{9D8B030D-6E8A-4147-A177-3AD203B41FA5}">
                      <a16:colId xmlns:a16="http://schemas.microsoft.com/office/drawing/2014/main" val="2246402976"/>
                    </a:ext>
                  </a:extLst>
                </a:gridCol>
                <a:gridCol w="966965">
                  <a:extLst>
                    <a:ext uri="{9D8B030D-6E8A-4147-A177-3AD203B41FA5}">
                      <a16:colId xmlns:a16="http://schemas.microsoft.com/office/drawing/2014/main" val="1215041676"/>
                    </a:ext>
                  </a:extLst>
                </a:gridCol>
                <a:gridCol w="966965">
                  <a:extLst>
                    <a:ext uri="{9D8B030D-6E8A-4147-A177-3AD203B41FA5}">
                      <a16:colId xmlns:a16="http://schemas.microsoft.com/office/drawing/2014/main" val="1730812572"/>
                    </a:ext>
                  </a:extLst>
                </a:gridCol>
              </a:tblGrid>
              <a:tr h="645329">
                <a:tc>
                  <a:txBody>
                    <a:bodyPr/>
                    <a:lstStyle/>
                    <a:p>
                      <a:r>
                        <a:rPr lang="en-US" altLang="zh-CN" sz="2000" b="0" i="0" kern="1200" dirty="0" err="1" smtClean="0">
                          <a:solidFill>
                            <a:schemeClr val="lt1"/>
                          </a:solidFill>
                          <a:effectLst/>
                          <a:latin typeface="+mn-lt"/>
                          <a:ea typeface="+mn-ea"/>
                          <a:cs typeface="+mn-cs"/>
                        </a:rPr>
                        <a:t>zlbytes</a:t>
                      </a:r>
                      <a:endParaRPr lang="zh-CN" altLang="en-US" dirty="0"/>
                    </a:p>
                  </a:txBody>
                  <a:tcPr anchor="ctr" anchorCtr="1"/>
                </a:tc>
                <a:tc>
                  <a:txBody>
                    <a:bodyPr/>
                    <a:lstStyle/>
                    <a:p>
                      <a:r>
                        <a:rPr lang="en-US" altLang="zh-CN" sz="2000" b="0" i="0" kern="1200" dirty="0" err="1" smtClean="0">
                          <a:solidFill>
                            <a:schemeClr val="lt1"/>
                          </a:solidFill>
                          <a:effectLst/>
                          <a:latin typeface="+mn-lt"/>
                          <a:ea typeface="+mn-ea"/>
                          <a:cs typeface="+mn-cs"/>
                        </a:rPr>
                        <a:t>zltail</a:t>
                      </a:r>
                      <a:endParaRPr lang="zh-CN" altLang="en-US" dirty="0"/>
                    </a:p>
                  </a:txBody>
                  <a:tcPr anchor="ctr" anchorCtr="1"/>
                </a:tc>
                <a:tc>
                  <a:txBody>
                    <a:bodyPr/>
                    <a:lstStyle/>
                    <a:p>
                      <a:r>
                        <a:rPr lang="en-US" altLang="zh-CN" sz="2000" b="0" i="0" kern="1200" dirty="0" err="1" smtClean="0">
                          <a:solidFill>
                            <a:schemeClr val="lt1"/>
                          </a:solidFill>
                          <a:effectLst/>
                          <a:latin typeface="+mn-lt"/>
                          <a:ea typeface="+mn-ea"/>
                          <a:cs typeface="+mn-cs"/>
                        </a:rPr>
                        <a:t>zllen</a:t>
                      </a:r>
                      <a:endParaRPr lang="zh-CN" altLang="en-US" dirty="0"/>
                    </a:p>
                  </a:txBody>
                  <a:tcPr anchor="ctr" anchorCtr="1"/>
                </a:tc>
                <a:tc>
                  <a:txBody>
                    <a:bodyPr/>
                    <a:lstStyle/>
                    <a:p>
                      <a:r>
                        <a:rPr lang="en-US" altLang="zh-CN" sz="2000" b="0" i="0" kern="1200" dirty="0" smtClean="0">
                          <a:solidFill>
                            <a:schemeClr val="lt1"/>
                          </a:solidFill>
                          <a:effectLst/>
                          <a:latin typeface="+mn-lt"/>
                          <a:ea typeface="+mn-ea"/>
                          <a:cs typeface="+mn-cs"/>
                        </a:rPr>
                        <a:t>entry</a:t>
                      </a:r>
                      <a:endParaRPr lang="zh-CN" altLang="en-US" dirty="0"/>
                    </a:p>
                  </a:txBody>
                  <a:tcPr anchor="ctr" anchorCtr="1"/>
                </a:tc>
                <a:tc>
                  <a:txBody>
                    <a:bodyPr/>
                    <a:lstStyle/>
                    <a:p>
                      <a:r>
                        <a:rPr lang="en-US" altLang="zh-CN" dirty="0" smtClean="0"/>
                        <a:t>…</a:t>
                      </a:r>
                      <a:endParaRPr lang="zh-CN" altLang="en-US" dirty="0"/>
                    </a:p>
                  </a:txBody>
                  <a:tcPr anchor="ctr" anchorCtr="1"/>
                </a:tc>
                <a:tc>
                  <a:txBody>
                    <a:bodyPr/>
                    <a:lstStyle/>
                    <a:p>
                      <a:r>
                        <a:rPr lang="en-US" altLang="zh-CN" dirty="0" err="1" smtClean="0"/>
                        <a:t>entryN</a:t>
                      </a:r>
                      <a:endParaRPr lang="zh-CN" altLang="en-US" dirty="0"/>
                    </a:p>
                  </a:txBody>
                  <a:tcPr anchor="ctr" anchorCtr="1"/>
                </a:tc>
                <a:tc>
                  <a:txBody>
                    <a:bodyPr/>
                    <a:lstStyle/>
                    <a:p>
                      <a:r>
                        <a:rPr lang="en-US" altLang="zh-CN" dirty="0" err="1" smtClean="0"/>
                        <a:t>zlend</a:t>
                      </a:r>
                      <a:endParaRPr lang="zh-CN" altLang="en-US" dirty="0"/>
                    </a:p>
                  </a:txBody>
                  <a:tcPr anchor="ctr" anchorCtr="1"/>
                </a:tc>
                <a:extLst>
                  <a:ext uri="{0D108BD9-81ED-4DB2-BD59-A6C34878D82A}">
                    <a16:rowId xmlns:a16="http://schemas.microsoft.com/office/drawing/2014/main" val="2052932734"/>
                  </a:ext>
                </a:extLst>
              </a:tr>
              <a:tr h="373774">
                <a:tc gridSpan="3">
                  <a:txBody>
                    <a:bodyPr/>
                    <a:lstStyle/>
                    <a:p>
                      <a:r>
                        <a:rPr lang="en-US" altLang="zh-CN" dirty="0" err="1" smtClean="0"/>
                        <a:t>ziplist</a:t>
                      </a:r>
                      <a:r>
                        <a:rPr lang="en-US" altLang="zh-CN" dirty="0" smtClean="0"/>
                        <a:t> header</a:t>
                      </a:r>
                      <a:endParaRPr lang="zh-CN" altLang="en-US" dirty="0"/>
                    </a:p>
                  </a:txBody>
                  <a:tcPr anchor="ctr" anchorCtr="1"/>
                </a:tc>
                <a:tc hMerge="1">
                  <a:txBody>
                    <a:bodyPr/>
                    <a:lstStyle/>
                    <a:p>
                      <a:endParaRPr lang="zh-CN" altLang="en-US" dirty="0"/>
                    </a:p>
                  </a:txBody>
                  <a:tcPr anchor="ctr" anchorCtr="1"/>
                </a:tc>
                <a:tc hMerge="1">
                  <a:txBody>
                    <a:bodyPr/>
                    <a:lstStyle/>
                    <a:p>
                      <a:endParaRPr lang="zh-CN" altLang="en-US" dirty="0"/>
                    </a:p>
                  </a:txBody>
                  <a:tcPr anchor="ctr" anchorCtr="1"/>
                </a:tc>
                <a:tc gridSpan="3">
                  <a:txBody>
                    <a:bodyPr/>
                    <a:lstStyle/>
                    <a:p>
                      <a:r>
                        <a:rPr lang="en-US" altLang="zh-CN" dirty="0" smtClean="0"/>
                        <a:t>entry</a:t>
                      </a:r>
                      <a:endParaRPr lang="zh-CN" altLang="en-US" dirty="0"/>
                    </a:p>
                  </a:txBody>
                  <a:tcPr anchor="ctr" anchorCtr="1"/>
                </a:tc>
                <a:tc hMerge="1">
                  <a:txBody>
                    <a:bodyPr/>
                    <a:lstStyle/>
                    <a:p>
                      <a:endParaRPr lang="zh-CN" altLang="en-US" dirty="0"/>
                    </a:p>
                  </a:txBody>
                  <a:tcPr anchor="ctr" anchorCtr="1"/>
                </a:tc>
                <a:tc hMerge="1">
                  <a:txBody>
                    <a:bodyPr/>
                    <a:lstStyle/>
                    <a:p>
                      <a:endParaRPr lang="zh-CN" altLang="en-US" dirty="0"/>
                    </a:p>
                  </a:txBody>
                  <a:tcPr anchor="ctr" anchorCtr="1"/>
                </a:tc>
                <a:tc>
                  <a:txBody>
                    <a:bodyPr/>
                    <a:lstStyle/>
                    <a:p>
                      <a:r>
                        <a:rPr lang="en-US" altLang="zh-CN" dirty="0" smtClean="0"/>
                        <a:t>end</a:t>
                      </a:r>
                      <a:endParaRPr lang="zh-CN" altLang="en-US" dirty="0"/>
                    </a:p>
                  </a:txBody>
                  <a:tcPr anchor="ctr" anchorCtr="1"/>
                </a:tc>
                <a:extLst>
                  <a:ext uri="{0D108BD9-81ED-4DB2-BD59-A6C34878D82A}">
                    <a16:rowId xmlns:a16="http://schemas.microsoft.com/office/drawing/2014/main" val="4126272364"/>
                  </a:ext>
                </a:extLst>
              </a:tr>
            </a:tbl>
          </a:graphicData>
        </a:graphic>
      </p:graphicFrame>
      <p:sp>
        <p:nvSpPr>
          <p:cNvPr id="17" name="矩形 16"/>
          <p:cNvSpPr/>
          <p:nvPr/>
        </p:nvSpPr>
        <p:spPr>
          <a:xfrm>
            <a:off x="815315" y="3240088"/>
            <a:ext cx="9649072" cy="3170099"/>
          </a:xfrm>
          <a:prstGeom prst="rect">
            <a:avLst/>
          </a:prstGeom>
        </p:spPr>
        <p:txBody>
          <a:bodyPr wrap="square">
            <a:spAutoFit/>
          </a:bodyPr>
          <a:lstStyle/>
          <a:p>
            <a:r>
              <a:rPr lang="zh-CN" altLang="en-US" dirty="0" smtClean="0">
                <a:latin typeface="Arial" panose="020B0604020202020204" pitchFamily="34" charset="0"/>
              </a:rPr>
              <a:t>其中，</a:t>
            </a:r>
            <a:r>
              <a:rPr lang="en-US" altLang="zh-CN" dirty="0" err="1" smtClean="0">
                <a:latin typeface="Arial" panose="020B0604020202020204" pitchFamily="34" charset="0"/>
              </a:rPr>
              <a:t>zlbytes</a:t>
            </a:r>
            <a:r>
              <a:rPr lang="zh-CN" altLang="en-US" dirty="0" smtClean="0">
                <a:latin typeface="Arial" panose="020B0604020202020204" pitchFamily="34" charset="0"/>
              </a:rPr>
              <a:t>记录了整个压缩列表占用的字节数，在压缩列表进行内存重分配或者计算</a:t>
            </a:r>
            <a:r>
              <a:rPr lang="en-US" altLang="zh-CN" dirty="0" err="1">
                <a:latin typeface="Arial" panose="020B0604020202020204" pitchFamily="34" charset="0"/>
              </a:rPr>
              <a:t>z</a:t>
            </a:r>
            <a:r>
              <a:rPr lang="en-US" altLang="zh-CN" dirty="0" err="1" smtClean="0">
                <a:latin typeface="Arial" panose="020B0604020202020204" pitchFamily="34" charset="0"/>
              </a:rPr>
              <a:t>lend</a:t>
            </a:r>
            <a:r>
              <a:rPr lang="zh-CN" altLang="en-US" dirty="0" smtClean="0">
                <a:latin typeface="Arial" panose="020B0604020202020204" pitchFamily="34" charset="0"/>
              </a:rPr>
              <a:t>时使用。</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en-US" altLang="zh-CN" dirty="0" err="1" smtClean="0">
                <a:latin typeface="Arial" panose="020B0604020202020204" pitchFamily="34" charset="0"/>
              </a:rPr>
              <a:t>zltail</a:t>
            </a:r>
            <a:r>
              <a:rPr lang="zh-CN" altLang="en-US" dirty="0" smtClean="0">
                <a:latin typeface="Arial" panose="020B0604020202020204" pitchFamily="34" charset="0"/>
              </a:rPr>
              <a:t>记录了压缩列表表尾节点距离压缩列表的起始地址有多少个字节，通过该偏移量无需遍历整个压缩列表就可以确定表尾节点，在反向遍历时使用。</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en-US" altLang="zh-CN" dirty="0" err="1" smtClean="0">
                <a:latin typeface="Arial" panose="020B0604020202020204" pitchFamily="34" charset="0"/>
              </a:rPr>
              <a:t>zllen</a:t>
            </a:r>
            <a:r>
              <a:rPr lang="zh-CN" altLang="en-US" dirty="0" smtClean="0">
                <a:latin typeface="Arial" panose="020B0604020202020204" pitchFamily="34" charset="0"/>
              </a:rPr>
              <a:t>：记录压缩列表包含的节点数量，当该值小于</a:t>
            </a:r>
            <a:r>
              <a:rPr lang="en-US" altLang="zh-CN" dirty="0" smtClean="0">
                <a:latin typeface="Arial" panose="020B0604020202020204" pitchFamily="34" charset="0"/>
              </a:rPr>
              <a:t>65535</a:t>
            </a:r>
            <a:r>
              <a:rPr lang="zh-CN" altLang="en-US" dirty="0" smtClean="0">
                <a:latin typeface="Arial" panose="020B0604020202020204" pitchFamily="34" charset="0"/>
              </a:rPr>
              <a:t>时，记录的为列表的节点数量；否则该值恒等于</a:t>
            </a:r>
            <a:r>
              <a:rPr lang="en-US" altLang="zh-CN" dirty="0" smtClean="0">
                <a:latin typeface="Arial" panose="020B0604020202020204" pitchFamily="34" charset="0"/>
              </a:rPr>
              <a:t>65535</a:t>
            </a:r>
            <a:r>
              <a:rPr lang="zh-CN" altLang="en-US" dirty="0" smtClean="0">
                <a:latin typeface="Arial" panose="020B0604020202020204" pitchFamily="34" charset="0"/>
              </a:rPr>
              <a:t>时，要获取节点数量需要进行遍历。</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en-US" altLang="zh-CN" dirty="0" err="1" smtClean="0">
                <a:latin typeface="Arial" panose="020B0604020202020204" pitchFamily="34" charset="0"/>
              </a:rPr>
              <a:t>zlend</a:t>
            </a:r>
            <a:r>
              <a:rPr lang="zh-CN" altLang="en-US" dirty="0" smtClean="0">
                <a:latin typeface="Arial" panose="020B0604020202020204" pitchFamily="34" charset="0"/>
              </a:rPr>
              <a:t>：特殊值</a:t>
            </a:r>
            <a:r>
              <a:rPr lang="en-US" altLang="zh-CN" dirty="0" smtClean="0">
                <a:latin typeface="Arial" panose="020B0604020202020204" pitchFamily="34" charset="0"/>
              </a:rPr>
              <a:t>0xFF(</a:t>
            </a:r>
            <a:r>
              <a:rPr lang="zh-CN" altLang="en-US" dirty="0" smtClean="0">
                <a:latin typeface="Arial" panose="020B0604020202020204" pitchFamily="34" charset="0"/>
              </a:rPr>
              <a:t>十进制</a:t>
            </a:r>
            <a:r>
              <a:rPr lang="en-US" altLang="zh-CN" dirty="0" smtClean="0">
                <a:latin typeface="Arial" panose="020B0604020202020204" pitchFamily="34" charset="0"/>
              </a:rPr>
              <a:t>255)</a:t>
            </a:r>
            <a:r>
              <a:rPr lang="zh-CN" altLang="en-US" dirty="0" smtClean="0">
                <a:latin typeface="Arial" panose="020B0604020202020204" pitchFamily="34" charset="0"/>
              </a:rPr>
              <a:t>，用来标记压缩列表的末端</a:t>
            </a:r>
            <a:endParaRPr lang="zh-CN" altLang="en-US" dirty="0">
              <a:latin typeface="Arial" panose="020B0604020202020204" pitchFamily="34" charset="0"/>
            </a:endParaRPr>
          </a:p>
        </p:txBody>
      </p:sp>
    </p:spTree>
    <p:extLst>
      <p:ext uri="{BB962C8B-B14F-4D97-AF65-F5344CB8AC3E}">
        <p14:creationId xmlns:p14="http://schemas.microsoft.com/office/powerpoint/2010/main" val="33700234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压缩列表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704313"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数据结构详解</a:t>
            </a:r>
            <a:endParaRPr lang="en-US" altLang="zh-CN" sz="1600" b="1" dirty="0">
              <a:latin typeface="微软雅黑" panose="020B0503020204020204" pitchFamily="34" charset="-122"/>
              <a:ea typeface="微软雅黑" panose="020B0503020204020204" pitchFamily="34" charset="-122"/>
            </a:endParaRPr>
          </a:p>
        </p:txBody>
      </p:sp>
      <p:sp>
        <p:nvSpPr>
          <p:cNvPr id="2" name="矩形 1"/>
          <p:cNvSpPr/>
          <p:nvPr/>
        </p:nvSpPr>
        <p:spPr>
          <a:xfrm>
            <a:off x="5639851" y="3040033"/>
            <a:ext cx="242374" cy="400110"/>
          </a:xfrm>
          <a:prstGeom prst="rect">
            <a:avLst/>
          </a:prstGeom>
        </p:spPr>
        <p:txBody>
          <a:bodyPr wrap="none">
            <a:spAutoFit/>
          </a:bodyPr>
          <a:lstStyle/>
          <a:p>
            <a:r>
              <a:rPr lang="zh-CN" altLang="en-US" dirty="0"/>
              <a:t> </a:t>
            </a:r>
          </a:p>
        </p:txBody>
      </p:sp>
      <p:graphicFrame>
        <p:nvGraphicFramePr>
          <p:cNvPr id="7" name="表格 6"/>
          <p:cNvGraphicFramePr>
            <a:graphicFrameLocks noGrp="1"/>
          </p:cNvGraphicFramePr>
          <p:nvPr>
            <p:extLst>
              <p:ext uri="{D42A27DB-BD31-4B8C-83A1-F6EECF244321}">
                <p14:modId xmlns:p14="http://schemas.microsoft.com/office/powerpoint/2010/main" val="3080866897"/>
              </p:ext>
            </p:extLst>
          </p:nvPr>
        </p:nvGraphicFramePr>
        <p:xfrm>
          <a:off x="3816821" y="775101"/>
          <a:ext cx="4392489" cy="928393"/>
        </p:xfrm>
        <a:graphic>
          <a:graphicData uri="http://schemas.openxmlformats.org/drawingml/2006/table">
            <a:tbl>
              <a:tblPr firstRow="1" bandRow="1">
                <a:tableStyleId>{5C22544A-7EE6-4342-B048-85BDC9FD1C3A}</a:tableStyleId>
              </a:tblPr>
              <a:tblGrid>
                <a:gridCol w="1464163">
                  <a:extLst>
                    <a:ext uri="{9D8B030D-6E8A-4147-A177-3AD203B41FA5}">
                      <a16:colId xmlns:a16="http://schemas.microsoft.com/office/drawing/2014/main" val="383637862"/>
                    </a:ext>
                  </a:extLst>
                </a:gridCol>
                <a:gridCol w="1464163">
                  <a:extLst>
                    <a:ext uri="{9D8B030D-6E8A-4147-A177-3AD203B41FA5}">
                      <a16:colId xmlns:a16="http://schemas.microsoft.com/office/drawing/2014/main" val="1626679758"/>
                    </a:ext>
                  </a:extLst>
                </a:gridCol>
                <a:gridCol w="1464163">
                  <a:extLst>
                    <a:ext uri="{9D8B030D-6E8A-4147-A177-3AD203B41FA5}">
                      <a16:colId xmlns:a16="http://schemas.microsoft.com/office/drawing/2014/main" val="2113633815"/>
                    </a:ext>
                  </a:extLst>
                </a:gridCol>
              </a:tblGrid>
              <a:tr h="522352">
                <a:tc>
                  <a:txBody>
                    <a:bodyPr/>
                    <a:lstStyle/>
                    <a:p>
                      <a:r>
                        <a:rPr lang="en-US" altLang="zh-CN" dirty="0" err="1" smtClean="0"/>
                        <a:t>prevlen</a:t>
                      </a:r>
                      <a:endParaRPr lang="zh-CN" altLang="en-US" dirty="0"/>
                    </a:p>
                  </a:txBody>
                  <a:tcPr anchor="ctr" anchorCtr="1"/>
                </a:tc>
                <a:tc>
                  <a:txBody>
                    <a:bodyPr/>
                    <a:lstStyle/>
                    <a:p>
                      <a:r>
                        <a:rPr lang="en-US" altLang="zh-CN" dirty="0" smtClean="0"/>
                        <a:t>encoding</a:t>
                      </a:r>
                      <a:endParaRPr lang="zh-CN" altLang="en-US" dirty="0"/>
                    </a:p>
                  </a:txBody>
                  <a:tcPr anchor="ctr" anchorCtr="1"/>
                </a:tc>
                <a:tc>
                  <a:txBody>
                    <a:bodyPr/>
                    <a:lstStyle/>
                    <a:p>
                      <a:r>
                        <a:rPr lang="en-US" altLang="zh-CN" dirty="0" smtClean="0"/>
                        <a:t>content</a:t>
                      </a:r>
                      <a:endParaRPr lang="zh-CN" altLang="en-US" dirty="0"/>
                    </a:p>
                  </a:txBody>
                  <a:tcPr anchor="ctr" anchorCtr="1"/>
                </a:tc>
                <a:extLst>
                  <a:ext uri="{0D108BD9-81ED-4DB2-BD59-A6C34878D82A}">
                    <a16:rowId xmlns:a16="http://schemas.microsoft.com/office/drawing/2014/main" val="2052932734"/>
                  </a:ext>
                </a:extLst>
              </a:tr>
              <a:tr h="406041">
                <a:tc gridSpan="3">
                  <a:txBody>
                    <a:bodyPr/>
                    <a:lstStyle/>
                    <a:p>
                      <a:r>
                        <a:rPr lang="en-US" altLang="zh-CN" dirty="0" smtClean="0"/>
                        <a:t>entry</a:t>
                      </a:r>
                      <a:endParaRPr lang="zh-CN" altLang="en-US" dirty="0"/>
                    </a:p>
                  </a:txBody>
                  <a:tcPr anchor="ctr" anchorCtr="1"/>
                </a:tc>
                <a:tc hMerge="1">
                  <a:txBody>
                    <a:bodyPr/>
                    <a:lstStyle/>
                    <a:p>
                      <a:endParaRPr lang="zh-CN" altLang="en-US" dirty="0"/>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4126272364"/>
                  </a:ext>
                </a:extLst>
              </a:tr>
            </a:tbl>
          </a:graphicData>
        </a:graphic>
      </p:graphicFrame>
      <p:sp>
        <p:nvSpPr>
          <p:cNvPr id="17" name="矩形 16"/>
          <p:cNvSpPr/>
          <p:nvPr/>
        </p:nvSpPr>
        <p:spPr>
          <a:xfrm>
            <a:off x="936502" y="2231975"/>
            <a:ext cx="9649072" cy="1323439"/>
          </a:xfrm>
          <a:prstGeom prst="rect">
            <a:avLst/>
          </a:prstGeom>
        </p:spPr>
        <p:txBody>
          <a:bodyPr wrap="square">
            <a:spAutoFit/>
          </a:bodyPr>
          <a:lstStyle/>
          <a:p>
            <a:r>
              <a:rPr lang="en-US" altLang="zh-CN" dirty="0" err="1" smtClean="0">
                <a:solidFill>
                  <a:srgbClr val="FF0000"/>
                </a:solidFill>
                <a:latin typeface="Arial" panose="020B0604020202020204" pitchFamily="34" charset="0"/>
              </a:rPr>
              <a:t>prevlen</a:t>
            </a:r>
            <a:r>
              <a:rPr lang="zh-CN" altLang="en-US" dirty="0" smtClean="0">
                <a:latin typeface="Arial" panose="020B0604020202020204" pitchFamily="34" charset="0"/>
              </a:rPr>
              <a:t>记录的是前一个节点的长度，以字节为单位。当前前一个节点的长度小于</a:t>
            </a:r>
            <a:r>
              <a:rPr lang="en-US" altLang="zh-CN" dirty="0" smtClean="0">
                <a:latin typeface="Arial" panose="020B0604020202020204" pitchFamily="34" charset="0"/>
              </a:rPr>
              <a:t>254</a:t>
            </a:r>
            <a:r>
              <a:rPr lang="zh-CN" altLang="en-US" dirty="0" smtClean="0">
                <a:latin typeface="Arial" panose="020B0604020202020204" pitchFamily="34" charset="0"/>
              </a:rPr>
              <a:t>时，</a:t>
            </a:r>
            <a:r>
              <a:rPr lang="en-US" altLang="zh-CN" dirty="0" err="1" smtClean="0">
                <a:latin typeface="Arial" panose="020B0604020202020204" pitchFamily="34" charset="0"/>
              </a:rPr>
              <a:t>prevlen</a:t>
            </a:r>
            <a:r>
              <a:rPr lang="zh-CN" altLang="en-US" dirty="0" smtClean="0">
                <a:latin typeface="Arial" panose="020B0604020202020204" pitchFamily="34" charset="0"/>
              </a:rPr>
              <a:t>只需要一个字节即可；否则</a:t>
            </a:r>
            <a:r>
              <a:rPr lang="en-US" altLang="zh-CN" dirty="0" err="1" smtClean="0">
                <a:latin typeface="Arial" panose="020B0604020202020204" pitchFamily="34" charset="0"/>
              </a:rPr>
              <a:t>prevlen</a:t>
            </a:r>
            <a:r>
              <a:rPr lang="zh-CN" altLang="en-US" dirty="0" smtClean="0">
                <a:latin typeface="Arial" panose="020B0604020202020204" pitchFamily="34" charset="0"/>
              </a:rPr>
              <a:t>使用</a:t>
            </a:r>
            <a:r>
              <a:rPr lang="en-US" altLang="zh-CN" dirty="0" smtClean="0">
                <a:latin typeface="Arial" panose="020B0604020202020204" pitchFamily="34" charset="0"/>
              </a:rPr>
              <a:t>5</a:t>
            </a:r>
            <a:r>
              <a:rPr lang="zh-CN" altLang="en-US" dirty="0" smtClean="0">
                <a:latin typeface="Arial" panose="020B0604020202020204" pitchFamily="34" charset="0"/>
              </a:rPr>
              <a:t>个字节来进行存储，其中第一个字节固定为</a:t>
            </a:r>
            <a:r>
              <a:rPr lang="en-US" altLang="zh-CN" dirty="0" smtClean="0">
                <a:latin typeface="Arial" panose="020B0604020202020204" pitchFamily="34" charset="0"/>
              </a:rPr>
              <a:t>0xFE(254),</a:t>
            </a:r>
            <a:r>
              <a:rPr lang="zh-CN" altLang="en-US" dirty="0" smtClean="0">
                <a:latin typeface="Arial" panose="020B0604020202020204" pitchFamily="34" charset="0"/>
              </a:rPr>
              <a:t>而后</a:t>
            </a:r>
            <a:r>
              <a:rPr lang="en-US" altLang="zh-CN" dirty="0" smtClean="0">
                <a:latin typeface="Arial" panose="020B0604020202020204" pitchFamily="34" charset="0"/>
              </a:rPr>
              <a:t>4</a:t>
            </a:r>
            <a:r>
              <a:rPr lang="zh-CN" altLang="en-US" dirty="0" smtClean="0">
                <a:latin typeface="Arial" panose="020B0604020202020204" pitchFamily="34" charset="0"/>
              </a:rPr>
              <a:t>个字节存储前一个节点的长度。作用是：根据该属性可以快速定位到前一个节点的起始位置，支持</a:t>
            </a:r>
            <a:r>
              <a:rPr lang="en-US" altLang="zh-CN" dirty="0" err="1" smtClean="0">
                <a:latin typeface="Arial" panose="020B0604020202020204" pitchFamily="34" charset="0"/>
              </a:rPr>
              <a:t>ziplist</a:t>
            </a:r>
            <a:r>
              <a:rPr lang="zh-CN" altLang="en-US" dirty="0" smtClean="0">
                <a:latin typeface="Arial" panose="020B0604020202020204" pitchFamily="34" charset="0"/>
              </a:rPr>
              <a:t>反向遍历。</a:t>
            </a:r>
            <a:endParaRPr lang="en-US" altLang="zh-CN" dirty="0" smtClean="0">
              <a:latin typeface="Arial" panose="020B0604020202020204" pitchFamily="34" charset="0"/>
            </a:endParaRPr>
          </a:p>
        </p:txBody>
      </p:sp>
      <p:pic>
        <p:nvPicPr>
          <p:cNvPr id="8" name="图片 7"/>
          <p:cNvPicPr>
            <a:picLocks noChangeAspect="1"/>
          </p:cNvPicPr>
          <p:nvPr/>
        </p:nvPicPr>
        <p:blipFill>
          <a:blip r:embed="rId3"/>
          <a:stretch>
            <a:fillRect/>
          </a:stretch>
        </p:blipFill>
        <p:spPr>
          <a:xfrm>
            <a:off x="5882225" y="3938031"/>
            <a:ext cx="5436770" cy="2138303"/>
          </a:xfrm>
          <a:prstGeom prst="rect">
            <a:avLst/>
          </a:prstGeom>
        </p:spPr>
      </p:pic>
      <p:pic>
        <p:nvPicPr>
          <p:cNvPr id="10" name="图片 9"/>
          <p:cNvPicPr>
            <a:picLocks noChangeAspect="1"/>
          </p:cNvPicPr>
          <p:nvPr/>
        </p:nvPicPr>
        <p:blipFill>
          <a:blip r:embed="rId4"/>
          <a:stretch>
            <a:fillRect/>
          </a:stretch>
        </p:blipFill>
        <p:spPr>
          <a:xfrm>
            <a:off x="108409" y="3932662"/>
            <a:ext cx="5435648" cy="2102214"/>
          </a:xfrm>
          <a:prstGeom prst="rect">
            <a:avLst/>
          </a:prstGeom>
        </p:spPr>
      </p:pic>
    </p:spTree>
    <p:extLst>
      <p:ext uri="{BB962C8B-B14F-4D97-AF65-F5344CB8AC3E}">
        <p14:creationId xmlns:p14="http://schemas.microsoft.com/office/powerpoint/2010/main" val="17946967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压缩列表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704313"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数据结构详解</a:t>
            </a:r>
            <a:endParaRPr lang="en-US" altLang="zh-CN" sz="1600" b="1" dirty="0">
              <a:latin typeface="微软雅黑" panose="020B0503020204020204" pitchFamily="34" charset="-122"/>
              <a:ea typeface="微软雅黑" panose="020B0503020204020204" pitchFamily="34" charset="-122"/>
            </a:endParaRPr>
          </a:p>
        </p:txBody>
      </p:sp>
      <p:sp>
        <p:nvSpPr>
          <p:cNvPr id="2" name="矩形 1"/>
          <p:cNvSpPr/>
          <p:nvPr/>
        </p:nvSpPr>
        <p:spPr>
          <a:xfrm>
            <a:off x="5639851" y="3040033"/>
            <a:ext cx="242374" cy="400110"/>
          </a:xfrm>
          <a:prstGeom prst="rect">
            <a:avLst/>
          </a:prstGeom>
        </p:spPr>
        <p:txBody>
          <a:bodyPr wrap="none">
            <a:spAutoFit/>
          </a:bodyPr>
          <a:lstStyle/>
          <a:p>
            <a:r>
              <a:rPr lang="zh-CN" altLang="en-US" dirty="0"/>
              <a:t> </a:t>
            </a:r>
          </a:p>
        </p:txBody>
      </p:sp>
      <p:graphicFrame>
        <p:nvGraphicFramePr>
          <p:cNvPr id="7" name="表格 6"/>
          <p:cNvGraphicFramePr>
            <a:graphicFrameLocks noGrp="1"/>
          </p:cNvGraphicFramePr>
          <p:nvPr>
            <p:extLst>
              <p:ext uri="{D42A27DB-BD31-4B8C-83A1-F6EECF244321}">
                <p14:modId xmlns:p14="http://schemas.microsoft.com/office/powerpoint/2010/main" val="3080866897"/>
              </p:ext>
            </p:extLst>
          </p:nvPr>
        </p:nvGraphicFramePr>
        <p:xfrm>
          <a:off x="3816821" y="775101"/>
          <a:ext cx="4392489" cy="928393"/>
        </p:xfrm>
        <a:graphic>
          <a:graphicData uri="http://schemas.openxmlformats.org/drawingml/2006/table">
            <a:tbl>
              <a:tblPr firstRow="1" bandRow="1">
                <a:tableStyleId>{5C22544A-7EE6-4342-B048-85BDC9FD1C3A}</a:tableStyleId>
              </a:tblPr>
              <a:tblGrid>
                <a:gridCol w="1464163">
                  <a:extLst>
                    <a:ext uri="{9D8B030D-6E8A-4147-A177-3AD203B41FA5}">
                      <a16:colId xmlns:a16="http://schemas.microsoft.com/office/drawing/2014/main" val="383637862"/>
                    </a:ext>
                  </a:extLst>
                </a:gridCol>
                <a:gridCol w="1464163">
                  <a:extLst>
                    <a:ext uri="{9D8B030D-6E8A-4147-A177-3AD203B41FA5}">
                      <a16:colId xmlns:a16="http://schemas.microsoft.com/office/drawing/2014/main" val="1626679758"/>
                    </a:ext>
                  </a:extLst>
                </a:gridCol>
                <a:gridCol w="1464163">
                  <a:extLst>
                    <a:ext uri="{9D8B030D-6E8A-4147-A177-3AD203B41FA5}">
                      <a16:colId xmlns:a16="http://schemas.microsoft.com/office/drawing/2014/main" val="2113633815"/>
                    </a:ext>
                  </a:extLst>
                </a:gridCol>
              </a:tblGrid>
              <a:tr h="522352">
                <a:tc>
                  <a:txBody>
                    <a:bodyPr/>
                    <a:lstStyle/>
                    <a:p>
                      <a:r>
                        <a:rPr lang="en-US" altLang="zh-CN" dirty="0" err="1" smtClean="0"/>
                        <a:t>prevlen</a:t>
                      </a:r>
                      <a:endParaRPr lang="zh-CN" altLang="en-US" dirty="0"/>
                    </a:p>
                  </a:txBody>
                  <a:tcPr anchor="ctr" anchorCtr="1"/>
                </a:tc>
                <a:tc>
                  <a:txBody>
                    <a:bodyPr/>
                    <a:lstStyle/>
                    <a:p>
                      <a:r>
                        <a:rPr lang="en-US" altLang="zh-CN" dirty="0" smtClean="0"/>
                        <a:t>encoding</a:t>
                      </a:r>
                      <a:endParaRPr lang="zh-CN" altLang="en-US" dirty="0"/>
                    </a:p>
                  </a:txBody>
                  <a:tcPr anchor="ctr" anchorCtr="1"/>
                </a:tc>
                <a:tc>
                  <a:txBody>
                    <a:bodyPr/>
                    <a:lstStyle/>
                    <a:p>
                      <a:r>
                        <a:rPr lang="en-US" altLang="zh-CN" dirty="0" smtClean="0"/>
                        <a:t>content</a:t>
                      </a:r>
                      <a:endParaRPr lang="zh-CN" altLang="en-US" dirty="0"/>
                    </a:p>
                  </a:txBody>
                  <a:tcPr anchor="ctr" anchorCtr="1"/>
                </a:tc>
                <a:extLst>
                  <a:ext uri="{0D108BD9-81ED-4DB2-BD59-A6C34878D82A}">
                    <a16:rowId xmlns:a16="http://schemas.microsoft.com/office/drawing/2014/main" val="2052932734"/>
                  </a:ext>
                </a:extLst>
              </a:tr>
              <a:tr h="406041">
                <a:tc gridSpan="3">
                  <a:txBody>
                    <a:bodyPr/>
                    <a:lstStyle/>
                    <a:p>
                      <a:r>
                        <a:rPr lang="en-US" altLang="zh-CN" dirty="0" smtClean="0"/>
                        <a:t>entry</a:t>
                      </a:r>
                      <a:endParaRPr lang="zh-CN" altLang="en-US" dirty="0"/>
                    </a:p>
                  </a:txBody>
                  <a:tcPr anchor="ctr" anchorCtr="1"/>
                </a:tc>
                <a:tc hMerge="1">
                  <a:txBody>
                    <a:bodyPr/>
                    <a:lstStyle/>
                    <a:p>
                      <a:endParaRPr lang="zh-CN" altLang="en-US" dirty="0"/>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4126272364"/>
                  </a:ext>
                </a:extLst>
              </a:tr>
            </a:tbl>
          </a:graphicData>
        </a:graphic>
      </p:graphicFrame>
      <p:sp>
        <p:nvSpPr>
          <p:cNvPr id="17" name="矩形 16"/>
          <p:cNvSpPr/>
          <p:nvPr/>
        </p:nvSpPr>
        <p:spPr>
          <a:xfrm>
            <a:off x="936502" y="2231975"/>
            <a:ext cx="9649072" cy="707886"/>
          </a:xfrm>
          <a:prstGeom prst="rect">
            <a:avLst/>
          </a:prstGeom>
        </p:spPr>
        <p:txBody>
          <a:bodyPr wrap="square">
            <a:spAutoFit/>
          </a:bodyPr>
          <a:lstStyle/>
          <a:p>
            <a:r>
              <a:rPr lang="en-US" altLang="zh-CN" dirty="0" smtClean="0">
                <a:solidFill>
                  <a:srgbClr val="FF0000"/>
                </a:solidFill>
                <a:latin typeface="Arial" panose="020B0604020202020204" pitchFamily="34" charset="0"/>
              </a:rPr>
              <a:t>encoding</a:t>
            </a:r>
            <a:r>
              <a:rPr lang="zh-CN" altLang="en-US" dirty="0" smtClean="0">
                <a:latin typeface="Arial" panose="020B0604020202020204" pitchFamily="34" charset="0"/>
              </a:rPr>
              <a:t>记录节点的</a:t>
            </a:r>
            <a:r>
              <a:rPr lang="en-US" altLang="zh-CN" dirty="0" smtClean="0">
                <a:latin typeface="Arial" panose="020B0604020202020204" pitchFamily="34" charset="0"/>
              </a:rPr>
              <a:t>content</a:t>
            </a:r>
            <a:r>
              <a:rPr lang="zh-CN" altLang="en-US" dirty="0" smtClean="0">
                <a:latin typeface="Arial" panose="020B0604020202020204" pitchFamily="34" charset="0"/>
              </a:rPr>
              <a:t>属性所保存数据的类型和长度。其中支持整数和字符串类型。</a:t>
            </a:r>
            <a:endParaRPr lang="en-US" altLang="zh-CN" dirty="0" smtClean="0">
              <a:latin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419791425"/>
              </p:ext>
            </p:extLst>
          </p:nvPr>
        </p:nvGraphicFramePr>
        <p:xfrm>
          <a:off x="936502" y="3196513"/>
          <a:ext cx="8571807" cy="2924758"/>
        </p:xfrm>
        <a:graphic>
          <a:graphicData uri="http://schemas.openxmlformats.org/drawingml/2006/table">
            <a:tbl>
              <a:tblPr firstRow="1" bandRow="1">
                <a:tableStyleId>{5C22544A-7EE6-4342-B048-85BDC9FD1C3A}</a:tableStyleId>
              </a:tblPr>
              <a:tblGrid>
                <a:gridCol w="2857269">
                  <a:extLst>
                    <a:ext uri="{9D8B030D-6E8A-4147-A177-3AD203B41FA5}">
                      <a16:colId xmlns:a16="http://schemas.microsoft.com/office/drawing/2014/main" val="3638467765"/>
                    </a:ext>
                  </a:extLst>
                </a:gridCol>
                <a:gridCol w="2857269">
                  <a:extLst>
                    <a:ext uri="{9D8B030D-6E8A-4147-A177-3AD203B41FA5}">
                      <a16:colId xmlns:a16="http://schemas.microsoft.com/office/drawing/2014/main" val="3918652497"/>
                    </a:ext>
                  </a:extLst>
                </a:gridCol>
                <a:gridCol w="2857269">
                  <a:extLst>
                    <a:ext uri="{9D8B030D-6E8A-4147-A177-3AD203B41FA5}">
                      <a16:colId xmlns:a16="http://schemas.microsoft.com/office/drawing/2014/main" val="2956779335"/>
                    </a:ext>
                  </a:extLst>
                </a:gridCol>
              </a:tblGrid>
              <a:tr h="351565">
                <a:tc>
                  <a:txBody>
                    <a:bodyPr/>
                    <a:lstStyle/>
                    <a:p>
                      <a:r>
                        <a:rPr lang="zh-CN" altLang="en-US" dirty="0" smtClean="0"/>
                        <a:t>编码</a:t>
                      </a:r>
                      <a:endParaRPr lang="zh-CN" altLang="en-US" dirty="0"/>
                    </a:p>
                  </a:txBody>
                  <a:tcPr anchor="ctr" anchorCtr="1"/>
                </a:tc>
                <a:tc>
                  <a:txBody>
                    <a:bodyPr/>
                    <a:lstStyle/>
                    <a:p>
                      <a:r>
                        <a:rPr lang="zh-CN" altLang="en-US" dirty="0" smtClean="0"/>
                        <a:t>编码长度</a:t>
                      </a:r>
                      <a:endParaRPr lang="zh-CN" altLang="en-US" dirty="0"/>
                    </a:p>
                  </a:txBody>
                  <a:tcPr anchor="ctr" anchorCtr="1"/>
                </a:tc>
                <a:tc>
                  <a:txBody>
                    <a:bodyPr/>
                    <a:lstStyle/>
                    <a:p>
                      <a:r>
                        <a:rPr lang="en-US" altLang="zh-CN" dirty="0" smtClean="0"/>
                        <a:t>Content</a:t>
                      </a:r>
                      <a:r>
                        <a:rPr lang="zh-CN" altLang="en-US" dirty="0" smtClean="0"/>
                        <a:t>属性保存的值</a:t>
                      </a:r>
                      <a:endParaRPr lang="zh-CN" altLang="en-US" dirty="0"/>
                    </a:p>
                  </a:txBody>
                  <a:tcPr anchor="ctr" anchorCtr="1"/>
                </a:tc>
                <a:extLst>
                  <a:ext uri="{0D108BD9-81ED-4DB2-BD59-A6C34878D82A}">
                    <a16:rowId xmlns:a16="http://schemas.microsoft.com/office/drawing/2014/main" val="1410487394"/>
                  </a:ext>
                </a:extLst>
              </a:tr>
              <a:tr h="351565">
                <a:tc>
                  <a:txBody>
                    <a:bodyPr/>
                    <a:lstStyle/>
                    <a:p>
                      <a:r>
                        <a:rPr lang="en-US" altLang="zh-CN" dirty="0" smtClean="0"/>
                        <a:t>00bbbbbb</a:t>
                      </a:r>
                      <a:endParaRPr lang="zh-CN" altLang="en-US" dirty="0"/>
                    </a:p>
                  </a:txBody>
                  <a:tcPr anchor="ctr" anchorCtr="1"/>
                </a:tc>
                <a:tc>
                  <a:txBody>
                    <a:bodyPr/>
                    <a:lstStyle/>
                    <a:p>
                      <a:r>
                        <a:rPr lang="en-US" altLang="zh-CN" dirty="0" smtClean="0"/>
                        <a:t>1</a:t>
                      </a:r>
                      <a:r>
                        <a:rPr lang="zh-CN" altLang="en-US" dirty="0" smtClean="0"/>
                        <a:t>个字节</a:t>
                      </a:r>
                      <a:endParaRPr lang="zh-CN" altLang="en-US" dirty="0"/>
                    </a:p>
                  </a:txBody>
                  <a:tcPr anchor="ctr" anchorCtr="1"/>
                </a:tc>
                <a:tc>
                  <a:txBody>
                    <a:bodyPr/>
                    <a:lstStyle/>
                    <a:p>
                      <a:r>
                        <a:rPr lang="en-US" altLang="zh-CN" dirty="0" smtClean="0"/>
                        <a:t>&lt;=2^6-1</a:t>
                      </a:r>
                      <a:endParaRPr lang="zh-CN" altLang="en-US" dirty="0"/>
                    </a:p>
                  </a:txBody>
                  <a:tcPr anchor="ctr" anchorCtr="1"/>
                </a:tc>
                <a:extLst>
                  <a:ext uri="{0D108BD9-81ED-4DB2-BD59-A6C34878D82A}">
                    <a16:rowId xmlns:a16="http://schemas.microsoft.com/office/drawing/2014/main" val="1318159018"/>
                  </a:ext>
                </a:extLst>
              </a:tr>
              <a:tr h="351565">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01bbbbbb</a:t>
                      </a:r>
                      <a:r>
                        <a:rPr lang="zh-CN" altLang="en-US" baseline="0" dirty="0" smtClean="0"/>
                        <a:t> </a:t>
                      </a:r>
                      <a:r>
                        <a:rPr lang="en-US" altLang="zh-CN" baseline="0" dirty="0" err="1" smtClean="0"/>
                        <a:t>bbbbbbbb</a:t>
                      </a:r>
                      <a:endParaRPr lang="zh-CN" altLang="en-US" dirty="0" smtClean="0"/>
                    </a:p>
                  </a:txBody>
                  <a:tcPr anchor="ctr" anchorCtr="1"/>
                </a:tc>
                <a:tc>
                  <a:txBody>
                    <a:bodyPr/>
                    <a:lstStyle/>
                    <a:p>
                      <a:r>
                        <a:rPr lang="en-US" altLang="zh-CN" dirty="0" smtClean="0"/>
                        <a:t>2</a:t>
                      </a:r>
                      <a:r>
                        <a:rPr lang="zh-CN" altLang="en-US" dirty="0" smtClean="0"/>
                        <a:t>个字节</a:t>
                      </a:r>
                      <a:endParaRPr lang="zh-CN" altLang="en-US" dirty="0"/>
                    </a:p>
                  </a:txBody>
                  <a:tcPr anchor="ctr" anchorCtr="1"/>
                </a:tc>
                <a:tc>
                  <a:txBody>
                    <a:bodyPr/>
                    <a:lstStyle/>
                    <a:p>
                      <a:r>
                        <a:rPr lang="en-US" altLang="zh-CN" dirty="0" smtClean="0"/>
                        <a:t>&lt;=2^14-1</a:t>
                      </a:r>
                      <a:endParaRPr lang="zh-CN" altLang="en-US" dirty="0"/>
                    </a:p>
                  </a:txBody>
                  <a:tcPr anchor="ctr" anchorCtr="1"/>
                </a:tc>
                <a:extLst>
                  <a:ext uri="{0D108BD9-81ED-4DB2-BD59-A6C34878D82A}">
                    <a16:rowId xmlns:a16="http://schemas.microsoft.com/office/drawing/2014/main" val="4242701070"/>
                  </a:ext>
                </a:extLst>
              </a:tr>
              <a:tr h="892433">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10_</a:t>
                      </a:r>
                      <a:r>
                        <a:rPr lang="en-US" altLang="zh-CN" baseline="0" dirty="0" smtClean="0"/>
                        <a:t> </a:t>
                      </a:r>
                      <a:r>
                        <a:rPr lang="en-US" altLang="zh-CN" dirty="0" smtClean="0"/>
                        <a:t>_ _ _ _ _ </a:t>
                      </a:r>
                      <a:r>
                        <a:rPr lang="en-US" altLang="zh-CN" dirty="0" err="1" smtClean="0"/>
                        <a:t>bbbbbbbb</a:t>
                      </a:r>
                      <a:r>
                        <a:rPr lang="en-US" altLang="zh-CN" dirty="0" smtClean="0"/>
                        <a:t> </a:t>
                      </a:r>
                      <a:r>
                        <a:rPr lang="en-US" altLang="zh-CN" dirty="0" err="1" smtClean="0"/>
                        <a:t>bbbbbbbb</a:t>
                      </a:r>
                      <a:r>
                        <a:rPr lang="zh-CN" altLang="en-US" baseline="0" dirty="0" smtClean="0"/>
                        <a:t> </a:t>
                      </a:r>
                      <a:r>
                        <a:rPr lang="en-US" altLang="zh-CN" dirty="0" err="1" smtClean="0"/>
                        <a:t>bbbbbbbb</a:t>
                      </a:r>
                      <a:endParaRPr lang="zh-CN" altLang="en-US" dirty="0" smtClean="0"/>
                    </a:p>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err="1" smtClean="0"/>
                        <a:t>bbbbbbbb</a:t>
                      </a:r>
                      <a:endParaRPr lang="zh-CN" altLang="en-US" dirty="0" smtClean="0"/>
                    </a:p>
                  </a:txBody>
                  <a:tcPr anchor="ctr" anchorCtr="1"/>
                </a:tc>
                <a:tc>
                  <a:txBody>
                    <a:bodyPr/>
                    <a:lstStyle/>
                    <a:p>
                      <a:r>
                        <a:rPr lang="en-US" altLang="zh-CN" dirty="0" smtClean="0"/>
                        <a:t>5</a:t>
                      </a:r>
                      <a:r>
                        <a:rPr lang="zh-CN" altLang="en-US" dirty="0" smtClean="0"/>
                        <a:t>个字节</a:t>
                      </a:r>
                      <a:endParaRPr lang="zh-CN" altLang="en-US" dirty="0"/>
                    </a:p>
                  </a:txBody>
                  <a:tcPr anchor="ctr" anchorCtr="1"/>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&lt;=2^32-1</a:t>
                      </a:r>
                      <a:endParaRPr lang="zh-CN" altLang="en-US" dirty="0" smtClean="0"/>
                    </a:p>
                  </a:txBody>
                  <a:tcPr anchor="ctr" anchorCtr="1"/>
                </a:tc>
                <a:extLst>
                  <a:ext uri="{0D108BD9-81ED-4DB2-BD59-A6C34878D82A}">
                    <a16:rowId xmlns:a16="http://schemas.microsoft.com/office/drawing/2014/main" val="3484260040"/>
                  </a:ext>
                </a:extLst>
              </a:tr>
              <a:tr h="730198">
                <a:tc gridSpan="3">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content</a:t>
                      </a:r>
                      <a:r>
                        <a:rPr lang="zh-CN" altLang="en-US" dirty="0" smtClean="0"/>
                        <a:t>为字符串</a:t>
                      </a:r>
                    </a:p>
                  </a:txBody>
                  <a:tcPr anchor="ctr" anchorCtr="1"/>
                </a:tc>
                <a:tc hMerge="1">
                  <a:txBody>
                    <a:bodyPr/>
                    <a:lstStyle/>
                    <a:p>
                      <a:endParaRPr lang="zh-CN" altLang="en-US" dirty="0"/>
                    </a:p>
                  </a:txBody>
                  <a:tcPr anchor="ctr" anchorCtr="1"/>
                </a:tc>
                <a:tc hMerge="1">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endParaRPr lang="zh-CN" altLang="en-US" dirty="0" smtClean="0"/>
                    </a:p>
                  </a:txBody>
                  <a:tcPr anchor="ctr" anchorCtr="1"/>
                </a:tc>
                <a:extLst>
                  <a:ext uri="{0D108BD9-81ED-4DB2-BD59-A6C34878D82A}">
                    <a16:rowId xmlns:a16="http://schemas.microsoft.com/office/drawing/2014/main" val="4168256408"/>
                  </a:ext>
                </a:extLst>
              </a:tr>
            </a:tbl>
          </a:graphicData>
        </a:graphic>
      </p:graphicFrame>
    </p:spTree>
    <p:extLst>
      <p:ext uri="{BB962C8B-B14F-4D97-AF65-F5344CB8AC3E}">
        <p14:creationId xmlns:p14="http://schemas.microsoft.com/office/powerpoint/2010/main" val="26329386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压缩列表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704313"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数据结构详解</a:t>
            </a:r>
            <a:endParaRPr lang="en-US" altLang="zh-CN" sz="1600" b="1" dirty="0">
              <a:latin typeface="微软雅黑" panose="020B0503020204020204" pitchFamily="34" charset="-122"/>
              <a:ea typeface="微软雅黑" panose="020B0503020204020204" pitchFamily="34" charset="-122"/>
            </a:endParaRPr>
          </a:p>
        </p:txBody>
      </p:sp>
      <p:sp>
        <p:nvSpPr>
          <p:cNvPr id="2" name="矩形 1"/>
          <p:cNvSpPr/>
          <p:nvPr/>
        </p:nvSpPr>
        <p:spPr>
          <a:xfrm>
            <a:off x="5639851" y="3040033"/>
            <a:ext cx="242374" cy="400110"/>
          </a:xfrm>
          <a:prstGeom prst="rect">
            <a:avLst/>
          </a:prstGeom>
        </p:spPr>
        <p:txBody>
          <a:bodyPr wrap="none">
            <a:spAutoFit/>
          </a:bodyPr>
          <a:lstStyle/>
          <a:p>
            <a:r>
              <a:rPr lang="zh-CN" altLang="en-US" dirty="0"/>
              <a:t> </a:t>
            </a:r>
          </a:p>
        </p:txBody>
      </p:sp>
      <p:graphicFrame>
        <p:nvGraphicFramePr>
          <p:cNvPr id="7" name="表格 6"/>
          <p:cNvGraphicFramePr>
            <a:graphicFrameLocks noGrp="1"/>
          </p:cNvGraphicFramePr>
          <p:nvPr>
            <p:extLst>
              <p:ext uri="{D42A27DB-BD31-4B8C-83A1-F6EECF244321}">
                <p14:modId xmlns:p14="http://schemas.microsoft.com/office/powerpoint/2010/main" val="3080866897"/>
              </p:ext>
            </p:extLst>
          </p:nvPr>
        </p:nvGraphicFramePr>
        <p:xfrm>
          <a:off x="3816821" y="775101"/>
          <a:ext cx="4392489" cy="928393"/>
        </p:xfrm>
        <a:graphic>
          <a:graphicData uri="http://schemas.openxmlformats.org/drawingml/2006/table">
            <a:tbl>
              <a:tblPr firstRow="1" bandRow="1">
                <a:tableStyleId>{5C22544A-7EE6-4342-B048-85BDC9FD1C3A}</a:tableStyleId>
              </a:tblPr>
              <a:tblGrid>
                <a:gridCol w="1464163">
                  <a:extLst>
                    <a:ext uri="{9D8B030D-6E8A-4147-A177-3AD203B41FA5}">
                      <a16:colId xmlns:a16="http://schemas.microsoft.com/office/drawing/2014/main" val="383637862"/>
                    </a:ext>
                  </a:extLst>
                </a:gridCol>
                <a:gridCol w="1464163">
                  <a:extLst>
                    <a:ext uri="{9D8B030D-6E8A-4147-A177-3AD203B41FA5}">
                      <a16:colId xmlns:a16="http://schemas.microsoft.com/office/drawing/2014/main" val="1626679758"/>
                    </a:ext>
                  </a:extLst>
                </a:gridCol>
                <a:gridCol w="1464163">
                  <a:extLst>
                    <a:ext uri="{9D8B030D-6E8A-4147-A177-3AD203B41FA5}">
                      <a16:colId xmlns:a16="http://schemas.microsoft.com/office/drawing/2014/main" val="2113633815"/>
                    </a:ext>
                  </a:extLst>
                </a:gridCol>
              </a:tblGrid>
              <a:tr h="522352">
                <a:tc>
                  <a:txBody>
                    <a:bodyPr/>
                    <a:lstStyle/>
                    <a:p>
                      <a:r>
                        <a:rPr lang="en-US" altLang="zh-CN" dirty="0" err="1" smtClean="0"/>
                        <a:t>prevlen</a:t>
                      </a:r>
                      <a:endParaRPr lang="zh-CN" altLang="en-US" dirty="0"/>
                    </a:p>
                  </a:txBody>
                  <a:tcPr anchor="ctr" anchorCtr="1"/>
                </a:tc>
                <a:tc>
                  <a:txBody>
                    <a:bodyPr/>
                    <a:lstStyle/>
                    <a:p>
                      <a:r>
                        <a:rPr lang="en-US" altLang="zh-CN" dirty="0" smtClean="0"/>
                        <a:t>encoding</a:t>
                      </a:r>
                      <a:endParaRPr lang="zh-CN" altLang="en-US" dirty="0"/>
                    </a:p>
                  </a:txBody>
                  <a:tcPr anchor="ctr" anchorCtr="1"/>
                </a:tc>
                <a:tc>
                  <a:txBody>
                    <a:bodyPr/>
                    <a:lstStyle/>
                    <a:p>
                      <a:r>
                        <a:rPr lang="en-US" altLang="zh-CN" dirty="0" smtClean="0"/>
                        <a:t>content</a:t>
                      </a:r>
                      <a:endParaRPr lang="zh-CN" altLang="en-US" dirty="0"/>
                    </a:p>
                  </a:txBody>
                  <a:tcPr anchor="ctr" anchorCtr="1"/>
                </a:tc>
                <a:extLst>
                  <a:ext uri="{0D108BD9-81ED-4DB2-BD59-A6C34878D82A}">
                    <a16:rowId xmlns:a16="http://schemas.microsoft.com/office/drawing/2014/main" val="2052932734"/>
                  </a:ext>
                </a:extLst>
              </a:tr>
              <a:tr h="406041">
                <a:tc gridSpan="3">
                  <a:txBody>
                    <a:bodyPr/>
                    <a:lstStyle/>
                    <a:p>
                      <a:r>
                        <a:rPr lang="en-US" altLang="zh-CN" dirty="0" smtClean="0"/>
                        <a:t>entry</a:t>
                      </a:r>
                      <a:endParaRPr lang="zh-CN" altLang="en-US" dirty="0"/>
                    </a:p>
                  </a:txBody>
                  <a:tcPr anchor="ctr" anchorCtr="1"/>
                </a:tc>
                <a:tc hMerge="1">
                  <a:txBody>
                    <a:bodyPr/>
                    <a:lstStyle/>
                    <a:p>
                      <a:endParaRPr lang="zh-CN" altLang="en-US" dirty="0"/>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4126272364"/>
                  </a:ext>
                </a:extLst>
              </a:tr>
            </a:tbl>
          </a:graphicData>
        </a:graphic>
      </p:graphicFrame>
      <p:sp>
        <p:nvSpPr>
          <p:cNvPr id="17" name="矩形 16"/>
          <p:cNvSpPr/>
          <p:nvPr/>
        </p:nvSpPr>
        <p:spPr>
          <a:xfrm>
            <a:off x="936502" y="1842017"/>
            <a:ext cx="9649072" cy="707886"/>
          </a:xfrm>
          <a:prstGeom prst="rect">
            <a:avLst/>
          </a:prstGeom>
        </p:spPr>
        <p:txBody>
          <a:bodyPr wrap="square">
            <a:spAutoFit/>
          </a:bodyPr>
          <a:lstStyle/>
          <a:p>
            <a:r>
              <a:rPr lang="en-US" altLang="zh-CN" dirty="0" smtClean="0">
                <a:solidFill>
                  <a:srgbClr val="FF0000"/>
                </a:solidFill>
                <a:latin typeface="Arial" panose="020B0604020202020204" pitchFamily="34" charset="0"/>
              </a:rPr>
              <a:t>encoding</a:t>
            </a:r>
            <a:r>
              <a:rPr lang="zh-CN" altLang="en-US" dirty="0" smtClean="0">
                <a:latin typeface="Arial" panose="020B0604020202020204" pitchFamily="34" charset="0"/>
              </a:rPr>
              <a:t>记录节点的</a:t>
            </a:r>
            <a:r>
              <a:rPr lang="en-US" altLang="zh-CN" dirty="0" smtClean="0">
                <a:latin typeface="Arial" panose="020B0604020202020204" pitchFamily="34" charset="0"/>
              </a:rPr>
              <a:t>content</a:t>
            </a:r>
            <a:r>
              <a:rPr lang="zh-CN" altLang="en-US" dirty="0" smtClean="0">
                <a:latin typeface="Arial" panose="020B0604020202020204" pitchFamily="34" charset="0"/>
              </a:rPr>
              <a:t>属性所保存数据的类型和长度。其中支持整数和字符串类型。</a:t>
            </a:r>
            <a:endParaRPr lang="en-US" altLang="zh-CN" dirty="0" smtClean="0">
              <a:latin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238004412"/>
              </p:ext>
            </p:extLst>
          </p:nvPr>
        </p:nvGraphicFramePr>
        <p:xfrm>
          <a:off x="2081018" y="2231975"/>
          <a:ext cx="7345974" cy="4245315"/>
        </p:xfrm>
        <a:graphic>
          <a:graphicData uri="http://schemas.openxmlformats.org/drawingml/2006/table">
            <a:tbl>
              <a:tblPr firstRow="1" bandRow="1">
                <a:tableStyleId>{5C22544A-7EE6-4342-B048-85BDC9FD1C3A}</a:tableStyleId>
              </a:tblPr>
              <a:tblGrid>
                <a:gridCol w="2448658">
                  <a:extLst>
                    <a:ext uri="{9D8B030D-6E8A-4147-A177-3AD203B41FA5}">
                      <a16:colId xmlns:a16="http://schemas.microsoft.com/office/drawing/2014/main" val="3638467765"/>
                    </a:ext>
                  </a:extLst>
                </a:gridCol>
                <a:gridCol w="2448658">
                  <a:extLst>
                    <a:ext uri="{9D8B030D-6E8A-4147-A177-3AD203B41FA5}">
                      <a16:colId xmlns:a16="http://schemas.microsoft.com/office/drawing/2014/main" val="3918652497"/>
                    </a:ext>
                  </a:extLst>
                </a:gridCol>
                <a:gridCol w="2448658">
                  <a:extLst>
                    <a:ext uri="{9D8B030D-6E8A-4147-A177-3AD203B41FA5}">
                      <a16:colId xmlns:a16="http://schemas.microsoft.com/office/drawing/2014/main" val="2956779335"/>
                    </a:ext>
                  </a:extLst>
                </a:gridCol>
              </a:tblGrid>
              <a:tr h="469589">
                <a:tc>
                  <a:txBody>
                    <a:bodyPr/>
                    <a:lstStyle/>
                    <a:p>
                      <a:r>
                        <a:rPr lang="zh-CN" altLang="en-US" sz="1800" dirty="0" smtClean="0"/>
                        <a:t>编码</a:t>
                      </a:r>
                      <a:endParaRPr lang="zh-CN" altLang="en-US" sz="1800" dirty="0"/>
                    </a:p>
                  </a:txBody>
                  <a:tcPr anchor="ctr" anchorCtr="1"/>
                </a:tc>
                <a:tc>
                  <a:txBody>
                    <a:bodyPr/>
                    <a:lstStyle/>
                    <a:p>
                      <a:r>
                        <a:rPr lang="zh-CN" altLang="en-US" sz="1800" dirty="0" smtClean="0"/>
                        <a:t>编码长度</a:t>
                      </a:r>
                      <a:endParaRPr lang="zh-CN" altLang="en-US" sz="1800" dirty="0"/>
                    </a:p>
                  </a:txBody>
                  <a:tcPr anchor="ctr" anchorCtr="1"/>
                </a:tc>
                <a:tc>
                  <a:txBody>
                    <a:bodyPr/>
                    <a:lstStyle/>
                    <a:p>
                      <a:r>
                        <a:rPr lang="en-US" altLang="zh-CN" sz="1800" dirty="0" smtClean="0"/>
                        <a:t>Content</a:t>
                      </a:r>
                      <a:r>
                        <a:rPr lang="zh-CN" altLang="en-US" sz="1800" dirty="0" smtClean="0"/>
                        <a:t>属性保存的值</a:t>
                      </a:r>
                      <a:endParaRPr lang="zh-CN" altLang="en-US" sz="1800" dirty="0"/>
                    </a:p>
                  </a:txBody>
                  <a:tcPr anchor="ctr" anchorCtr="1"/>
                </a:tc>
                <a:extLst>
                  <a:ext uri="{0D108BD9-81ED-4DB2-BD59-A6C34878D82A}">
                    <a16:rowId xmlns:a16="http://schemas.microsoft.com/office/drawing/2014/main" val="1410487394"/>
                  </a:ext>
                </a:extLst>
              </a:tr>
              <a:tr h="367628">
                <a:tc>
                  <a:txBody>
                    <a:bodyPr/>
                    <a:lstStyle/>
                    <a:p>
                      <a:r>
                        <a:rPr lang="en-US" altLang="zh-CN" dirty="0" smtClean="0"/>
                        <a:t>11000000</a:t>
                      </a:r>
                      <a:endParaRPr lang="zh-CN" altLang="en-US" dirty="0"/>
                    </a:p>
                  </a:txBody>
                  <a:tcPr anchor="ctr" anchorCtr="1"/>
                </a:tc>
                <a:tc>
                  <a:txBody>
                    <a:bodyPr/>
                    <a:lstStyle/>
                    <a:p>
                      <a:r>
                        <a:rPr lang="en-US" altLang="zh-CN" dirty="0" smtClean="0"/>
                        <a:t>1</a:t>
                      </a:r>
                      <a:r>
                        <a:rPr lang="zh-CN" altLang="en-US" dirty="0" smtClean="0"/>
                        <a:t>个字节</a:t>
                      </a:r>
                      <a:endParaRPr lang="zh-CN" altLang="en-US" dirty="0"/>
                    </a:p>
                  </a:txBody>
                  <a:tcPr anchor="ctr" anchorCtr="1"/>
                </a:tc>
                <a:tc>
                  <a:txBody>
                    <a:bodyPr/>
                    <a:lstStyle/>
                    <a:p>
                      <a:r>
                        <a:rPr lang="en-US" altLang="zh-CN" dirty="0" smtClean="0"/>
                        <a:t>Int16</a:t>
                      </a:r>
                      <a:endParaRPr lang="zh-CN" altLang="en-US" dirty="0"/>
                    </a:p>
                  </a:txBody>
                  <a:tcPr anchor="ctr" anchorCtr="1"/>
                </a:tc>
                <a:extLst>
                  <a:ext uri="{0D108BD9-81ED-4DB2-BD59-A6C34878D82A}">
                    <a16:rowId xmlns:a16="http://schemas.microsoft.com/office/drawing/2014/main" val="1318159018"/>
                  </a:ext>
                </a:extLst>
              </a:tr>
              <a:tr h="367628">
                <a:tc>
                  <a:txBody>
                    <a:bodyPr/>
                    <a:lstStyle/>
                    <a:p>
                      <a:r>
                        <a:rPr lang="en-US" altLang="zh-CN" dirty="0" smtClean="0"/>
                        <a:t>11010000</a:t>
                      </a:r>
                      <a:endParaRPr lang="zh-CN" altLang="en-US" dirty="0"/>
                    </a:p>
                  </a:txBody>
                  <a:tcPr anchor="ctr" anchorCtr="1"/>
                </a:tc>
                <a:tc>
                  <a:txBody>
                    <a:bodyPr/>
                    <a:lstStyle/>
                    <a:p>
                      <a:r>
                        <a:rPr lang="en-US" altLang="zh-CN" dirty="0" smtClean="0"/>
                        <a:t>1</a:t>
                      </a:r>
                      <a:r>
                        <a:rPr lang="zh-CN" altLang="en-US" dirty="0" smtClean="0"/>
                        <a:t>个字节</a:t>
                      </a:r>
                      <a:endParaRPr lang="zh-CN" altLang="en-US" dirty="0"/>
                    </a:p>
                  </a:txBody>
                  <a:tcPr anchor="ctr" anchorCtr="1"/>
                </a:tc>
                <a:tc>
                  <a:txBody>
                    <a:bodyPr/>
                    <a:lstStyle/>
                    <a:p>
                      <a:r>
                        <a:rPr lang="en-US" altLang="zh-CN" dirty="0" smtClean="0"/>
                        <a:t>int32</a:t>
                      </a:r>
                      <a:endParaRPr lang="zh-CN" altLang="en-US" dirty="0"/>
                    </a:p>
                  </a:txBody>
                  <a:tcPr anchor="ctr" anchorCtr="1"/>
                </a:tc>
                <a:extLst>
                  <a:ext uri="{0D108BD9-81ED-4DB2-BD59-A6C34878D82A}">
                    <a16:rowId xmlns:a16="http://schemas.microsoft.com/office/drawing/2014/main" val="4242701070"/>
                  </a:ext>
                </a:extLst>
              </a:tr>
              <a:tr h="367628">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11100000</a:t>
                      </a:r>
                      <a:endParaRPr lang="zh-CN" altLang="en-US" dirty="0" smtClean="0"/>
                    </a:p>
                  </a:txBody>
                  <a:tcPr anchor="ctr" anchorCtr="1"/>
                </a:tc>
                <a:tc>
                  <a:txBody>
                    <a:bodyPr/>
                    <a:lstStyle/>
                    <a:p>
                      <a:r>
                        <a:rPr lang="en-US" altLang="zh-CN" dirty="0" smtClean="0"/>
                        <a:t>1</a:t>
                      </a:r>
                      <a:r>
                        <a:rPr lang="zh-CN" altLang="en-US" dirty="0" smtClean="0"/>
                        <a:t>个字节</a:t>
                      </a:r>
                      <a:endParaRPr lang="zh-CN" altLang="en-US" dirty="0"/>
                    </a:p>
                  </a:txBody>
                  <a:tcPr anchor="ctr" anchorCtr="1"/>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int24</a:t>
                      </a:r>
                      <a:endParaRPr lang="zh-CN" altLang="en-US" dirty="0" smtClean="0"/>
                    </a:p>
                  </a:txBody>
                  <a:tcPr anchor="ctr" anchorCtr="1"/>
                </a:tc>
                <a:extLst>
                  <a:ext uri="{0D108BD9-81ED-4DB2-BD59-A6C34878D82A}">
                    <a16:rowId xmlns:a16="http://schemas.microsoft.com/office/drawing/2014/main" val="3484260040"/>
                  </a:ext>
                </a:extLst>
              </a:tr>
              <a:tr h="367628">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11110000</a:t>
                      </a:r>
                      <a:endParaRPr lang="zh-CN" altLang="en-US" dirty="0" smtClean="0"/>
                    </a:p>
                  </a:txBody>
                  <a:tcPr anchor="ctr" anchorCtr="1"/>
                </a:tc>
                <a:tc>
                  <a:txBody>
                    <a:bodyPr/>
                    <a:lstStyle/>
                    <a:p>
                      <a:r>
                        <a:rPr lang="en-US" altLang="zh-CN" dirty="0" smtClean="0"/>
                        <a:t>1</a:t>
                      </a:r>
                      <a:r>
                        <a:rPr lang="zh-CN" altLang="en-US" dirty="0" smtClean="0"/>
                        <a:t>个字节</a:t>
                      </a:r>
                      <a:endParaRPr lang="zh-CN" altLang="en-US" dirty="0"/>
                    </a:p>
                  </a:txBody>
                  <a:tcPr anchor="ctr" anchorCtr="1"/>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int8</a:t>
                      </a:r>
                      <a:endParaRPr lang="zh-CN" altLang="en-US" dirty="0" smtClean="0"/>
                    </a:p>
                  </a:txBody>
                  <a:tcPr anchor="ctr" anchorCtr="1"/>
                </a:tc>
                <a:extLst>
                  <a:ext uri="{0D108BD9-81ED-4DB2-BD59-A6C34878D82A}">
                    <a16:rowId xmlns:a16="http://schemas.microsoft.com/office/drawing/2014/main" val="2394151145"/>
                  </a:ext>
                </a:extLst>
              </a:tr>
              <a:tr h="1668467">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1111xxxx</a:t>
                      </a:r>
                      <a:endParaRPr lang="zh-CN" altLang="en-US" dirty="0" smtClean="0"/>
                    </a:p>
                  </a:txBody>
                  <a:tcPr anchor="ctr" anchorCtr="1"/>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个字节</a:t>
                      </a:r>
                    </a:p>
                  </a:txBody>
                  <a:tcPr anchor="ctr" anchorCtr="1"/>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600" dirty="0" smtClean="0"/>
                        <a:t>当使用该编码时，没有实际上的</a:t>
                      </a:r>
                      <a:r>
                        <a:rPr lang="en-US" altLang="zh-CN" sz="1600" dirty="0" smtClean="0"/>
                        <a:t>content</a:t>
                      </a:r>
                      <a:r>
                        <a:rPr lang="zh-CN" altLang="en-US" sz="1600" dirty="0" smtClean="0"/>
                        <a:t>。为避免冲突编码只能取是</a:t>
                      </a:r>
                      <a:r>
                        <a:rPr lang="en-US" altLang="zh-CN" sz="1600" dirty="0" smtClean="0"/>
                        <a:t>1</a:t>
                      </a:r>
                      <a:r>
                        <a:rPr lang="zh-CN" altLang="en-US" sz="1600" dirty="0" smtClean="0"/>
                        <a:t>到</a:t>
                      </a:r>
                      <a:r>
                        <a:rPr lang="en-US" altLang="zh-CN" sz="1600" dirty="0" smtClean="0"/>
                        <a:t>13</a:t>
                      </a:r>
                      <a:r>
                        <a:rPr lang="zh-CN" altLang="en-US" sz="1600" dirty="0" smtClean="0"/>
                        <a:t>。</a:t>
                      </a:r>
                      <a:endParaRPr lang="en-US" altLang="zh-CN" sz="1600" dirty="0" smtClean="0"/>
                    </a:p>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sz="1600" dirty="0" smtClean="0"/>
                        <a:t>1=1111[0001]</a:t>
                      </a:r>
                    </a:p>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sz="1600" dirty="0" smtClean="0"/>
                        <a:t>13=1111[1101]</a:t>
                      </a:r>
                    </a:p>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600" dirty="0" smtClean="0"/>
                        <a:t>因此对输入值来说</a:t>
                      </a:r>
                      <a:r>
                        <a:rPr lang="en-US" altLang="zh-CN" sz="1600" dirty="0" smtClean="0"/>
                        <a:t>[0,12]</a:t>
                      </a:r>
                      <a:endParaRPr lang="zh-CN" altLang="en-US" sz="1600" dirty="0" smtClean="0"/>
                    </a:p>
                  </a:txBody>
                  <a:tcPr anchor="ctr" anchorCtr="1"/>
                </a:tc>
                <a:extLst>
                  <a:ext uri="{0D108BD9-81ED-4DB2-BD59-A6C34878D82A}">
                    <a16:rowId xmlns:a16="http://schemas.microsoft.com/office/drawing/2014/main" val="3357969730"/>
                  </a:ext>
                </a:extLst>
              </a:tr>
              <a:tr h="522299">
                <a:tc gridSpan="3">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dirty="0" smtClean="0"/>
                        <a:t>content</a:t>
                      </a:r>
                      <a:r>
                        <a:rPr lang="zh-CN" altLang="en-US" dirty="0" smtClean="0"/>
                        <a:t>为整数数组</a:t>
                      </a:r>
                    </a:p>
                  </a:txBody>
                  <a:tcPr anchor="ctr" anchorCtr="1"/>
                </a:tc>
                <a:tc hMerge="1">
                  <a:txBody>
                    <a:bodyPr/>
                    <a:lstStyle/>
                    <a:p>
                      <a:endParaRPr lang="zh-CN" altLang="en-US" dirty="0"/>
                    </a:p>
                  </a:txBody>
                  <a:tcPr anchor="ctr" anchorCtr="1"/>
                </a:tc>
                <a:tc hMerge="1">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endParaRPr lang="zh-CN" altLang="en-US" dirty="0" smtClean="0"/>
                    </a:p>
                  </a:txBody>
                  <a:tcPr anchor="ctr" anchorCtr="1"/>
                </a:tc>
                <a:extLst>
                  <a:ext uri="{0D108BD9-81ED-4DB2-BD59-A6C34878D82A}">
                    <a16:rowId xmlns:a16="http://schemas.microsoft.com/office/drawing/2014/main" val="4168256408"/>
                  </a:ext>
                </a:extLst>
              </a:tr>
            </a:tbl>
          </a:graphicData>
        </a:graphic>
      </p:graphicFrame>
    </p:spTree>
    <p:extLst>
      <p:ext uri="{BB962C8B-B14F-4D97-AF65-F5344CB8AC3E}">
        <p14:creationId xmlns:p14="http://schemas.microsoft.com/office/powerpoint/2010/main" val="14423619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压缩列表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数据结构</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675489965"/>
              </p:ext>
            </p:extLst>
          </p:nvPr>
        </p:nvGraphicFramePr>
        <p:xfrm>
          <a:off x="5517483" y="3848511"/>
          <a:ext cx="4392489" cy="928393"/>
        </p:xfrm>
        <a:graphic>
          <a:graphicData uri="http://schemas.openxmlformats.org/drawingml/2006/table">
            <a:tbl>
              <a:tblPr firstRow="1" bandRow="1">
                <a:tableStyleId>{5C22544A-7EE6-4342-B048-85BDC9FD1C3A}</a:tableStyleId>
              </a:tblPr>
              <a:tblGrid>
                <a:gridCol w="1464163">
                  <a:extLst>
                    <a:ext uri="{9D8B030D-6E8A-4147-A177-3AD203B41FA5}">
                      <a16:colId xmlns:a16="http://schemas.microsoft.com/office/drawing/2014/main" val="383637862"/>
                    </a:ext>
                  </a:extLst>
                </a:gridCol>
                <a:gridCol w="1464163">
                  <a:extLst>
                    <a:ext uri="{9D8B030D-6E8A-4147-A177-3AD203B41FA5}">
                      <a16:colId xmlns:a16="http://schemas.microsoft.com/office/drawing/2014/main" val="1626679758"/>
                    </a:ext>
                  </a:extLst>
                </a:gridCol>
                <a:gridCol w="1464163">
                  <a:extLst>
                    <a:ext uri="{9D8B030D-6E8A-4147-A177-3AD203B41FA5}">
                      <a16:colId xmlns:a16="http://schemas.microsoft.com/office/drawing/2014/main" val="2113633815"/>
                    </a:ext>
                  </a:extLst>
                </a:gridCol>
              </a:tblGrid>
              <a:tr h="522352">
                <a:tc>
                  <a:txBody>
                    <a:bodyPr/>
                    <a:lstStyle/>
                    <a:p>
                      <a:r>
                        <a:rPr lang="en-US" altLang="zh-CN" dirty="0" err="1" smtClean="0"/>
                        <a:t>prevlen</a:t>
                      </a:r>
                      <a:endParaRPr lang="zh-CN" altLang="en-US" dirty="0"/>
                    </a:p>
                  </a:txBody>
                  <a:tcPr anchor="ctr" anchorCtr="1"/>
                </a:tc>
                <a:tc>
                  <a:txBody>
                    <a:bodyPr/>
                    <a:lstStyle/>
                    <a:p>
                      <a:r>
                        <a:rPr lang="en-US" altLang="zh-CN" dirty="0" smtClean="0"/>
                        <a:t>encoding</a:t>
                      </a:r>
                      <a:endParaRPr lang="zh-CN" altLang="en-US" dirty="0"/>
                    </a:p>
                  </a:txBody>
                  <a:tcPr anchor="ctr" anchorCtr="1"/>
                </a:tc>
                <a:tc>
                  <a:txBody>
                    <a:bodyPr/>
                    <a:lstStyle/>
                    <a:p>
                      <a:r>
                        <a:rPr lang="en-US" altLang="zh-CN" dirty="0" smtClean="0"/>
                        <a:t>content</a:t>
                      </a:r>
                      <a:endParaRPr lang="zh-CN" altLang="en-US" dirty="0"/>
                    </a:p>
                  </a:txBody>
                  <a:tcPr anchor="ctr" anchorCtr="1"/>
                </a:tc>
                <a:extLst>
                  <a:ext uri="{0D108BD9-81ED-4DB2-BD59-A6C34878D82A}">
                    <a16:rowId xmlns:a16="http://schemas.microsoft.com/office/drawing/2014/main" val="2052932734"/>
                  </a:ext>
                </a:extLst>
              </a:tr>
              <a:tr h="406041">
                <a:tc gridSpan="3">
                  <a:txBody>
                    <a:bodyPr/>
                    <a:lstStyle/>
                    <a:p>
                      <a:r>
                        <a:rPr lang="en-US" altLang="zh-CN" dirty="0" smtClean="0"/>
                        <a:t>entry</a:t>
                      </a:r>
                      <a:endParaRPr lang="zh-CN" altLang="en-US" dirty="0"/>
                    </a:p>
                  </a:txBody>
                  <a:tcPr anchor="ctr" anchorCtr="1"/>
                </a:tc>
                <a:tc hMerge="1">
                  <a:txBody>
                    <a:bodyPr/>
                    <a:lstStyle/>
                    <a:p>
                      <a:endParaRPr lang="zh-CN" altLang="en-US" dirty="0"/>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4126272364"/>
                  </a:ext>
                </a:extLst>
              </a:tr>
            </a:tbl>
          </a:graphicData>
        </a:graphic>
      </p:graphicFrame>
      <p:sp>
        <p:nvSpPr>
          <p:cNvPr id="17" name="矩形 16"/>
          <p:cNvSpPr/>
          <p:nvPr/>
        </p:nvSpPr>
        <p:spPr>
          <a:xfrm>
            <a:off x="828382" y="1983461"/>
            <a:ext cx="9649072" cy="707886"/>
          </a:xfrm>
          <a:prstGeom prst="rect">
            <a:avLst/>
          </a:prstGeom>
        </p:spPr>
        <p:txBody>
          <a:bodyPr wrap="square">
            <a:spAutoFit/>
          </a:bodyPr>
          <a:lstStyle/>
          <a:p>
            <a:r>
              <a:rPr lang="zh-CN" altLang="en-US" dirty="0" smtClean="0">
                <a:latin typeface="Arial" panose="020B0604020202020204" pitchFamily="34" charset="0"/>
              </a:rPr>
              <a:t>需要注意的是：在对节点进行操作时，需要将压缩版的</a:t>
            </a:r>
            <a:r>
              <a:rPr lang="en-US" altLang="zh-CN" dirty="0" smtClean="0">
                <a:latin typeface="Arial" panose="020B0604020202020204" pitchFamily="34" charset="0"/>
              </a:rPr>
              <a:t>entry</a:t>
            </a:r>
            <a:r>
              <a:rPr lang="zh-CN" altLang="en-US" dirty="0" smtClean="0">
                <a:latin typeface="Arial" panose="020B0604020202020204" pitchFamily="34" charset="0"/>
              </a:rPr>
              <a:t>转换成</a:t>
            </a:r>
            <a:r>
              <a:rPr lang="en-US" altLang="zh-CN" dirty="0" err="1" smtClean="0">
                <a:latin typeface="Arial" panose="020B0604020202020204" pitchFamily="34" charset="0"/>
              </a:rPr>
              <a:t>zlentry</a:t>
            </a:r>
            <a:r>
              <a:rPr lang="zh-CN" altLang="en-US" dirty="0" smtClean="0">
                <a:latin typeface="Arial" panose="020B0604020202020204" pitchFamily="34" charset="0"/>
              </a:rPr>
              <a:t>结构。压缩版的</a:t>
            </a:r>
            <a:r>
              <a:rPr lang="en-US" altLang="zh-CN" dirty="0" smtClean="0">
                <a:latin typeface="Arial" panose="020B0604020202020204" pitchFamily="34" charset="0"/>
              </a:rPr>
              <a:t>entry</a:t>
            </a:r>
            <a:r>
              <a:rPr lang="zh-CN" altLang="en-US" dirty="0" smtClean="0">
                <a:latin typeface="Arial" panose="020B0604020202020204" pitchFamily="34" charset="0"/>
              </a:rPr>
              <a:t>是为了更好的节省内存。</a:t>
            </a:r>
            <a:endParaRPr lang="en-US" altLang="zh-CN" dirty="0" smtClean="0">
              <a:latin typeface="Arial" panose="020B0604020202020204" pitchFamily="34" charset="0"/>
            </a:endParaRPr>
          </a:p>
        </p:txBody>
      </p:sp>
      <p:grpSp>
        <p:nvGrpSpPr>
          <p:cNvPr id="13" name="组合 12"/>
          <p:cNvGrpSpPr/>
          <p:nvPr/>
        </p:nvGrpSpPr>
        <p:grpSpPr>
          <a:xfrm>
            <a:off x="1583696" y="2786980"/>
            <a:ext cx="2411233" cy="3654583"/>
            <a:chOff x="399117" y="3375023"/>
            <a:chExt cx="2411233" cy="3654583"/>
          </a:xfrm>
        </p:grpSpPr>
        <p:grpSp>
          <p:nvGrpSpPr>
            <p:cNvPr id="14" name="组合 13"/>
            <p:cNvGrpSpPr/>
            <p:nvPr/>
          </p:nvGrpSpPr>
          <p:grpSpPr>
            <a:xfrm>
              <a:off x="399117" y="3375023"/>
              <a:ext cx="2411233" cy="3654583"/>
              <a:chOff x="399117" y="3375023"/>
              <a:chExt cx="2411233" cy="3654583"/>
            </a:xfrm>
          </p:grpSpPr>
          <p:sp>
            <p:nvSpPr>
              <p:cNvPr id="18" name="矩形 17"/>
              <p:cNvSpPr/>
              <p:nvPr/>
            </p:nvSpPr>
            <p:spPr>
              <a:xfrm>
                <a:off x="499392" y="3476415"/>
                <a:ext cx="2234746"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uint:prevrawlensize</a:t>
                </a:r>
                <a:endParaRPr lang="en-US" altLang="zh-CN" dirty="0"/>
              </a:p>
            </p:txBody>
          </p:sp>
          <p:sp>
            <p:nvSpPr>
              <p:cNvPr id="19" name="矩形 18"/>
              <p:cNvSpPr/>
              <p:nvPr/>
            </p:nvSpPr>
            <p:spPr>
              <a:xfrm>
                <a:off x="496897" y="3908463"/>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uint:prevrawlen</a:t>
                </a:r>
                <a:endParaRPr lang="zh-CN" altLang="en-US" dirty="0"/>
              </a:p>
            </p:txBody>
          </p:sp>
          <p:sp>
            <p:nvSpPr>
              <p:cNvPr id="20" name="矩形 19"/>
              <p:cNvSpPr/>
              <p:nvPr/>
            </p:nvSpPr>
            <p:spPr>
              <a:xfrm>
                <a:off x="496897" y="4340511"/>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uint:lensize</a:t>
                </a:r>
                <a:endParaRPr lang="zh-CN" altLang="en-US" dirty="0"/>
              </a:p>
            </p:txBody>
          </p:sp>
          <p:sp>
            <p:nvSpPr>
              <p:cNvPr id="21" name="矩形 20"/>
              <p:cNvSpPr/>
              <p:nvPr/>
            </p:nvSpPr>
            <p:spPr>
              <a:xfrm>
                <a:off x="446715" y="3375023"/>
                <a:ext cx="2363635" cy="35509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9117" y="6410918"/>
                <a:ext cx="2234746" cy="618688"/>
              </a:xfrm>
              <a:prstGeom prst="rect">
                <a:avLst/>
              </a:prstGeom>
              <a:no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solidFill>
                      <a:schemeClr val="tx1"/>
                    </a:solidFill>
                  </a:rPr>
                  <a:t>zlentry</a:t>
                </a:r>
                <a:endParaRPr lang="zh-CN" altLang="en-US" dirty="0">
                  <a:solidFill>
                    <a:schemeClr val="tx1"/>
                  </a:solidFill>
                </a:endParaRPr>
              </a:p>
            </p:txBody>
          </p:sp>
          <p:sp>
            <p:nvSpPr>
              <p:cNvPr id="23" name="矩形 22"/>
              <p:cNvSpPr/>
              <p:nvPr/>
            </p:nvSpPr>
            <p:spPr>
              <a:xfrm>
                <a:off x="494140" y="4790238"/>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uint:len</a:t>
                </a:r>
                <a:endParaRPr lang="zh-CN" altLang="en-US" dirty="0"/>
              </a:p>
            </p:txBody>
          </p:sp>
          <p:sp>
            <p:nvSpPr>
              <p:cNvPr id="24" name="矩形 23"/>
              <p:cNvSpPr/>
              <p:nvPr/>
            </p:nvSpPr>
            <p:spPr>
              <a:xfrm>
                <a:off x="493454" y="5235087"/>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uint:headersize</a:t>
                </a:r>
                <a:endParaRPr lang="zh-CN" altLang="en-US" dirty="0"/>
              </a:p>
            </p:txBody>
          </p:sp>
        </p:grpSp>
        <p:sp>
          <p:nvSpPr>
            <p:cNvPr id="15" name="矩形 14"/>
            <p:cNvSpPr/>
            <p:nvPr/>
          </p:nvSpPr>
          <p:spPr>
            <a:xfrm>
              <a:off x="490899" y="5667135"/>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uchar:encoding</a:t>
              </a:r>
              <a:endParaRPr lang="zh-CN" altLang="en-US" dirty="0"/>
            </a:p>
          </p:txBody>
        </p:sp>
        <p:sp>
          <p:nvSpPr>
            <p:cNvPr id="16" name="矩形 15"/>
            <p:cNvSpPr/>
            <p:nvPr/>
          </p:nvSpPr>
          <p:spPr>
            <a:xfrm>
              <a:off x="483539" y="6103592"/>
              <a:ext cx="2237240"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uchar</a:t>
              </a:r>
              <a:r>
                <a:rPr lang="en-US" altLang="zh-CN" dirty="0" smtClean="0"/>
                <a:t>*:p</a:t>
              </a:r>
              <a:endParaRPr lang="zh-CN" altLang="en-US" dirty="0"/>
            </a:p>
          </p:txBody>
        </p:sp>
      </p:grpSp>
      <p:sp>
        <p:nvSpPr>
          <p:cNvPr id="3" name="矩形 2"/>
          <p:cNvSpPr/>
          <p:nvPr/>
        </p:nvSpPr>
        <p:spPr>
          <a:xfrm>
            <a:off x="1429295" y="3752468"/>
            <a:ext cx="2720036" cy="894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934815" y="3702731"/>
            <a:ext cx="1462988" cy="894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384818" y="2815156"/>
            <a:ext cx="2720036" cy="89457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473005" y="3709732"/>
            <a:ext cx="1429085" cy="89457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1771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压缩列表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连锁更新</a:t>
            </a:r>
            <a:endParaRPr lang="en-US" altLang="zh-CN" sz="1600" b="1" dirty="0">
              <a:latin typeface="微软雅黑" panose="020B0503020204020204" pitchFamily="34" charset="-122"/>
              <a:ea typeface="微软雅黑" panose="020B0503020204020204" pitchFamily="34" charset="-122"/>
            </a:endParaRPr>
          </a:p>
        </p:txBody>
      </p:sp>
      <p:sp>
        <p:nvSpPr>
          <p:cNvPr id="17" name="矩形 16"/>
          <p:cNvSpPr/>
          <p:nvPr/>
        </p:nvSpPr>
        <p:spPr>
          <a:xfrm>
            <a:off x="828382" y="1983461"/>
            <a:ext cx="9649072" cy="400110"/>
          </a:xfrm>
          <a:prstGeom prst="rect">
            <a:avLst/>
          </a:prstGeom>
        </p:spPr>
        <p:txBody>
          <a:bodyPr wrap="square">
            <a:spAutoFit/>
          </a:bodyPr>
          <a:lstStyle/>
          <a:p>
            <a:r>
              <a:rPr lang="zh-CN" altLang="en-US" dirty="0" smtClean="0">
                <a:latin typeface="Arial" panose="020B0604020202020204" pitchFamily="34" charset="0"/>
              </a:rPr>
              <a:t>在</a:t>
            </a:r>
            <a:r>
              <a:rPr lang="en-US" altLang="zh-CN" dirty="0" smtClean="0">
                <a:latin typeface="Arial" panose="020B0604020202020204" pitchFamily="34" charset="0"/>
              </a:rPr>
              <a:t>entry</a:t>
            </a:r>
            <a:r>
              <a:rPr lang="zh-CN" altLang="en-US" dirty="0" smtClean="0">
                <a:latin typeface="Arial" panose="020B0604020202020204" pitchFamily="34" charset="0"/>
              </a:rPr>
              <a:t>中</a:t>
            </a:r>
            <a:r>
              <a:rPr lang="en-US" altLang="zh-CN" dirty="0" err="1" smtClean="0">
                <a:latin typeface="Arial" panose="020B0604020202020204" pitchFamily="34" charset="0"/>
              </a:rPr>
              <a:t>prevlen</a:t>
            </a:r>
            <a:r>
              <a:rPr lang="zh-CN" altLang="en-US" dirty="0" smtClean="0">
                <a:latin typeface="Arial" panose="020B0604020202020204" pitchFamily="34" charset="0"/>
              </a:rPr>
              <a:t>会保存前一个节点的长度：</a:t>
            </a:r>
            <a:endParaRPr lang="en-US" altLang="zh-CN" dirty="0" smtClean="0">
              <a:latin typeface="Arial" panose="020B0604020202020204" pitchFamily="34" charset="0"/>
            </a:endParaRPr>
          </a:p>
        </p:txBody>
      </p:sp>
      <p:sp>
        <p:nvSpPr>
          <p:cNvPr id="2" name="Rectangle 1"/>
          <p:cNvSpPr>
            <a:spLocks noChangeArrowheads="1"/>
          </p:cNvSpPr>
          <p:nvPr/>
        </p:nvSpPr>
        <p:spPr bwMode="auto">
          <a:xfrm>
            <a:off x="1023677" y="2523143"/>
            <a:ext cx="9951442" cy="810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lvl="0" defTabSz="914400" eaLnBrk="0" fontAlgn="base" hangingPunct="0">
              <a:spcBef>
                <a:spcPct val="0"/>
              </a:spcBef>
              <a:spcAft>
                <a:spcPct val="0"/>
              </a:spcAft>
            </a:pPr>
            <a:r>
              <a:rPr lang="en-US" altLang="zh-CN" sz="1800" dirty="0">
                <a:latin typeface="Arial" panose="020B0604020202020204" pitchFamily="34" charset="0"/>
              </a:rPr>
              <a:t>- </a:t>
            </a:r>
            <a:r>
              <a:rPr lang="zh-CN" altLang="en-US" sz="1800" dirty="0">
                <a:latin typeface="Arial" panose="020B0604020202020204" pitchFamily="34" charset="0"/>
              </a:rPr>
              <a:t>如果前一个节点的长度小于</a:t>
            </a:r>
            <a:r>
              <a:rPr lang="en-US" altLang="zh-CN" sz="1800" dirty="0">
                <a:latin typeface="Arial" panose="020B0604020202020204" pitchFamily="34" charset="0"/>
              </a:rPr>
              <a:t>254</a:t>
            </a:r>
            <a:r>
              <a:rPr lang="zh-CN" altLang="en-US" sz="1800" dirty="0">
                <a:latin typeface="Arial" panose="020B0604020202020204" pitchFamily="34" charset="0"/>
              </a:rPr>
              <a:t>字节，那么</a:t>
            </a:r>
            <a:r>
              <a:rPr lang="en-US" altLang="zh-CN" sz="1800" dirty="0" err="1">
                <a:latin typeface="Arial" panose="020B0604020202020204" pitchFamily="34" charset="0"/>
              </a:rPr>
              <a:t>prevlen</a:t>
            </a:r>
            <a:r>
              <a:rPr lang="zh-CN" altLang="en-US" sz="1800" dirty="0">
                <a:latin typeface="Arial" panose="020B0604020202020204" pitchFamily="34" charset="0"/>
              </a:rPr>
              <a:t>属性需要用</a:t>
            </a:r>
            <a:r>
              <a:rPr lang="en-US" altLang="zh-CN" sz="1800" dirty="0">
                <a:latin typeface="Arial" panose="020B0604020202020204" pitchFamily="34" charset="0"/>
              </a:rPr>
              <a:t>1</a:t>
            </a:r>
            <a:r>
              <a:rPr lang="zh-CN" altLang="en-US" sz="1800" dirty="0">
                <a:latin typeface="Arial" panose="020B0604020202020204" pitchFamily="34" charset="0"/>
              </a:rPr>
              <a:t>个字节</a:t>
            </a:r>
          </a:p>
          <a:p>
            <a:pPr lvl="0" defTabSz="914400" eaLnBrk="0" fontAlgn="base" hangingPunct="0">
              <a:spcBef>
                <a:spcPct val="0"/>
              </a:spcBef>
              <a:spcAft>
                <a:spcPct val="0"/>
              </a:spcAft>
            </a:pPr>
            <a:r>
              <a:rPr lang="en-US" altLang="zh-CN" sz="1800" dirty="0">
                <a:latin typeface="Arial" panose="020B0604020202020204" pitchFamily="34" charset="0"/>
              </a:rPr>
              <a:t>- </a:t>
            </a:r>
            <a:r>
              <a:rPr lang="zh-CN" altLang="en-US" sz="1800" dirty="0">
                <a:latin typeface="Arial" panose="020B0604020202020204" pitchFamily="34" charset="0"/>
              </a:rPr>
              <a:t>如果前一个节点的长度大于等于</a:t>
            </a:r>
            <a:r>
              <a:rPr lang="en-US" altLang="zh-CN" sz="1800" dirty="0">
                <a:latin typeface="Arial" panose="020B0604020202020204" pitchFamily="34" charset="0"/>
              </a:rPr>
              <a:t>254</a:t>
            </a:r>
            <a:r>
              <a:rPr lang="zh-CN" altLang="en-US" sz="1800" dirty="0">
                <a:latin typeface="Arial" panose="020B0604020202020204" pitchFamily="34" charset="0"/>
              </a:rPr>
              <a:t>字节，那么</a:t>
            </a:r>
            <a:r>
              <a:rPr lang="en-US" altLang="zh-CN" sz="1800" dirty="0" err="1">
                <a:latin typeface="Arial" panose="020B0604020202020204" pitchFamily="34" charset="0"/>
              </a:rPr>
              <a:t>prevlen</a:t>
            </a:r>
            <a:r>
              <a:rPr lang="zh-CN" altLang="en-US" sz="1800" dirty="0">
                <a:latin typeface="Arial" panose="020B0604020202020204" pitchFamily="34" charset="0"/>
              </a:rPr>
              <a:t>属性需要用</a:t>
            </a:r>
            <a:r>
              <a:rPr lang="en-US" altLang="zh-CN" sz="1800" dirty="0">
                <a:latin typeface="Arial" panose="020B0604020202020204" pitchFamily="34" charset="0"/>
              </a:rPr>
              <a:t>5</a:t>
            </a:r>
            <a:r>
              <a:rPr lang="zh-CN" altLang="en-US" sz="1800" dirty="0">
                <a:latin typeface="Arial" panose="020B0604020202020204" pitchFamily="34" charset="0"/>
              </a:rPr>
              <a:t>个字节空间来保存这个长度值</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8" name="矩形 27"/>
          <p:cNvSpPr/>
          <p:nvPr/>
        </p:nvSpPr>
        <p:spPr>
          <a:xfrm>
            <a:off x="807283" y="3473113"/>
            <a:ext cx="9649072" cy="1938992"/>
          </a:xfrm>
          <a:prstGeom prst="rect">
            <a:avLst/>
          </a:prstGeom>
        </p:spPr>
        <p:txBody>
          <a:bodyPr wrap="square">
            <a:spAutoFit/>
          </a:bodyPr>
          <a:lstStyle/>
          <a:p>
            <a:r>
              <a:rPr lang="zh-CN" altLang="en-US" dirty="0" smtClean="0">
                <a:latin typeface="Arial" panose="020B0604020202020204" pitchFamily="34" charset="0"/>
              </a:rPr>
              <a:t>因此当插入或删除操作，会打破</a:t>
            </a:r>
            <a:r>
              <a:rPr lang="en-US" altLang="zh-CN" dirty="0" err="1" smtClean="0">
                <a:latin typeface="Arial" panose="020B0604020202020204" pitchFamily="34" charset="0"/>
              </a:rPr>
              <a:t>ziplist</a:t>
            </a:r>
            <a:r>
              <a:rPr lang="zh-CN" altLang="en-US" dirty="0" smtClean="0">
                <a:latin typeface="Arial" panose="020B0604020202020204" pitchFamily="34" charset="0"/>
              </a:rPr>
              <a:t>具有的特性，此时需要进行节点的更新。</a:t>
            </a:r>
            <a:r>
              <a:rPr lang="en-US" altLang="zh-CN" dirty="0" err="1" smtClean="0">
                <a:latin typeface="Arial" panose="020B0604020202020204" pitchFamily="34" charset="0"/>
              </a:rPr>
              <a:t>Redis</a:t>
            </a:r>
            <a:r>
              <a:rPr lang="zh-CN" altLang="en-US" dirty="0" smtClean="0">
                <a:latin typeface="Arial" panose="020B0604020202020204" pitchFamily="34" charset="0"/>
              </a:rPr>
              <a:t>中只处理节点的扩张即由</a:t>
            </a:r>
            <a:r>
              <a:rPr lang="en-US" altLang="zh-CN" dirty="0" smtClean="0">
                <a:latin typeface="Arial" panose="020B0604020202020204" pitchFamily="34" charset="0"/>
              </a:rPr>
              <a:t>1</a:t>
            </a:r>
            <a:r>
              <a:rPr lang="zh-CN" altLang="en-US" dirty="0" smtClean="0">
                <a:latin typeface="Arial" panose="020B0604020202020204" pitchFamily="34" charset="0"/>
              </a:rPr>
              <a:t>个字节变成</a:t>
            </a:r>
            <a:r>
              <a:rPr lang="en-US" altLang="zh-CN" dirty="0" smtClean="0">
                <a:latin typeface="Arial" panose="020B0604020202020204" pitchFamily="34" charset="0"/>
              </a:rPr>
              <a:t>5</a:t>
            </a:r>
            <a:r>
              <a:rPr lang="zh-CN" altLang="en-US" dirty="0" smtClean="0">
                <a:latin typeface="Arial" panose="020B0604020202020204" pitchFamily="34" charset="0"/>
              </a:rPr>
              <a:t>个字节，不进行收缩操作（为了防止反复出现缩小</a:t>
            </a:r>
            <a:r>
              <a:rPr lang="en-US" altLang="zh-CN" dirty="0" smtClean="0">
                <a:latin typeface="Arial" panose="020B0604020202020204" pitchFamily="34" charset="0"/>
              </a:rPr>
              <a:t>-</a:t>
            </a:r>
            <a:r>
              <a:rPr lang="zh-CN" altLang="en-US" dirty="0" smtClean="0">
                <a:latin typeface="Arial" panose="020B0604020202020204" pitchFamily="34" charset="0"/>
              </a:rPr>
              <a:t>扩大）。</a:t>
            </a:r>
            <a:endParaRPr lang="en-US" altLang="zh-CN" dirty="0" smtClean="0">
              <a:latin typeface="Arial" panose="020B0604020202020204" pitchFamily="34" charset="0"/>
            </a:endParaRPr>
          </a:p>
          <a:p>
            <a:endParaRPr lang="en-US" altLang="zh-CN" dirty="0">
              <a:latin typeface="Arial" panose="020B0604020202020204" pitchFamily="34" charset="0"/>
            </a:endParaRPr>
          </a:p>
          <a:p>
            <a:r>
              <a:rPr lang="zh-CN" altLang="en-US" dirty="0" smtClean="0">
                <a:latin typeface="Arial" panose="020B0604020202020204" pitchFamily="34" charset="0"/>
              </a:rPr>
              <a:t>最差的情况</a:t>
            </a:r>
            <a:r>
              <a:rPr lang="zh-CN" altLang="en-US" dirty="0">
                <a:latin typeface="Arial" panose="020B0604020202020204" pitchFamily="34" charset="0"/>
              </a:rPr>
              <a:t>是：连锁</a:t>
            </a:r>
            <a:r>
              <a:rPr lang="zh-CN" altLang="en-US" dirty="0" smtClean="0">
                <a:latin typeface="Arial" panose="020B0604020202020204" pitchFamily="34" charset="0"/>
              </a:rPr>
              <a:t>更新对</a:t>
            </a:r>
            <a:r>
              <a:rPr lang="en-US" altLang="zh-CN" dirty="0" err="1">
                <a:latin typeface="Arial" panose="020B0604020202020204" pitchFamily="34" charset="0"/>
              </a:rPr>
              <a:t>ziplist</a:t>
            </a:r>
            <a:r>
              <a:rPr lang="zh-CN" altLang="en-US" dirty="0">
                <a:latin typeface="Arial" panose="020B0604020202020204" pitchFamily="34" charset="0"/>
              </a:rPr>
              <a:t>执行</a:t>
            </a:r>
            <a:r>
              <a:rPr lang="en-US" altLang="zh-CN" dirty="0">
                <a:latin typeface="Arial" panose="020B0604020202020204" pitchFamily="34" charset="0"/>
              </a:rPr>
              <a:t>N</a:t>
            </a:r>
            <a:r>
              <a:rPr lang="zh-CN" altLang="en-US" dirty="0">
                <a:latin typeface="Arial" panose="020B0604020202020204" pitchFamily="34" charset="0"/>
              </a:rPr>
              <a:t>次空间分配操作，而每次空间重分配的最坏复杂度为</a:t>
            </a:r>
            <a:r>
              <a:rPr lang="en-US" altLang="zh-CN" dirty="0">
                <a:latin typeface="Arial" panose="020B0604020202020204" pitchFamily="34" charset="0"/>
              </a:rPr>
              <a:t>O(N),</a:t>
            </a:r>
            <a:r>
              <a:rPr lang="zh-CN" altLang="en-US" dirty="0">
                <a:latin typeface="Arial" panose="020B0604020202020204" pitchFamily="34" charset="0"/>
              </a:rPr>
              <a:t>所以连锁更新最坏的情况是</a:t>
            </a:r>
            <a:r>
              <a:rPr lang="en-US" altLang="zh-CN" dirty="0">
                <a:latin typeface="Arial" panose="020B0604020202020204" pitchFamily="34" charset="0"/>
              </a:rPr>
              <a:t>O(N^2</a:t>
            </a:r>
            <a:r>
              <a:rPr lang="en-US" altLang="zh-CN" dirty="0" smtClean="0">
                <a:latin typeface="Arial" panose="020B0604020202020204" pitchFamily="34" charset="0"/>
              </a:rPr>
              <a:t>)</a:t>
            </a:r>
            <a:r>
              <a:rPr lang="zh-CN" altLang="en-US" dirty="0" smtClean="0">
                <a:latin typeface="Arial" panose="020B0604020202020204" pitchFamily="34" charset="0"/>
              </a:rPr>
              <a:t>。</a:t>
            </a: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4590908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3953134" y="964031"/>
            <a:ext cx="6984776" cy="400110"/>
          </a:xfrm>
          <a:prstGeom prst="rect">
            <a:avLst/>
          </a:prstGeom>
        </p:spPr>
        <p:txBody>
          <a:bodyPr wrap="square">
            <a:spAutoFit/>
          </a:bodyPr>
          <a:lstStyle/>
          <a:p>
            <a:r>
              <a:rPr lang="en-US" altLang="zh-CN" dirty="0" smtClean="0">
                <a:solidFill>
                  <a:srgbClr val="FF0000"/>
                </a:solidFill>
              </a:rPr>
              <a:t>type</a:t>
            </a:r>
            <a:r>
              <a:rPr lang="zh-CN" altLang="en-US" dirty="0" smtClean="0"/>
              <a:t>：</a:t>
            </a:r>
            <a:r>
              <a:rPr lang="zh-CN" altLang="en-US" sz="1600" dirty="0" smtClean="0"/>
              <a:t>对应于</a:t>
            </a:r>
            <a:r>
              <a:rPr lang="en-US" altLang="zh-CN" sz="1600" dirty="0" smtClean="0"/>
              <a:t>type</a:t>
            </a:r>
            <a:r>
              <a:rPr lang="zh-CN" altLang="en-US" sz="1600" dirty="0" smtClean="0"/>
              <a:t>命令，主要存储</a:t>
            </a:r>
            <a:r>
              <a:rPr lang="en-US" altLang="zh-CN" sz="1600" dirty="0" err="1" smtClean="0"/>
              <a:t>redis</a:t>
            </a:r>
            <a:r>
              <a:rPr lang="zh-CN" altLang="en-US" sz="1600" dirty="0" smtClean="0"/>
              <a:t>的对象类型</a:t>
            </a:r>
            <a:endParaRPr lang="zh-CN" altLang="en-US" sz="1600" dirty="0"/>
          </a:p>
        </p:txBody>
      </p:sp>
      <p:sp>
        <p:nvSpPr>
          <p:cNvPr id="7" name="矩形 6"/>
          <p:cNvSpPr/>
          <p:nvPr/>
        </p:nvSpPr>
        <p:spPr>
          <a:xfrm>
            <a:off x="619100" y="1454708"/>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a:t>
            </a:r>
            <a:endParaRPr lang="en-US" altLang="zh-CN" sz="16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89884" y="2472681"/>
            <a:ext cx="2579132" cy="2856919"/>
            <a:chOff x="475237" y="2520007"/>
            <a:chExt cx="2645372" cy="2856919"/>
          </a:xfrm>
        </p:grpSpPr>
        <p:sp>
          <p:nvSpPr>
            <p:cNvPr id="13" name="矩形 12"/>
            <p:cNvSpPr/>
            <p:nvPr/>
          </p:nvSpPr>
          <p:spPr>
            <a:xfrm>
              <a:off x="562758" y="2621399"/>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unsigned:type:4</a:t>
              </a:r>
              <a:endParaRPr lang="en-US" altLang="zh-CN" dirty="0"/>
            </a:p>
          </p:txBody>
        </p:sp>
        <p:sp>
          <p:nvSpPr>
            <p:cNvPr id="14" name="矩形 13"/>
            <p:cNvSpPr/>
            <p:nvPr/>
          </p:nvSpPr>
          <p:spPr>
            <a:xfrm>
              <a:off x="559997" y="3053447"/>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unsigned:encoding:4</a:t>
              </a:r>
              <a:endParaRPr lang="en-US" altLang="zh-CN" dirty="0"/>
            </a:p>
          </p:txBody>
        </p:sp>
        <p:sp>
          <p:nvSpPr>
            <p:cNvPr id="15" name="矩形 14"/>
            <p:cNvSpPr/>
            <p:nvPr/>
          </p:nvSpPr>
          <p:spPr>
            <a:xfrm>
              <a:off x="559997" y="3485495"/>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unsigned:lru:24</a:t>
              </a:r>
              <a:endParaRPr lang="en-US" altLang="zh-CN" dirty="0"/>
            </a:p>
          </p:txBody>
        </p:sp>
        <p:sp>
          <p:nvSpPr>
            <p:cNvPr id="16" name="矩形 15"/>
            <p:cNvSpPr/>
            <p:nvPr/>
          </p:nvSpPr>
          <p:spPr>
            <a:xfrm>
              <a:off x="504453" y="2520007"/>
              <a:ext cx="2616156" cy="27943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5237" y="4758238"/>
              <a:ext cx="2473497" cy="618688"/>
            </a:xfrm>
            <a:prstGeom prst="rect">
              <a:avLst/>
            </a:prstGeom>
            <a:no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solidFill>
                    <a:schemeClr val="tx1"/>
                  </a:solidFill>
                </a:rPr>
                <a:t>redisObject</a:t>
              </a:r>
              <a:endParaRPr lang="zh-CN" altLang="en-US" dirty="0">
                <a:solidFill>
                  <a:schemeClr val="tx1"/>
                </a:solidFill>
              </a:endParaRPr>
            </a:p>
          </p:txBody>
        </p:sp>
        <p:sp>
          <p:nvSpPr>
            <p:cNvPr id="18" name="矩形 17"/>
            <p:cNvSpPr/>
            <p:nvPr/>
          </p:nvSpPr>
          <p:spPr>
            <a:xfrm>
              <a:off x="556945" y="3935222"/>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int:refcount</a:t>
              </a:r>
              <a:endParaRPr lang="zh-CN" altLang="en-US" dirty="0"/>
            </a:p>
          </p:txBody>
        </p:sp>
        <p:sp>
          <p:nvSpPr>
            <p:cNvPr id="19" name="矩形 18"/>
            <p:cNvSpPr/>
            <p:nvPr/>
          </p:nvSpPr>
          <p:spPr>
            <a:xfrm>
              <a:off x="556186" y="4380071"/>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void*:</a:t>
              </a:r>
              <a:r>
                <a:rPr lang="en-US" altLang="zh-CN" dirty="0" err="1" smtClean="0"/>
                <a:t>ptr</a:t>
              </a:r>
              <a:endParaRPr lang="zh-CN" altLang="en-US" dirty="0"/>
            </a:p>
          </p:txBody>
        </p:sp>
      </p:grpSp>
      <p:sp>
        <p:nvSpPr>
          <p:cNvPr id="22" name="矩形 21"/>
          <p:cNvSpPr/>
          <p:nvPr/>
        </p:nvSpPr>
        <p:spPr>
          <a:xfrm>
            <a:off x="619100" y="5400327"/>
            <a:ext cx="2549916" cy="400110"/>
          </a:xfrm>
          <a:prstGeom prst="rect">
            <a:avLst/>
          </a:prstGeom>
        </p:spPr>
        <p:txBody>
          <a:bodyPr wrap="square">
            <a:spAutoFit/>
          </a:bodyPr>
          <a:lstStyle/>
          <a:p>
            <a:r>
              <a:rPr lang="en-US" altLang="zh-CN" dirty="0" err="1" smtClean="0"/>
              <a:t>sizeof</a:t>
            </a:r>
            <a:r>
              <a:rPr lang="en-US" altLang="zh-CN" dirty="0" smtClean="0"/>
              <a:t>(</a:t>
            </a:r>
            <a:r>
              <a:rPr lang="en-US" altLang="zh-CN" dirty="0" err="1" smtClean="0"/>
              <a:t>robj</a:t>
            </a:r>
            <a:r>
              <a:rPr lang="en-US" altLang="zh-CN" dirty="0" smtClean="0"/>
              <a:t>)=16Byte</a:t>
            </a:r>
            <a:endParaRPr lang="zh-CN" altLang="en-US" dirty="0"/>
          </a:p>
        </p:txBody>
      </p:sp>
      <p:pic>
        <p:nvPicPr>
          <p:cNvPr id="23" name="图片 22"/>
          <p:cNvPicPr>
            <a:picLocks noChangeAspect="1"/>
          </p:cNvPicPr>
          <p:nvPr/>
        </p:nvPicPr>
        <p:blipFill>
          <a:blip r:embed="rId3"/>
          <a:stretch>
            <a:fillRect/>
          </a:stretch>
        </p:blipFill>
        <p:spPr>
          <a:xfrm>
            <a:off x="4889238" y="1465147"/>
            <a:ext cx="2880319" cy="1331217"/>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582" y="1591594"/>
            <a:ext cx="2808312" cy="1244536"/>
          </a:xfrm>
          <a:prstGeom prst="rect">
            <a:avLst/>
          </a:prstGeom>
        </p:spPr>
      </p:pic>
      <p:sp>
        <p:nvSpPr>
          <p:cNvPr id="26" name="矩形 25"/>
          <p:cNvSpPr/>
          <p:nvPr/>
        </p:nvSpPr>
        <p:spPr>
          <a:xfrm>
            <a:off x="4025142" y="2896901"/>
            <a:ext cx="6984776" cy="646331"/>
          </a:xfrm>
          <a:prstGeom prst="rect">
            <a:avLst/>
          </a:prstGeom>
        </p:spPr>
        <p:txBody>
          <a:bodyPr wrap="square">
            <a:spAutoFit/>
          </a:bodyPr>
          <a:lstStyle/>
          <a:p>
            <a:r>
              <a:rPr lang="en-US" altLang="zh-CN" dirty="0" smtClean="0">
                <a:solidFill>
                  <a:srgbClr val="FF0000"/>
                </a:solidFill>
              </a:rPr>
              <a:t>encoding</a:t>
            </a:r>
            <a:r>
              <a:rPr lang="zh-CN" altLang="en-US" dirty="0" smtClean="0"/>
              <a:t>：</a:t>
            </a:r>
            <a:r>
              <a:rPr lang="zh-CN" altLang="en-US" sz="1600" dirty="0" smtClean="0"/>
              <a:t>对应于</a:t>
            </a:r>
            <a:r>
              <a:rPr lang="en-US" altLang="zh-CN" sz="1600" dirty="0"/>
              <a:t>OBJECT </a:t>
            </a:r>
            <a:r>
              <a:rPr lang="en-US" altLang="zh-CN" sz="1600" dirty="0" smtClean="0"/>
              <a:t>ENCODING</a:t>
            </a:r>
            <a:r>
              <a:rPr lang="zh-CN" altLang="en-US" sz="1600" dirty="0" smtClean="0"/>
              <a:t>命令，记录</a:t>
            </a:r>
            <a:r>
              <a:rPr lang="zh-CN" altLang="en-US" sz="1600" dirty="0"/>
              <a:t>了对象使用</a:t>
            </a:r>
            <a:r>
              <a:rPr lang="zh-CN" altLang="en-US" sz="1600" dirty="0" smtClean="0"/>
              <a:t>的底层</a:t>
            </a:r>
            <a:r>
              <a:rPr lang="zh-CN" altLang="en-US" sz="1600" dirty="0"/>
              <a:t>数据结构。不同的</a:t>
            </a:r>
            <a:r>
              <a:rPr lang="zh-CN" altLang="en-US" sz="1600" dirty="0" smtClean="0"/>
              <a:t>场景同一</a:t>
            </a:r>
            <a:r>
              <a:rPr lang="zh-CN" altLang="en-US" sz="1600" dirty="0"/>
              <a:t>个</a:t>
            </a:r>
            <a:r>
              <a:rPr lang="zh-CN" altLang="en-US" sz="1600" dirty="0" smtClean="0"/>
              <a:t>对象可能具有不同</a:t>
            </a:r>
            <a:r>
              <a:rPr lang="zh-CN" altLang="en-US" sz="1600" dirty="0"/>
              <a:t>的编码</a:t>
            </a:r>
            <a:endParaRPr lang="zh-CN" altLang="en-US" dirty="0"/>
          </a:p>
        </p:txBody>
      </p:sp>
      <p:pic>
        <p:nvPicPr>
          <p:cNvPr id="29" name="图片 28"/>
          <p:cNvPicPr>
            <a:picLocks noChangeAspect="1"/>
          </p:cNvPicPr>
          <p:nvPr/>
        </p:nvPicPr>
        <p:blipFill>
          <a:blip r:embed="rId5"/>
          <a:stretch>
            <a:fillRect/>
          </a:stretch>
        </p:blipFill>
        <p:spPr>
          <a:xfrm>
            <a:off x="4392885" y="3826964"/>
            <a:ext cx="3648547" cy="1336451"/>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9598" y="3816931"/>
            <a:ext cx="2734094" cy="1404636"/>
          </a:xfrm>
          <a:prstGeom prst="rect">
            <a:avLst/>
          </a:prstGeom>
        </p:spPr>
      </p:pic>
    </p:spTree>
    <p:extLst>
      <p:ext uri="{BB962C8B-B14F-4D97-AF65-F5344CB8AC3E}">
        <p14:creationId xmlns:p14="http://schemas.microsoft.com/office/powerpoint/2010/main" val="2549028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805548"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简单动态字符串</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0" name="矩形 9"/>
          <p:cNvSpPr/>
          <p:nvPr/>
        </p:nvSpPr>
        <p:spPr>
          <a:xfrm>
            <a:off x="593437" y="2188397"/>
            <a:ext cx="4913178" cy="2308324"/>
          </a:xfrm>
          <a:prstGeom prst="rect">
            <a:avLst/>
          </a:prstGeom>
        </p:spPr>
        <p:txBody>
          <a:bodyPr wrap="square">
            <a:spAutoFit/>
          </a:bodyPr>
          <a:lstStyle/>
          <a:p>
            <a:r>
              <a:rPr lang="en-US" altLang="zh-CN" sz="1600" dirty="0" err="1">
                <a:solidFill>
                  <a:srgbClr val="569CD6"/>
                </a:solidFill>
                <a:latin typeface="Consolas" panose="020B0609020204030204" pitchFamily="49" charset="0"/>
              </a:rPr>
              <a:t>struct</a:t>
            </a:r>
            <a:r>
              <a:rPr lang="en-US" altLang="zh-CN" sz="1600" dirty="0">
                <a:solidFill>
                  <a:srgbClr val="D4D4D4"/>
                </a:solidFill>
                <a:latin typeface="Consolas" panose="020B0609020204030204" pitchFamily="49" charset="0"/>
              </a:rPr>
              <a:t> __attribute__ ((__packed__)) </a:t>
            </a:r>
            <a:r>
              <a:rPr lang="en-US" altLang="zh-CN" sz="1600" dirty="0" smtClean="0">
                <a:solidFill>
                  <a:srgbClr val="569CD6"/>
                </a:solidFill>
                <a:latin typeface="Consolas" panose="020B0609020204030204" pitchFamily="49" charset="0"/>
              </a:rPr>
              <a:t>sdshdr8 </a:t>
            </a:r>
            <a:r>
              <a:rPr lang="en-US" altLang="zh-CN" sz="1600" dirty="0">
                <a:solidFill>
                  <a:srgbClr val="D4D4D4"/>
                </a:solidFill>
                <a:latin typeface="Consolas" panose="020B0609020204030204" pitchFamily="49" charset="0"/>
              </a:rPr>
              <a:t>{</a:t>
            </a:r>
          </a:p>
          <a:p>
            <a:r>
              <a:rPr lang="en-US" altLang="zh-CN" sz="1600" dirty="0" smtClean="0">
                <a:solidFill>
                  <a:srgbClr val="569CD6"/>
                </a:solidFill>
                <a:latin typeface="Consolas" panose="020B0609020204030204" pitchFamily="49" charset="0"/>
              </a:rPr>
              <a:t>uint8_t</a:t>
            </a:r>
            <a:r>
              <a:rPr lang="en-US" altLang="zh-CN" sz="1600" dirty="0" smtClean="0">
                <a:solidFill>
                  <a:srgbClr val="D4D4D4"/>
                </a:solidFill>
                <a:latin typeface="Consolas" panose="020B0609020204030204" pitchFamily="49" charset="0"/>
              </a:rPr>
              <a:t> </a:t>
            </a:r>
            <a:r>
              <a:rPr lang="en-US" altLang="zh-CN" sz="1600" dirty="0" err="1">
                <a:solidFill>
                  <a:srgbClr val="D4D4D4"/>
                </a:solidFill>
                <a:latin typeface="Consolas" panose="020B0609020204030204" pitchFamily="49" charset="0"/>
              </a:rPr>
              <a:t>len</a:t>
            </a:r>
            <a:r>
              <a:rPr lang="en-US" altLang="zh-CN" sz="1600" dirty="0">
                <a:solidFill>
                  <a:srgbClr val="D4D4D4"/>
                </a:solidFill>
                <a:latin typeface="Consolas" panose="020B0609020204030204" pitchFamily="49" charset="0"/>
              </a:rPr>
              <a:t>; </a:t>
            </a:r>
            <a:r>
              <a:rPr lang="en-US" altLang="zh-CN" sz="1600" dirty="0">
                <a:solidFill>
                  <a:srgbClr val="6A9955"/>
                </a:solidFill>
                <a:latin typeface="Consolas" panose="020B0609020204030204" pitchFamily="49" charset="0"/>
              </a:rPr>
              <a:t>/* </a:t>
            </a:r>
            <a:r>
              <a:rPr lang="zh-CN" altLang="en-US" sz="1600" dirty="0" smtClean="0">
                <a:solidFill>
                  <a:srgbClr val="6A9955"/>
                </a:solidFill>
                <a:latin typeface="Consolas" panose="020B0609020204030204" pitchFamily="49" charset="0"/>
              </a:rPr>
              <a:t>数据长度</a:t>
            </a:r>
            <a:r>
              <a:rPr lang="en-US" altLang="zh-CN" sz="1600" dirty="0" smtClean="0">
                <a:solidFill>
                  <a:srgbClr val="6A9955"/>
                </a:solidFill>
                <a:latin typeface="Consolas" panose="020B0609020204030204" pitchFamily="49" charset="0"/>
              </a:rPr>
              <a:t> </a:t>
            </a:r>
            <a:r>
              <a:rPr lang="en-US" altLang="zh-CN" sz="1600" dirty="0">
                <a:solidFill>
                  <a:srgbClr val="6A9955"/>
                </a:solidFill>
                <a:latin typeface="Consolas" panose="020B0609020204030204" pitchFamily="49" charset="0"/>
              </a:rPr>
              <a:t>*/</a:t>
            </a:r>
            <a:endParaRPr lang="en-US" altLang="zh-CN" sz="1600" dirty="0">
              <a:solidFill>
                <a:srgbClr val="D4D4D4"/>
              </a:solidFill>
              <a:latin typeface="Consolas" panose="020B0609020204030204" pitchFamily="49" charset="0"/>
            </a:endParaRPr>
          </a:p>
          <a:p>
            <a:r>
              <a:rPr lang="en-US" altLang="zh-CN" sz="1600" dirty="0" smtClean="0">
                <a:solidFill>
                  <a:srgbClr val="569CD6"/>
                </a:solidFill>
                <a:latin typeface="Consolas" panose="020B0609020204030204" pitchFamily="49" charset="0"/>
              </a:rPr>
              <a:t>uint8_t</a:t>
            </a:r>
            <a:r>
              <a:rPr lang="en-US" altLang="zh-CN" sz="1600" dirty="0" smtClean="0">
                <a:solidFill>
                  <a:srgbClr val="D4D4D4"/>
                </a:solidFill>
                <a:latin typeface="Consolas" panose="020B0609020204030204" pitchFamily="49" charset="0"/>
              </a:rPr>
              <a:t> </a:t>
            </a:r>
            <a:r>
              <a:rPr lang="en-US" altLang="zh-CN" sz="1600" dirty="0" err="1">
                <a:solidFill>
                  <a:srgbClr val="D4D4D4"/>
                </a:solidFill>
                <a:latin typeface="Consolas" panose="020B0609020204030204" pitchFamily="49" charset="0"/>
              </a:rPr>
              <a:t>alloc</a:t>
            </a:r>
            <a:r>
              <a:rPr lang="en-US" altLang="zh-CN" sz="1600" dirty="0">
                <a:solidFill>
                  <a:srgbClr val="D4D4D4"/>
                </a:solidFill>
                <a:latin typeface="Consolas" panose="020B0609020204030204" pitchFamily="49" charset="0"/>
              </a:rPr>
              <a:t>; </a:t>
            </a:r>
            <a:r>
              <a:rPr lang="en-US" altLang="zh-CN" sz="1600" dirty="0">
                <a:solidFill>
                  <a:srgbClr val="6A9955"/>
                </a:solidFill>
                <a:latin typeface="Consolas" panose="020B0609020204030204" pitchFamily="49" charset="0"/>
              </a:rPr>
              <a:t>/* </a:t>
            </a:r>
            <a:r>
              <a:rPr lang="zh-CN" altLang="en-US" sz="1600" dirty="0" smtClean="0">
                <a:solidFill>
                  <a:srgbClr val="6A9955"/>
                </a:solidFill>
                <a:latin typeface="Consolas" panose="020B0609020204030204" pitchFamily="49" charset="0"/>
              </a:rPr>
              <a:t>去掉头和</a:t>
            </a:r>
            <a:r>
              <a:rPr lang="en-US" altLang="zh-CN" sz="1600" dirty="0" smtClean="0">
                <a:solidFill>
                  <a:srgbClr val="6A9955"/>
                </a:solidFill>
                <a:latin typeface="Consolas" panose="020B0609020204030204" pitchFamily="49" charset="0"/>
              </a:rPr>
              <a:t>null</a:t>
            </a:r>
            <a:r>
              <a:rPr lang="zh-CN" altLang="en-US" sz="1600" dirty="0" smtClean="0">
                <a:solidFill>
                  <a:srgbClr val="6A9955"/>
                </a:solidFill>
                <a:latin typeface="Consolas" panose="020B0609020204030204" pitchFamily="49" charset="0"/>
              </a:rPr>
              <a:t>结束符，有效长度</a:t>
            </a:r>
            <a:r>
              <a:rPr lang="en-US" altLang="zh-CN" sz="1600" dirty="0" smtClean="0">
                <a:solidFill>
                  <a:srgbClr val="6A9955"/>
                </a:solidFill>
                <a:latin typeface="Consolas" panose="020B0609020204030204" pitchFamily="49" charset="0"/>
              </a:rPr>
              <a:t>+</a:t>
            </a:r>
            <a:r>
              <a:rPr lang="zh-CN" altLang="en-US" sz="1600" dirty="0" smtClean="0">
                <a:solidFill>
                  <a:srgbClr val="6A9955"/>
                </a:solidFill>
                <a:latin typeface="Consolas" panose="020B0609020204030204" pitchFamily="49" charset="0"/>
              </a:rPr>
              <a:t>数据长度</a:t>
            </a:r>
            <a:r>
              <a:rPr lang="en-US" altLang="zh-CN" sz="1600" dirty="0" smtClean="0">
                <a:solidFill>
                  <a:srgbClr val="6A9955"/>
                </a:solidFill>
                <a:latin typeface="Consolas" panose="020B0609020204030204" pitchFamily="49" charset="0"/>
              </a:rPr>
              <a:t>*/</a:t>
            </a:r>
            <a:endParaRPr lang="en-US" altLang="zh-CN" sz="1600" dirty="0">
              <a:solidFill>
                <a:srgbClr val="D4D4D4"/>
              </a:solidFill>
              <a:latin typeface="Consolas" panose="020B0609020204030204" pitchFamily="49" charset="0"/>
            </a:endParaRPr>
          </a:p>
          <a:p>
            <a:r>
              <a:rPr lang="en-US" altLang="zh-CN" sz="1600" dirty="0">
                <a:solidFill>
                  <a:srgbClr val="569CD6"/>
                </a:solidFill>
                <a:latin typeface="Consolas" panose="020B0609020204030204" pitchFamily="49" charset="0"/>
              </a:rPr>
              <a:t>unsigned</a:t>
            </a:r>
            <a:r>
              <a:rPr lang="en-US" altLang="zh-CN" sz="1600" dirty="0">
                <a:solidFill>
                  <a:srgbClr val="D4D4D4"/>
                </a:solidFill>
                <a:latin typeface="Consolas" panose="020B0609020204030204" pitchFamily="49" charset="0"/>
              </a:rPr>
              <a:t> </a:t>
            </a:r>
            <a:r>
              <a:rPr lang="en-US" altLang="zh-CN" sz="1600" dirty="0">
                <a:solidFill>
                  <a:srgbClr val="569CD6"/>
                </a:solidFill>
                <a:latin typeface="Consolas" panose="020B0609020204030204" pitchFamily="49" charset="0"/>
              </a:rPr>
              <a:t>char</a:t>
            </a:r>
            <a:r>
              <a:rPr lang="en-US" altLang="zh-CN" sz="1600" dirty="0">
                <a:solidFill>
                  <a:srgbClr val="D4D4D4"/>
                </a:solidFill>
                <a:latin typeface="Consolas" panose="020B0609020204030204" pitchFamily="49" charset="0"/>
              </a:rPr>
              <a:t> flags; </a:t>
            </a:r>
            <a:r>
              <a:rPr lang="en-US" altLang="zh-CN" sz="1600" dirty="0">
                <a:solidFill>
                  <a:srgbClr val="6A9955"/>
                </a:solidFill>
                <a:latin typeface="Consolas" panose="020B0609020204030204" pitchFamily="49" charset="0"/>
              </a:rPr>
              <a:t>/* 3 </a:t>
            </a:r>
            <a:r>
              <a:rPr lang="en-US" altLang="zh-CN" sz="1600" dirty="0" err="1">
                <a:solidFill>
                  <a:srgbClr val="6A9955"/>
                </a:solidFill>
                <a:latin typeface="Consolas" panose="020B0609020204030204" pitchFamily="49" charset="0"/>
              </a:rPr>
              <a:t>lsb</a:t>
            </a:r>
            <a:r>
              <a:rPr lang="en-US" altLang="zh-CN" sz="1600" dirty="0">
                <a:solidFill>
                  <a:srgbClr val="6A9955"/>
                </a:solidFill>
                <a:latin typeface="Consolas" panose="020B0609020204030204" pitchFamily="49" charset="0"/>
              </a:rPr>
              <a:t> of type, 5 unused </a:t>
            </a:r>
            <a:r>
              <a:rPr lang="en-US" altLang="zh-CN" sz="1600" dirty="0" smtClean="0">
                <a:solidFill>
                  <a:srgbClr val="6A9955"/>
                </a:solidFill>
                <a:latin typeface="Consolas" panose="020B0609020204030204" pitchFamily="49" charset="0"/>
              </a:rPr>
              <a:t>bits</a:t>
            </a:r>
            <a:r>
              <a:rPr lang="zh-CN" altLang="en-US" sz="1600" dirty="0" smtClean="0">
                <a:solidFill>
                  <a:srgbClr val="6A9955"/>
                </a:solidFill>
                <a:latin typeface="Consolas" panose="020B0609020204030204" pitchFamily="49" charset="0"/>
              </a:rPr>
              <a:t>，小端</a:t>
            </a:r>
            <a:r>
              <a:rPr lang="en-US" altLang="zh-CN" sz="1600" dirty="0" smtClean="0">
                <a:solidFill>
                  <a:srgbClr val="6A9955"/>
                </a:solidFill>
                <a:latin typeface="Consolas" panose="020B0609020204030204" pitchFamily="49" charset="0"/>
              </a:rPr>
              <a:t>*/</a:t>
            </a:r>
            <a:endParaRPr lang="en-US" altLang="zh-CN" sz="1600" dirty="0">
              <a:solidFill>
                <a:srgbClr val="D4D4D4"/>
              </a:solidFill>
              <a:latin typeface="Consolas" panose="020B0609020204030204" pitchFamily="49" charset="0"/>
            </a:endParaRPr>
          </a:p>
          <a:p>
            <a:r>
              <a:rPr lang="en-US" altLang="zh-CN" sz="1600" dirty="0">
                <a:solidFill>
                  <a:srgbClr val="569CD6"/>
                </a:solidFill>
                <a:latin typeface="Consolas" panose="020B0609020204030204" pitchFamily="49" charset="0"/>
              </a:rPr>
              <a:t>char</a:t>
            </a:r>
            <a:r>
              <a:rPr lang="en-US" altLang="zh-CN" sz="1600" dirty="0">
                <a:solidFill>
                  <a:srgbClr val="D4D4D4"/>
                </a:solidFill>
                <a:latin typeface="Consolas" panose="020B0609020204030204" pitchFamily="49" charset="0"/>
              </a:rPr>
              <a:t> </a:t>
            </a:r>
            <a:r>
              <a:rPr lang="en-US" altLang="zh-CN" sz="1600" dirty="0" err="1">
                <a:solidFill>
                  <a:srgbClr val="D4D4D4"/>
                </a:solidFill>
                <a:latin typeface="Consolas" panose="020B0609020204030204" pitchFamily="49" charset="0"/>
              </a:rPr>
              <a:t>buf</a:t>
            </a:r>
            <a:r>
              <a:rPr lang="en-US" altLang="zh-CN" sz="1600" dirty="0">
                <a:solidFill>
                  <a:srgbClr val="D4D4D4"/>
                </a:solidFill>
                <a:latin typeface="Consolas" panose="020B0609020204030204" pitchFamily="49" charset="0"/>
              </a:rPr>
              <a:t>[];</a:t>
            </a:r>
          </a:p>
          <a:p>
            <a:r>
              <a:rPr lang="en-US" altLang="zh-CN" sz="1600" dirty="0">
                <a:solidFill>
                  <a:srgbClr val="D4D4D4"/>
                </a:solidFill>
                <a:latin typeface="Consolas" panose="020B0609020204030204" pitchFamily="49" charset="0"/>
              </a:rPr>
              <a:t>};</a:t>
            </a:r>
            <a:endParaRPr lang="en-US" altLang="zh-CN" sz="1600" b="0" dirty="0">
              <a:solidFill>
                <a:srgbClr val="D4D4D4"/>
              </a:solidFill>
              <a:effectLst/>
              <a:latin typeface="Consolas" panose="020B0609020204030204" pitchFamily="49" charset="0"/>
            </a:endParaRPr>
          </a:p>
        </p:txBody>
      </p:sp>
      <p:sp>
        <p:nvSpPr>
          <p:cNvPr id="12" name="矩形 11"/>
          <p:cNvSpPr/>
          <p:nvPr/>
        </p:nvSpPr>
        <p:spPr>
          <a:xfrm>
            <a:off x="5695740" y="3112041"/>
            <a:ext cx="242374" cy="400110"/>
          </a:xfrm>
          <a:prstGeom prst="rect">
            <a:avLst/>
          </a:prstGeom>
        </p:spPr>
        <p:txBody>
          <a:bodyPr wrap="none">
            <a:spAutoFit/>
          </a:bodyPr>
          <a:lstStyle/>
          <a:p>
            <a:r>
              <a:rPr lang="zh-CN" altLang="en-US" dirty="0"/>
              <a:t> </a:t>
            </a:r>
          </a:p>
        </p:txBody>
      </p:sp>
      <p:sp>
        <p:nvSpPr>
          <p:cNvPr id="19" name="矩形 18"/>
          <p:cNvSpPr/>
          <p:nvPr/>
        </p:nvSpPr>
        <p:spPr>
          <a:xfrm>
            <a:off x="5833045" y="1943943"/>
            <a:ext cx="120592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len:5</a:t>
            </a:r>
            <a:endParaRPr lang="zh-CN" altLang="en-US" dirty="0"/>
          </a:p>
        </p:txBody>
      </p:sp>
      <p:sp>
        <p:nvSpPr>
          <p:cNvPr id="21" name="矩形 20"/>
          <p:cNvSpPr/>
          <p:nvPr/>
        </p:nvSpPr>
        <p:spPr>
          <a:xfrm>
            <a:off x="5830955" y="2375991"/>
            <a:ext cx="120801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alloc:</a:t>
            </a:r>
            <a:r>
              <a:rPr lang="en-US" altLang="zh-CN" dirty="0" smtClean="0"/>
              <a:t>5</a:t>
            </a:r>
            <a:endParaRPr lang="zh-CN" altLang="en-US" dirty="0"/>
          </a:p>
        </p:txBody>
      </p:sp>
      <p:sp>
        <p:nvSpPr>
          <p:cNvPr id="22" name="矩形 21"/>
          <p:cNvSpPr/>
          <p:nvPr/>
        </p:nvSpPr>
        <p:spPr>
          <a:xfrm>
            <a:off x="5830955" y="2800870"/>
            <a:ext cx="120801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flag:8</a:t>
            </a:r>
            <a:endParaRPr lang="zh-CN" altLang="en-US" dirty="0"/>
          </a:p>
        </p:txBody>
      </p:sp>
      <p:sp>
        <p:nvSpPr>
          <p:cNvPr id="23" name="矩形 22"/>
          <p:cNvSpPr/>
          <p:nvPr/>
        </p:nvSpPr>
        <p:spPr>
          <a:xfrm>
            <a:off x="5830955" y="3240087"/>
            <a:ext cx="120801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buf</a:t>
            </a:r>
            <a:endParaRPr lang="zh-CN" altLang="en-US" dirty="0"/>
          </a:p>
        </p:txBody>
      </p:sp>
      <p:sp>
        <p:nvSpPr>
          <p:cNvPr id="24" name="矩形 23"/>
          <p:cNvSpPr/>
          <p:nvPr/>
        </p:nvSpPr>
        <p:spPr>
          <a:xfrm>
            <a:off x="7417222" y="3242684"/>
            <a:ext cx="648072" cy="432048"/>
          </a:xfrm>
          <a:prstGeom prst="rect">
            <a:avLst/>
          </a:prstGeom>
          <a:solidFill>
            <a:schemeClr val="tx2">
              <a:lumMod val="20000"/>
              <a:lumOff val="8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a</a:t>
            </a:r>
            <a:endParaRPr lang="zh-CN" altLang="en-US" dirty="0"/>
          </a:p>
        </p:txBody>
      </p:sp>
      <p:sp>
        <p:nvSpPr>
          <p:cNvPr id="25" name="矩形 24"/>
          <p:cNvSpPr/>
          <p:nvPr/>
        </p:nvSpPr>
        <p:spPr>
          <a:xfrm>
            <a:off x="8065294" y="3240087"/>
            <a:ext cx="648072" cy="432048"/>
          </a:xfrm>
          <a:prstGeom prst="rect">
            <a:avLst/>
          </a:prstGeom>
          <a:solidFill>
            <a:schemeClr val="tx2">
              <a:lumMod val="20000"/>
              <a:lumOff val="8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b</a:t>
            </a:r>
            <a:endParaRPr lang="zh-CN" altLang="en-US" dirty="0"/>
          </a:p>
        </p:txBody>
      </p:sp>
      <p:sp>
        <p:nvSpPr>
          <p:cNvPr id="26" name="矩形 25"/>
          <p:cNvSpPr/>
          <p:nvPr/>
        </p:nvSpPr>
        <p:spPr>
          <a:xfrm>
            <a:off x="8713366" y="3240087"/>
            <a:ext cx="648072" cy="432048"/>
          </a:xfrm>
          <a:prstGeom prst="rect">
            <a:avLst/>
          </a:prstGeom>
          <a:solidFill>
            <a:schemeClr val="tx2">
              <a:lumMod val="20000"/>
              <a:lumOff val="8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c</a:t>
            </a:r>
            <a:endParaRPr lang="zh-CN" altLang="en-US" dirty="0"/>
          </a:p>
        </p:txBody>
      </p:sp>
      <p:sp>
        <p:nvSpPr>
          <p:cNvPr id="27" name="矩形 26"/>
          <p:cNvSpPr/>
          <p:nvPr/>
        </p:nvSpPr>
        <p:spPr>
          <a:xfrm>
            <a:off x="9361438" y="3232918"/>
            <a:ext cx="648072" cy="432048"/>
          </a:xfrm>
          <a:prstGeom prst="rect">
            <a:avLst/>
          </a:prstGeom>
          <a:solidFill>
            <a:schemeClr val="tx2">
              <a:lumMod val="20000"/>
              <a:lumOff val="8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‘\0’</a:t>
            </a:r>
            <a:endParaRPr lang="zh-CN" altLang="en-US" dirty="0"/>
          </a:p>
        </p:txBody>
      </p:sp>
      <p:sp>
        <p:nvSpPr>
          <p:cNvPr id="28" name="矩形 27"/>
          <p:cNvSpPr/>
          <p:nvPr/>
        </p:nvSpPr>
        <p:spPr>
          <a:xfrm>
            <a:off x="10009510" y="3232918"/>
            <a:ext cx="648072" cy="432048"/>
          </a:xfrm>
          <a:prstGeom prst="rect">
            <a:avLst/>
          </a:prstGeom>
          <a:solidFill>
            <a:schemeClr val="tx2">
              <a:lumMod val="20000"/>
              <a:lumOff val="8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d</a:t>
            </a:r>
            <a:endParaRPr lang="zh-CN" altLang="en-US" dirty="0"/>
          </a:p>
        </p:txBody>
      </p:sp>
      <p:cxnSp>
        <p:nvCxnSpPr>
          <p:cNvPr id="30" name="直接箭头连接符 29"/>
          <p:cNvCxnSpPr>
            <a:stCxn id="23" idx="3"/>
            <a:endCxn id="24" idx="1"/>
          </p:cNvCxnSpPr>
          <p:nvPr/>
        </p:nvCxnSpPr>
        <p:spPr>
          <a:xfrm>
            <a:off x="7038972" y="3456111"/>
            <a:ext cx="378250" cy="2597"/>
          </a:xfrm>
          <a:prstGeom prst="straightConnector1">
            <a:avLst/>
          </a:prstGeom>
          <a:ln w="22225">
            <a:tailEnd type="triangle"/>
          </a:ln>
        </p:spPr>
        <p:style>
          <a:lnRef idx="1">
            <a:schemeClr val="accent5"/>
          </a:lnRef>
          <a:fillRef idx="0">
            <a:schemeClr val="accent5"/>
          </a:fillRef>
          <a:effectRef idx="0">
            <a:schemeClr val="accent5"/>
          </a:effectRef>
          <a:fontRef idx="minor">
            <a:schemeClr val="tx1"/>
          </a:fontRef>
        </p:style>
      </p:cxnSp>
      <p:sp>
        <p:nvSpPr>
          <p:cNvPr id="31" name="矩形 30"/>
          <p:cNvSpPr/>
          <p:nvPr/>
        </p:nvSpPr>
        <p:spPr>
          <a:xfrm>
            <a:off x="547027" y="1685166"/>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数据结构</a:t>
            </a:r>
            <a:endParaRPr lang="en-US" altLang="zh-CN" sz="1600" b="1" dirty="0">
              <a:latin typeface="微软雅黑" panose="020B0503020204020204" pitchFamily="34" charset="-122"/>
              <a:ea typeface="微软雅黑" panose="020B0503020204020204" pitchFamily="34" charset="-122"/>
            </a:endParaRPr>
          </a:p>
        </p:txBody>
      </p:sp>
      <p:sp>
        <p:nvSpPr>
          <p:cNvPr id="32" name="矩形 31"/>
          <p:cNvSpPr/>
          <p:nvPr/>
        </p:nvSpPr>
        <p:spPr>
          <a:xfrm>
            <a:off x="547027" y="4431194"/>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优点</a:t>
            </a:r>
            <a:endParaRPr lang="en-US" altLang="zh-CN" sz="1600" b="1" dirty="0">
              <a:latin typeface="微软雅黑" panose="020B0503020204020204" pitchFamily="34" charset="-122"/>
              <a:ea typeface="微软雅黑" panose="020B0503020204020204" pitchFamily="34" charset="-122"/>
            </a:endParaRPr>
          </a:p>
        </p:txBody>
      </p:sp>
      <p:sp>
        <p:nvSpPr>
          <p:cNvPr id="34" name="TextBox 34"/>
          <p:cNvSpPr txBox="1"/>
          <p:nvPr/>
        </p:nvSpPr>
        <p:spPr>
          <a:xfrm>
            <a:off x="347718" y="4732743"/>
            <a:ext cx="8640960" cy="1569660"/>
          </a:xfrm>
          <a:prstGeom prst="rect">
            <a:avLst/>
          </a:prstGeom>
          <a:noFill/>
        </p:spPr>
        <p:txBody>
          <a:bodyPr wrap="square" rtlCol="0">
            <a:spAutoFit/>
          </a:bodyPr>
          <a:lstStyle/>
          <a:p>
            <a:pPr lvl="1">
              <a:buFontTx/>
              <a:buAutoNum type="alphaLcPeriod"/>
            </a:pPr>
            <a:r>
              <a:rPr lang="zh-CN" altLang="en-US" sz="1600" dirty="0" smtClean="0">
                <a:latin typeface="+mn-ea"/>
              </a:rPr>
              <a:t>常量获取字符串长度</a:t>
            </a:r>
            <a:r>
              <a:rPr lang="en-US" altLang="zh-CN" sz="1600" dirty="0" smtClean="0">
                <a:latin typeface="+mn-ea"/>
              </a:rPr>
              <a:t>(</a:t>
            </a:r>
            <a:r>
              <a:rPr lang="en-US" altLang="zh-CN" sz="1600" dirty="0" err="1" smtClean="0">
                <a:latin typeface="+mn-ea"/>
              </a:rPr>
              <a:t>len</a:t>
            </a:r>
            <a:r>
              <a:rPr lang="en-US" altLang="zh-CN" sz="1600" dirty="0" smtClean="0">
                <a:latin typeface="+mn-ea"/>
              </a:rPr>
              <a:t>)</a:t>
            </a:r>
          </a:p>
          <a:p>
            <a:pPr lvl="1">
              <a:buFontTx/>
              <a:buAutoNum type="alphaLcPeriod"/>
            </a:pPr>
            <a:r>
              <a:rPr lang="zh-CN" altLang="en-US" sz="1600" dirty="0" smtClean="0">
                <a:latin typeface="+mn-ea"/>
              </a:rPr>
              <a:t>避免缓冲区溢出</a:t>
            </a:r>
            <a:endParaRPr lang="en-US" altLang="zh-CN" sz="1600" dirty="0" smtClean="0">
              <a:latin typeface="+mn-ea"/>
            </a:endParaRPr>
          </a:p>
          <a:p>
            <a:pPr lvl="1">
              <a:buFontTx/>
              <a:buAutoNum type="alphaLcPeriod"/>
            </a:pPr>
            <a:r>
              <a:rPr lang="zh-CN" altLang="en-US" sz="1600" dirty="0" smtClean="0">
                <a:latin typeface="+mn-ea"/>
              </a:rPr>
              <a:t>减少字符串修改带来的内存频繁重分配次数</a:t>
            </a:r>
            <a:endParaRPr lang="en-US" altLang="zh-CN" sz="1600" dirty="0" smtClean="0">
              <a:latin typeface="+mn-ea"/>
            </a:endParaRPr>
          </a:p>
          <a:p>
            <a:pPr lvl="1">
              <a:buFontTx/>
              <a:buAutoNum type="alphaLcPeriod"/>
            </a:pPr>
            <a:r>
              <a:rPr lang="zh-CN" altLang="en-US" sz="1600" dirty="0">
                <a:latin typeface="+mn-ea"/>
              </a:rPr>
              <a:t>二进制操作</a:t>
            </a:r>
            <a:r>
              <a:rPr lang="zh-CN" altLang="en-US" sz="1600" dirty="0" smtClean="0">
                <a:latin typeface="+mn-ea"/>
              </a:rPr>
              <a:t>安全：可以保持文本数据，也可以保持任意格式的二进制数据</a:t>
            </a:r>
            <a:r>
              <a:rPr lang="en-US" altLang="zh-CN" sz="1600" dirty="0" smtClean="0">
                <a:latin typeface="+mn-ea"/>
              </a:rPr>
              <a:t>(</a:t>
            </a:r>
            <a:r>
              <a:rPr lang="zh-CN" altLang="en-US" sz="1600" dirty="0" smtClean="0">
                <a:latin typeface="+mn-ea"/>
              </a:rPr>
              <a:t>如上图中可以包含</a:t>
            </a:r>
            <a:r>
              <a:rPr lang="en-US" altLang="zh-CN" sz="1600" dirty="0" smtClean="0">
                <a:latin typeface="+mn-ea"/>
              </a:rPr>
              <a:t>\0)</a:t>
            </a:r>
          </a:p>
          <a:p>
            <a:pPr lvl="1">
              <a:buFontTx/>
              <a:buAutoNum type="alphaLcPeriod"/>
            </a:pPr>
            <a:r>
              <a:rPr lang="zh-CN" altLang="en-US" sz="1600" dirty="0" smtClean="0">
                <a:latin typeface="+mn-ea"/>
              </a:rPr>
              <a:t>以</a:t>
            </a:r>
            <a:r>
              <a:rPr lang="en-US" altLang="zh-CN" sz="1600" dirty="0" smtClean="0">
                <a:latin typeface="+mn-ea"/>
              </a:rPr>
              <a:t>’\0’</a:t>
            </a:r>
            <a:r>
              <a:rPr lang="zh-CN" altLang="en-US" sz="1600" dirty="0" smtClean="0">
                <a:latin typeface="+mn-ea"/>
              </a:rPr>
              <a:t>结尾，使其兼容部分</a:t>
            </a:r>
            <a:r>
              <a:rPr lang="en-US" altLang="zh-CN" sz="1600" dirty="0" smtClean="0">
                <a:latin typeface="+mn-ea"/>
              </a:rPr>
              <a:t>C</a:t>
            </a:r>
            <a:r>
              <a:rPr lang="zh-CN" altLang="en-US" sz="1600" dirty="0" smtClean="0">
                <a:latin typeface="+mn-ea"/>
              </a:rPr>
              <a:t>字符串函数</a:t>
            </a:r>
            <a:endParaRPr lang="en-US" altLang="zh-CN" sz="1600" dirty="0">
              <a:latin typeface="+mn-ea"/>
            </a:endParaRPr>
          </a:p>
        </p:txBody>
      </p:sp>
      <p:sp>
        <p:nvSpPr>
          <p:cNvPr id="35" name="矩形 34"/>
          <p:cNvSpPr/>
          <p:nvPr/>
        </p:nvSpPr>
        <p:spPr>
          <a:xfrm>
            <a:off x="10657582" y="3232918"/>
            <a:ext cx="648072" cy="432048"/>
          </a:xfrm>
          <a:prstGeom prst="rect">
            <a:avLst/>
          </a:prstGeom>
          <a:solidFill>
            <a:schemeClr val="bg1">
              <a:lumMod val="85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t>‘\0’</a:t>
            </a:r>
            <a:endParaRPr lang="zh-CN" altLang="en-US" dirty="0"/>
          </a:p>
        </p:txBody>
      </p:sp>
    </p:spTree>
    <p:extLst>
      <p:ext uri="{BB962C8B-B14F-4D97-AF65-F5344CB8AC3E}">
        <p14:creationId xmlns:p14="http://schemas.microsoft.com/office/powerpoint/2010/main" val="13118830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19100" y="1454708"/>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a:t>
            </a:r>
            <a:endParaRPr lang="en-US" altLang="zh-CN" sz="16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376705" y="1957939"/>
            <a:ext cx="2579132" cy="2856919"/>
            <a:chOff x="475237" y="2520007"/>
            <a:chExt cx="2645372" cy="2856919"/>
          </a:xfrm>
        </p:grpSpPr>
        <p:sp>
          <p:nvSpPr>
            <p:cNvPr id="13" name="矩形 12"/>
            <p:cNvSpPr/>
            <p:nvPr/>
          </p:nvSpPr>
          <p:spPr>
            <a:xfrm>
              <a:off x="562758" y="2621399"/>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unsigned:type:4</a:t>
              </a:r>
              <a:endParaRPr lang="en-US" altLang="zh-CN" dirty="0"/>
            </a:p>
          </p:txBody>
        </p:sp>
        <p:sp>
          <p:nvSpPr>
            <p:cNvPr id="14" name="矩形 13"/>
            <p:cNvSpPr/>
            <p:nvPr/>
          </p:nvSpPr>
          <p:spPr>
            <a:xfrm>
              <a:off x="559997" y="3053447"/>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unsigned:encoding:4</a:t>
              </a:r>
              <a:endParaRPr lang="en-US" altLang="zh-CN" dirty="0"/>
            </a:p>
          </p:txBody>
        </p:sp>
        <p:sp>
          <p:nvSpPr>
            <p:cNvPr id="15" name="矩形 14"/>
            <p:cNvSpPr/>
            <p:nvPr/>
          </p:nvSpPr>
          <p:spPr>
            <a:xfrm>
              <a:off x="559997" y="3485495"/>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unsigned:lru:24</a:t>
              </a:r>
              <a:endParaRPr lang="en-US" altLang="zh-CN" dirty="0"/>
            </a:p>
          </p:txBody>
        </p:sp>
        <p:sp>
          <p:nvSpPr>
            <p:cNvPr id="16" name="矩形 15"/>
            <p:cNvSpPr/>
            <p:nvPr/>
          </p:nvSpPr>
          <p:spPr>
            <a:xfrm>
              <a:off x="504453" y="2520007"/>
              <a:ext cx="2616156" cy="27943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5237" y="4758238"/>
              <a:ext cx="2473497" cy="618688"/>
            </a:xfrm>
            <a:prstGeom prst="rect">
              <a:avLst/>
            </a:prstGeom>
            <a:no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solidFill>
                    <a:schemeClr val="tx1"/>
                  </a:solidFill>
                </a:rPr>
                <a:t>redisObject</a:t>
              </a:r>
              <a:endParaRPr lang="zh-CN" altLang="en-US" dirty="0">
                <a:solidFill>
                  <a:schemeClr val="tx1"/>
                </a:solidFill>
              </a:endParaRPr>
            </a:p>
          </p:txBody>
        </p:sp>
        <p:sp>
          <p:nvSpPr>
            <p:cNvPr id="18" name="矩形 17"/>
            <p:cNvSpPr/>
            <p:nvPr/>
          </p:nvSpPr>
          <p:spPr>
            <a:xfrm>
              <a:off x="556945" y="3935222"/>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int:refcount</a:t>
              </a:r>
              <a:endParaRPr lang="zh-CN" altLang="en-US" dirty="0"/>
            </a:p>
          </p:txBody>
        </p:sp>
        <p:sp>
          <p:nvSpPr>
            <p:cNvPr id="19" name="矩形 18"/>
            <p:cNvSpPr/>
            <p:nvPr/>
          </p:nvSpPr>
          <p:spPr>
            <a:xfrm>
              <a:off x="556186" y="4380071"/>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void*:</a:t>
              </a:r>
              <a:r>
                <a:rPr lang="en-US" altLang="zh-CN" dirty="0" err="1" smtClean="0"/>
                <a:t>ptr</a:t>
              </a:r>
              <a:endParaRPr lang="zh-CN" altLang="en-US" dirty="0"/>
            </a:p>
          </p:txBody>
        </p:sp>
      </p:grpSp>
      <p:sp>
        <p:nvSpPr>
          <p:cNvPr id="22" name="矩形 21"/>
          <p:cNvSpPr/>
          <p:nvPr/>
        </p:nvSpPr>
        <p:spPr>
          <a:xfrm>
            <a:off x="405921" y="4885585"/>
            <a:ext cx="2549916" cy="400110"/>
          </a:xfrm>
          <a:prstGeom prst="rect">
            <a:avLst/>
          </a:prstGeom>
        </p:spPr>
        <p:txBody>
          <a:bodyPr wrap="square">
            <a:spAutoFit/>
          </a:bodyPr>
          <a:lstStyle/>
          <a:p>
            <a:r>
              <a:rPr lang="en-US" altLang="zh-CN" dirty="0" err="1" smtClean="0"/>
              <a:t>sizeof</a:t>
            </a:r>
            <a:r>
              <a:rPr lang="en-US" altLang="zh-CN" dirty="0" smtClean="0"/>
              <a:t>(</a:t>
            </a:r>
            <a:r>
              <a:rPr lang="en-US" altLang="zh-CN" dirty="0" err="1" smtClean="0"/>
              <a:t>robj</a:t>
            </a:r>
            <a:r>
              <a:rPr lang="en-US" altLang="zh-CN" dirty="0" smtClean="0"/>
              <a:t>)=16Byte</a:t>
            </a:r>
            <a:endParaRPr lang="zh-CN" altLang="en-US" dirty="0"/>
          </a:p>
        </p:txBody>
      </p:sp>
      <p:sp>
        <p:nvSpPr>
          <p:cNvPr id="32" name="矩形 31"/>
          <p:cNvSpPr/>
          <p:nvPr/>
        </p:nvSpPr>
        <p:spPr>
          <a:xfrm>
            <a:off x="3600797" y="227893"/>
            <a:ext cx="6984776" cy="1631216"/>
          </a:xfrm>
          <a:prstGeom prst="rect">
            <a:avLst/>
          </a:prstGeom>
        </p:spPr>
        <p:txBody>
          <a:bodyPr wrap="square">
            <a:spAutoFit/>
          </a:bodyPr>
          <a:lstStyle/>
          <a:p>
            <a:r>
              <a:rPr lang="en-US" altLang="zh-CN" dirty="0" err="1" smtClean="0">
                <a:solidFill>
                  <a:srgbClr val="FF0000"/>
                </a:solidFill>
              </a:rPr>
              <a:t>lru</a:t>
            </a:r>
            <a:r>
              <a:rPr lang="zh-CN" altLang="en-US" dirty="0" smtClean="0"/>
              <a:t>：</a:t>
            </a:r>
            <a:r>
              <a:rPr lang="zh-CN" altLang="en-US" sz="1600" dirty="0"/>
              <a:t>记录的是对象最后一次被命令程序访问的时间。当使用</a:t>
            </a:r>
            <a:r>
              <a:rPr lang="en-US" altLang="zh-CN" sz="1600" dirty="0"/>
              <a:t>object </a:t>
            </a:r>
            <a:r>
              <a:rPr lang="en-US" altLang="zh-CN" sz="1600" dirty="0" err="1"/>
              <a:t>idletime</a:t>
            </a:r>
            <a:r>
              <a:rPr lang="zh-CN" altLang="en-US" sz="1600" dirty="0"/>
              <a:t>命令</a:t>
            </a:r>
            <a:r>
              <a:rPr lang="zh-CN" altLang="en-US" sz="1600" dirty="0" smtClean="0"/>
              <a:t>，通过</a:t>
            </a:r>
            <a:r>
              <a:rPr lang="zh-CN" altLang="en-US" sz="1600" dirty="0"/>
              <a:t>对比</a:t>
            </a:r>
            <a:r>
              <a:rPr lang="en-US" altLang="zh-CN" sz="1600" dirty="0" err="1"/>
              <a:t>lru</a:t>
            </a:r>
            <a:r>
              <a:rPr lang="zh-CN" altLang="en-US" sz="1600" dirty="0"/>
              <a:t>时间与当前时间，可以计算某个对象的空转</a:t>
            </a:r>
            <a:r>
              <a:rPr lang="zh-CN" altLang="en-US" sz="1600" dirty="0" smtClean="0"/>
              <a:t>时间，不会改变对象的</a:t>
            </a:r>
            <a:r>
              <a:rPr lang="en-US" altLang="zh-CN" sz="1600" dirty="0" err="1" smtClean="0"/>
              <a:t>lru</a:t>
            </a:r>
            <a:r>
              <a:rPr lang="zh-CN" altLang="en-US" sz="1600" dirty="0" smtClean="0"/>
              <a:t>值</a:t>
            </a:r>
            <a:r>
              <a:rPr lang="zh-CN" altLang="en-US" sz="1600" dirty="0"/>
              <a:t>。另外还与</a:t>
            </a:r>
            <a:r>
              <a:rPr lang="en-US" altLang="zh-CN" sz="1600" dirty="0" err="1"/>
              <a:t>Redis</a:t>
            </a:r>
            <a:r>
              <a:rPr lang="zh-CN" altLang="en-US" sz="1600" dirty="0"/>
              <a:t>的</a:t>
            </a:r>
            <a:r>
              <a:rPr lang="zh-CN" altLang="en-US" sz="1600" dirty="0">
                <a:solidFill>
                  <a:srgbClr val="FF0000"/>
                </a:solidFill>
              </a:rPr>
              <a:t>内存回收</a:t>
            </a:r>
            <a:r>
              <a:rPr lang="zh-CN" altLang="en-US" sz="1600" dirty="0"/>
              <a:t>有关系：如果</a:t>
            </a:r>
            <a:r>
              <a:rPr lang="en-US" altLang="zh-CN" sz="1600" dirty="0" err="1"/>
              <a:t>Redis</a:t>
            </a:r>
            <a:r>
              <a:rPr lang="zh-CN" altLang="en-US" sz="1600" dirty="0"/>
              <a:t>打开了</a:t>
            </a:r>
            <a:r>
              <a:rPr lang="en-US" altLang="zh-CN" sz="1600" dirty="0" err="1"/>
              <a:t>maxmemory</a:t>
            </a:r>
            <a:r>
              <a:rPr lang="zh-CN" altLang="en-US" sz="1600" dirty="0"/>
              <a:t>选项，且内存回收算法选择的是</a:t>
            </a:r>
            <a:r>
              <a:rPr lang="en-US" altLang="zh-CN" sz="1600" dirty="0"/>
              <a:t>volatile-</a:t>
            </a:r>
            <a:r>
              <a:rPr lang="en-US" altLang="zh-CN" sz="1600" dirty="0" err="1"/>
              <a:t>lru</a:t>
            </a:r>
            <a:r>
              <a:rPr lang="zh-CN" altLang="en-US" sz="1600" dirty="0"/>
              <a:t>或</a:t>
            </a:r>
            <a:r>
              <a:rPr lang="en-US" altLang="zh-CN" sz="1600" dirty="0" err="1"/>
              <a:t>allkeys</a:t>
            </a:r>
            <a:r>
              <a:rPr lang="en-US" altLang="zh-CN" sz="1600" dirty="0"/>
              <a:t>—</a:t>
            </a:r>
            <a:r>
              <a:rPr lang="en-US" altLang="zh-CN" sz="1600" dirty="0" err="1"/>
              <a:t>lru</a:t>
            </a:r>
            <a:r>
              <a:rPr lang="zh-CN" altLang="en-US" sz="1600" dirty="0"/>
              <a:t>，那么当</a:t>
            </a:r>
            <a:r>
              <a:rPr lang="en-US" altLang="zh-CN" sz="1600" dirty="0" err="1"/>
              <a:t>Redis</a:t>
            </a:r>
            <a:r>
              <a:rPr lang="zh-CN" altLang="en-US" sz="1600" dirty="0"/>
              <a:t>内存占用超过</a:t>
            </a:r>
            <a:r>
              <a:rPr lang="en-US" altLang="zh-CN" sz="1600" dirty="0" err="1"/>
              <a:t>maxmemory</a:t>
            </a:r>
            <a:r>
              <a:rPr lang="zh-CN" altLang="en-US" sz="1600" dirty="0"/>
              <a:t>指定的值时，</a:t>
            </a:r>
            <a:r>
              <a:rPr lang="en-US" altLang="zh-CN" sz="1600" dirty="0" err="1"/>
              <a:t>Redis</a:t>
            </a:r>
            <a:r>
              <a:rPr lang="zh-CN" altLang="en-US" sz="1600" dirty="0"/>
              <a:t>会优先选择空转时间最长的对象进行释放</a:t>
            </a:r>
            <a:r>
              <a:rPr lang="zh-CN" altLang="en-US" sz="1600" dirty="0" smtClean="0"/>
              <a:t>。</a:t>
            </a:r>
            <a:endParaRPr lang="en-US" altLang="zh-CN" sz="1600" dirty="0" smtClean="0"/>
          </a:p>
        </p:txBody>
      </p:sp>
      <p:cxnSp>
        <p:nvCxnSpPr>
          <p:cNvPr id="8" name="肘形连接符 7"/>
          <p:cNvCxnSpPr>
            <a:stCxn id="15" idx="3"/>
            <a:endCxn id="10" idx="1"/>
          </p:cNvCxnSpPr>
          <p:nvPr/>
        </p:nvCxnSpPr>
        <p:spPr>
          <a:xfrm flipV="1">
            <a:off x="2873595" y="2318486"/>
            <a:ext cx="754983" cy="820965"/>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28578" y="2105218"/>
            <a:ext cx="2232248" cy="426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LRU</a:t>
            </a:r>
            <a:r>
              <a:rPr lang="zh-CN" altLang="en-US" sz="1200" dirty="0" smtClean="0"/>
              <a:t>算法时：记录的是对象的</a:t>
            </a:r>
            <a:endParaRPr lang="en-US" altLang="zh-CN" sz="1200" dirty="0" smtClean="0"/>
          </a:p>
          <a:p>
            <a:pPr algn="ctr"/>
            <a:r>
              <a:rPr lang="zh-CN" altLang="en-US" sz="1200" dirty="0" smtClean="0"/>
              <a:t>最后访问时间</a:t>
            </a:r>
            <a:endParaRPr lang="zh-CN" altLang="en-US" sz="1200" dirty="0"/>
          </a:p>
        </p:txBody>
      </p:sp>
      <p:sp>
        <p:nvSpPr>
          <p:cNvPr id="25" name="矩形 24"/>
          <p:cNvSpPr/>
          <p:nvPr/>
        </p:nvSpPr>
        <p:spPr>
          <a:xfrm>
            <a:off x="3628578" y="2597126"/>
            <a:ext cx="2232248" cy="55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LFU</a:t>
            </a:r>
            <a:r>
              <a:rPr lang="zh-CN" altLang="en-US" sz="1200" dirty="0" smtClean="0"/>
              <a:t>算法时：低</a:t>
            </a:r>
            <a:r>
              <a:rPr lang="en-US" altLang="zh-CN" sz="1200" dirty="0" smtClean="0"/>
              <a:t>8</a:t>
            </a:r>
            <a:r>
              <a:rPr lang="zh-CN" altLang="en-US" sz="1200" dirty="0" smtClean="0"/>
              <a:t>位记录的是对象的访问频率，高</a:t>
            </a:r>
            <a:r>
              <a:rPr lang="en-US" altLang="zh-CN" sz="1200" dirty="0" smtClean="0"/>
              <a:t>16</a:t>
            </a:r>
            <a:r>
              <a:rPr lang="zh-CN" altLang="en-US" sz="1200" dirty="0" smtClean="0"/>
              <a:t>位记录对象的访问时间</a:t>
            </a:r>
            <a:endParaRPr lang="zh-CN" altLang="en-US" sz="1200" dirty="0"/>
          </a:p>
        </p:txBody>
      </p:sp>
      <p:cxnSp>
        <p:nvCxnSpPr>
          <p:cNvPr id="27" name="肘形连接符 26"/>
          <p:cNvCxnSpPr>
            <a:stCxn id="15" idx="3"/>
            <a:endCxn id="25" idx="1"/>
          </p:cNvCxnSpPr>
          <p:nvPr/>
        </p:nvCxnSpPr>
        <p:spPr>
          <a:xfrm flipV="1">
            <a:off x="2873595" y="2873222"/>
            <a:ext cx="754983" cy="266229"/>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3"/>
            <a:endCxn id="32" idx="2"/>
          </p:cNvCxnSpPr>
          <p:nvPr/>
        </p:nvCxnSpPr>
        <p:spPr>
          <a:xfrm flipV="1">
            <a:off x="5860826" y="1859109"/>
            <a:ext cx="1232359" cy="459377"/>
          </a:xfrm>
          <a:prstGeom prst="bentConnector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628578" y="3303618"/>
            <a:ext cx="6984776" cy="892552"/>
          </a:xfrm>
          <a:prstGeom prst="rect">
            <a:avLst/>
          </a:prstGeom>
        </p:spPr>
        <p:txBody>
          <a:bodyPr wrap="square">
            <a:spAutoFit/>
          </a:bodyPr>
          <a:lstStyle/>
          <a:p>
            <a:r>
              <a:rPr lang="en-US" altLang="zh-CN" dirty="0" err="1" smtClean="0">
                <a:solidFill>
                  <a:srgbClr val="FF0000"/>
                </a:solidFill>
              </a:rPr>
              <a:t>lfu</a:t>
            </a:r>
            <a:r>
              <a:rPr lang="zh-CN" altLang="en-US" dirty="0" smtClean="0"/>
              <a:t>：</a:t>
            </a:r>
            <a:r>
              <a:rPr lang="zh-CN" altLang="en-US" sz="1600" dirty="0" smtClean="0"/>
              <a:t>使用</a:t>
            </a:r>
            <a:r>
              <a:rPr lang="en-US" altLang="zh-CN" sz="1600" dirty="0"/>
              <a:t>object </a:t>
            </a:r>
            <a:r>
              <a:rPr lang="en-US" altLang="zh-CN" sz="1600" dirty="0" err="1" smtClean="0"/>
              <a:t>freq</a:t>
            </a:r>
            <a:r>
              <a:rPr lang="zh-CN" altLang="en-US" sz="1600" dirty="0" smtClean="0"/>
              <a:t>命令，可以查看对象的使用次数。针对计数器，</a:t>
            </a:r>
            <a:r>
              <a:rPr lang="en-US" altLang="zh-CN" sz="1600" dirty="0" err="1" smtClean="0"/>
              <a:t>redis</a:t>
            </a:r>
            <a:r>
              <a:rPr lang="zh-CN" altLang="en-US" sz="1600" dirty="0" smtClean="0"/>
              <a:t>采用了基于概率的对数计数器，使得</a:t>
            </a:r>
            <a:r>
              <a:rPr lang="en-US" altLang="zh-CN" sz="1600" dirty="0" smtClean="0"/>
              <a:t>8</a:t>
            </a:r>
            <a:r>
              <a:rPr lang="zh-CN" altLang="en-US" sz="1600" dirty="0" smtClean="0"/>
              <a:t>位也足够记录很高的访问频率。</a:t>
            </a:r>
            <a:endParaRPr lang="en-US" altLang="zh-CN" sz="1600" dirty="0" smtClean="0"/>
          </a:p>
          <a:p>
            <a:r>
              <a:rPr lang="zh-CN" altLang="en-US" sz="1600" dirty="0" smtClean="0"/>
              <a:t>此时时间计算和</a:t>
            </a:r>
            <a:r>
              <a:rPr lang="en-US" altLang="zh-CN" sz="1600" dirty="0" smtClean="0"/>
              <a:t>LRU</a:t>
            </a:r>
            <a:r>
              <a:rPr lang="zh-CN" altLang="en-US" sz="1600" dirty="0" smtClean="0"/>
              <a:t>不再相同</a:t>
            </a:r>
            <a:r>
              <a:rPr lang="en-US" altLang="zh-CN" sz="1600" dirty="0" smtClean="0"/>
              <a:t>——</a:t>
            </a:r>
            <a:r>
              <a:rPr lang="zh-CN" altLang="en-US" sz="1600" dirty="0"/>
              <a:t>取得是分钟时间戳对</a:t>
            </a:r>
            <a:r>
              <a:rPr lang="en-US" altLang="zh-CN" sz="1600" dirty="0"/>
              <a:t>2^16</a:t>
            </a:r>
            <a:r>
              <a:rPr lang="zh-CN" altLang="en-US" sz="1600" dirty="0"/>
              <a:t>进行取模</a:t>
            </a:r>
          </a:p>
        </p:txBody>
      </p:sp>
      <p:pic>
        <p:nvPicPr>
          <p:cNvPr id="43" name="图片 42"/>
          <p:cNvPicPr>
            <a:picLocks noChangeAspect="1"/>
          </p:cNvPicPr>
          <p:nvPr/>
        </p:nvPicPr>
        <p:blipFill>
          <a:blip r:embed="rId3"/>
          <a:stretch>
            <a:fillRect/>
          </a:stretch>
        </p:blipFill>
        <p:spPr>
          <a:xfrm>
            <a:off x="4338212" y="4196170"/>
            <a:ext cx="5509945" cy="2203254"/>
          </a:xfrm>
          <a:prstGeom prst="rect">
            <a:avLst/>
          </a:prstGeom>
        </p:spPr>
      </p:pic>
      <p:cxnSp>
        <p:nvCxnSpPr>
          <p:cNvPr id="48" name="肘形连接符 47"/>
          <p:cNvCxnSpPr>
            <a:stCxn id="25" idx="3"/>
            <a:endCxn id="41" idx="0"/>
          </p:cNvCxnSpPr>
          <p:nvPr/>
        </p:nvCxnSpPr>
        <p:spPr>
          <a:xfrm>
            <a:off x="5860826" y="2873222"/>
            <a:ext cx="1260140" cy="430396"/>
          </a:xfrm>
          <a:prstGeom prst="bentConnector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231416" y="1801490"/>
            <a:ext cx="4243596" cy="1384995"/>
          </a:xfrm>
          <a:prstGeom prst="rect">
            <a:avLst/>
          </a:prstGeom>
          <a:solidFill>
            <a:schemeClr val="accent5">
              <a:lumMod val="20000"/>
              <a:lumOff val="80000"/>
            </a:schemeClr>
          </a:solidFill>
        </p:spPr>
        <p:txBody>
          <a:bodyPr wrap="square">
            <a:spAutoFit/>
          </a:bodyPr>
          <a:lstStyle/>
          <a:p>
            <a:r>
              <a:rPr lang="en-US" altLang="zh-CN" dirty="0" err="1" smtClean="0">
                <a:solidFill>
                  <a:srgbClr val="FF0000"/>
                </a:solidFill>
              </a:rPr>
              <a:t>createObject</a:t>
            </a:r>
            <a:r>
              <a:rPr lang="zh-CN" altLang="en-US" dirty="0" smtClean="0">
                <a:solidFill>
                  <a:srgbClr val="FF0000"/>
                </a:solidFill>
              </a:rPr>
              <a:t>函数中会进行区分</a:t>
            </a:r>
            <a:r>
              <a:rPr lang="zh-CN" altLang="en-US" dirty="0" smtClean="0"/>
              <a:t>。</a:t>
            </a:r>
            <a:endParaRPr lang="en-US" altLang="zh-CN" dirty="0" smtClean="0"/>
          </a:p>
          <a:p>
            <a:r>
              <a:rPr lang="en-US" altLang="zh-CN" sz="1600" dirty="0"/>
              <a:t>if (</a:t>
            </a:r>
            <a:r>
              <a:rPr lang="en-US" altLang="zh-CN" sz="1600" dirty="0" err="1"/>
              <a:t>server.maxmemory_policy</a:t>
            </a:r>
            <a:r>
              <a:rPr lang="en-US" altLang="zh-CN" sz="1600" dirty="0"/>
              <a:t> &amp; MAXMEMORY_FLAG_LFU) </a:t>
            </a:r>
            <a:r>
              <a:rPr lang="en-US" altLang="zh-CN" sz="1600" dirty="0" smtClean="0"/>
              <a:t>{ o-</a:t>
            </a:r>
            <a:r>
              <a:rPr lang="en-US" altLang="zh-CN" sz="1600" dirty="0"/>
              <a:t>&gt;</a:t>
            </a:r>
            <a:r>
              <a:rPr lang="en-US" altLang="zh-CN" sz="1600" dirty="0" err="1"/>
              <a:t>lru</a:t>
            </a:r>
            <a:r>
              <a:rPr lang="en-US" altLang="zh-CN" sz="1600" dirty="0"/>
              <a:t> = (</a:t>
            </a:r>
            <a:r>
              <a:rPr lang="en-US" altLang="zh-CN" sz="1600" dirty="0" err="1"/>
              <a:t>LFUGetTimeInMinutes</a:t>
            </a:r>
            <a:r>
              <a:rPr lang="en-US" altLang="zh-CN" sz="1600" dirty="0"/>
              <a:t>()&lt;&lt;8) | LFU_INIT_VAL</a:t>
            </a:r>
            <a:r>
              <a:rPr lang="en-US" altLang="zh-CN" sz="1600" dirty="0" smtClean="0"/>
              <a:t>;} </a:t>
            </a:r>
          </a:p>
          <a:p>
            <a:r>
              <a:rPr lang="en-US" altLang="zh-CN" sz="1600" dirty="0" smtClean="0"/>
              <a:t>else {o-</a:t>
            </a:r>
            <a:r>
              <a:rPr lang="en-US" altLang="zh-CN" sz="1600" dirty="0"/>
              <a:t>&gt;</a:t>
            </a:r>
            <a:r>
              <a:rPr lang="en-US" altLang="zh-CN" sz="1600" dirty="0" err="1"/>
              <a:t>lru</a:t>
            </a:r>
            <a:r>
              <a:rPr lang="en-US" altLang="zh-CN" sz="1600" dirty="0"/>
              <a:t> = LRU_CLOCK</a:t>
            </a:r>
            <a:r>
              <a:rPr lang="en-US" altLang="zh-CN" sz="1600" dirty="0" smtClean="0"/>
              <a:t>();}</a:t>
            </a:r>
            <a:endParaRPr lang="zh-CN" altLang="en-US" sz="1600" dirty="0"/>
          </a:p>
        </p:txBody>
      </p:sp>
    </p:spTree>
    <p:extLst>
      <p:ext uri="{BB962C8B-B14F-4D97-AF65-F5344CB8AC3E}">
        <p14:creationId xmlns:p14="http://schemas.microsoft.com/office/powerpoint/2010/main" val="12818923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19100" y="1454708"/>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时间计算</a:t>
            </a:r>
            <a:endParaRPr lang="en-US" altLang="zh-CN" sz="1600" b="1" dirty="0">
              <a:latin typeface="微软雅黑" panose="020B0503020204020204" pitchFamily="34" charset="-122"/>
              <a:ea typeface="微软雅黑" panose="020B0503020204020204" pitchFamily="34" charset="-122"/>
            </a:endParaRPr>
          </a:p>
        </p:txBody>
      </p:sp>
      <p:sp>
        <p:nvSpPr>
          <p:cNvPr id="26" name="矩形 25"/>
          <p:cNvSpPr/>
          <p:nvPr/>
        </p:nvSpPr>
        <p:spPr>
          <a:xfrm>
            <a:off x="520509" y="1877014"/>
            <a:ext cx="10497112" cy="584775"/>
          </a:xfrm>
          <a:prstGeom prst="rect">
            <a:avLst/>
          </a:prstGeom>
        </p:spPr>
        <p:txBody>
          <a:bodyPr wrap="square">
            <a:spAutoFit/>
          </a:bodyPr>
          <a:lstStyle/>
          <a:p>
            <a:r>
              <a:rPr lang="zh-CN" altLang="en-US" sz="1600" dirty="0" smtClean="0"/>
              <a:t>获取时间的函数属于系统调用，比较消耗时间，因此</a:t>
            </a:r>
            <a:r>
              <a:rPr lang="en-US" altLang="zh-CN" sz="1600" dirty="0" err="1" smtClean="0"/>
              <a:t>redis</a:t>
            </a:r>
            <a:r>
              <a:rPr lang="zh-CN" altLang="en-US" sz="1600" dirty="0" smtClean="0"/>
              <a:t>中采用缓存的方式，每</a:t>
            </a:r>
            <a:r>
              <a:rPr lang="en-US" altLang="zh-CN" sz="1600" dirty="0" smtClean="0"/>
              <a:t>100ms</a:t>
            </a:r>
            <a:r>
              <a:rPr lang="zh-CN" altLang="en-US" sz="1600" dirty="0" smtClean="0"/>
              <a:t>更新一次。见</a:t>
            </a:r>
            <a:r>
              <a:rPr lang="en-US" altLang="zh-CN" sz="1600" dirty="0" err="1" smtClean="0"/>
              <a:t>serverCron</a:t>
            </a:r>
            <a:r>
              <a:rPr lang="zh-CN" altLang="en-US" sz="1600" dirty="0" smtClean="0"/>
              <a:t>，</a:t>
            </a:r>
            <a:r>
              <a:rPr lang="en-US" altLang="zh-CN" sz="1600" dirty="0" err="1" smtClean="0"/>
              <a:t>updateCachedTime</a:t>
            </a:r>
            <a:r>
              <a:rPr lang="en-US" altLang="zh-CN" sz="1600" dirty="0" smtClean="0"/>
              <a:t>()</a:t>
            </a:r>
            <a:r>
              <a:rPr lang="zh-CN" altLang="en-US" sz="1600" dirty="0" smtClean="0"/>
              <a:t>和</a:t>
            </a:r>
            <a:r>
              <a:rPr lang="en-US" altLang="zh-CN" sz="1600" dirty="0" err="1"/>
              <a:t>server.lruclock</a:t>
            </a:r>
            <a:r>
              <a:rPr lang="en-US" altLang="zh-CN" sz="1600" dirty="0"/>
              <a:t>= </a:t>
            </a:r>
            <a:r>
              <a:rPr lang="en-US" altLang="zh-CN" sz="1600" dirty="0" err="1"/>
              <a:t>getLRUClock</a:t>
            </a:r>
            <a:r>
              <a:rPr lang="en-US" altLang="zh-CN" sz="1600" dirty="0"/>
              <a:t>();</a:t>
            </a:r>
            <a:r>
              <a:rPr lang="zh-CN" altLang="en-US" sz="1600" dirty="0" smtClean="0"/>
              <a:t>其中计算方式</a:t>
            </a:r>
            <a:r>
              <a:rPr lang="en-US" altLang="zh-CN" sz="1600" dirty="0" smtClean="0"/>
              <a:t>=Unix</a:t>
            </a:r>
            <a:r>
              <a:rPr lang="zh-CN" altLang="en-US" sz="1600" dirty="0" smtClean="0"/>
              <a:t>时间窜对</a:t>
            </a:r>
            <a:r>
              <a:rPr lang="en-US" altLang="zh-CN" sz="1600" dirty="0" smtClean="0"/>
              <a:t>2^24</a:t>
            </a:r>
            <a:r>
              <a:rPr lang="zh-CN" altLang="en-US" sz="1600" dirty="0" smtClean="0"/>
              <a:t>取模的结果</a:t>
            </a:r>
            <a:endParaRPr lang="zh-CN" altLang="en-US" dirty="0"/>
          </a:p>
        </p:txBody>
      </p:sp>
      <p:sp>
        <p:nvSpPr>
          <p:cNvPr id="25" name="矩形 24"/>
          <p:cNvSpPr/>
          <p:nvPr/>
        </p:nvSpPr>
        <p:spPr>
          <a:xfrm>
            <a:off x="6044786" y="585529"/>
            <a:ext cx="4780504" cy="584775"/>
          </a:xfrm>
          <a:prstGeom prst="rect">
            <a:avLst/>
          </a:prstGeom>
          <a:solidFill>
            <a:schemeClr val="accent3">
              <a:lumMod val="60000"/>
              <a:lumOff val="40000"/>
            </a:schemeClr>
          </a:solidFill>
        </p:spPr>
        <p:txBody>
          <a:bodyPr wrap="square">
            <a:spAutoFit/>
          </a:bodyPr>
          <a:lstStyle/>
          <a:p>
            <a:r>
              <a:rPr lang="zh-CN" altLang="en-US" sz="1600" dirty="0" smtClean="0"/>
              <a:t>注意：这里使用</a:t>
            </a:r>
            <a:r>
              <a:rPr lang="en-US" altLang="zh-CN" sz="1600" dirty="0" err="1" smtClean="0"/>
              <a:t>atomicGet</a:t>
            </a:r>
            <a:r>
              <a:rPr lang="zh-CN" altLang="en-US" sz="1600" dirty="0" smtClean="0"/>
              <a:t>是因为在别的线程可能也会使用该时间，如集群和</a:t>
            </a:r>
            <a:r>
              <a:rPr lang="en-US" altLang="zh-CN" sz="1600" dirty="0" smtClean="0"/>
              <a:t>RDB</a:t>
            </a:r>
            <a:endParaRPr lang="zh-CN" altLang="en-US" sz="1600" dirty="0"/>
          </a:p>
        </p:txBody>
      </p:sp>
      <p:grpSp>
        <p:nvGrpSpPr>
          <p:cNvPr id="12" name="组合 11"/>
          <p:cNvGrpSpPr/>
          <p:nvPr/>
        </p:nvGrpSpPr>
        <p:grpSpPr>
          <a:xfrm>
            <a:off x="6197812" y="3241451"/>
            <a:ext cx="5175122" cy="2753214"/>
            <a:chOff x="6197812" y="3600127"/>
            <a:chExt cx="5175122" cy="2753214"/>
          </a:xfrm>
        </p:grpSpPr>
        <p:grpSp>
          <p:nvGrpSpPr>
            <p:cNvPr id="11" name="组合 10"/>
            <p:cNvGrpSpPr/>
            <p:nvPr/>
          </p:nvGrpSpPr>
          <p:grpSpPr>
            <a:xfrm>
              <a:off x="6197812" y="3600127"/>
              <a:ext cx="5175122" cy="2753214"/>
              <a:chOff x="6081772" y="3528119"/>
              <a:chExt cx="5175122" cy="2753214"/>
            </a:xfrm>
          </p:grpSpPr>
          <p:pic>
            <p:nvPicPr>
              <p:cNvPr id="3" name="图片 2"/>
              <p:cNvPicPr>
                <a:picLocks noChangeAspect="1"/>
              </p:cNvPicPr>
              <p:nvPr/>
            </p:nvPicPr>
            <p:blipFill>
              <a:blip r:embed="rId3"/>
              <a:stretch>
                <a:fillRect/>
              </a:stretch>
            </p:blipFill>
            <p:spPr>
              <a:xfrm>
                <a:off x="6081772" y="4083166"/>
                <a:ext cx="5175122" cy="2198167"/>
              </a:xfrm>
              <a:prstGeom prst="rect">
                <a:avLst/>
              </a:prstGeom>
            </p:spPr>
          </p:pic>
          <p:pic>
            <p:nvPicPr>
              <p:cNvPr id="8" name="图片 7"/>
              <p:cNvPicPr>
                <a:picLocks noChangeAspect="1"/>
              </p:cNvPicPr>
              <p:nvPr/>
            </p:nvPicPr>
            <p:blipFill>
              <a:blip r:embed="rId4"/>
              <a:stretch>
                <a:fillRect/>
              </a:stretch>
            </p:blipFill>
            <p:spPr>
              <a:xfrm>
                <a:off x="6081772" y="3528119"/>
                <a:ext cx="5175122" cy="577278"/>
              </a:xfrm>
              <a:prstGeom prst="rect">
                <a:avLst/>
              </a:prstGeom>
            </p:spPr>
          </p:pic>
        </p:grpSp>
        <p:sp>
          <p:nvSpPr>
            <p:cNvPr id="9" name="矩形 8"/>
            <p:cNvSpPr/>
            <p:nvPr/>
          </p:nvSpPr>
          <p:spPr>
            <a:xfrm>
              <a:off x="6265093" y="4177405"/>
              <a:ext cx="4592456" cy="409818"/>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13" name="矩形 12"/>
          <p:cNvSpPr/>
          <p:nvPr/>
        </p:nvSpPr>
        <p:spPr>
          <a:xfrm>
            <a:off x="520509" y="2136910"/>
            <a:ext cx="8552896" cy="324879"/>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15"/>
          <p:cNvSpPr/>
          <p:nvPr/>
        </p:nvSpPr>
        <p:spPr>
          <a:xfrm>
            <a:off x="7281233" y="2691810"/>
            <a:ext cx="3008280" cy="338554"/>
          </a:xfrm>
          <a:prstGeom prst="rect">
            <a:avLst/>
          </a:prstGeom>
          <a:solidFill>
            <a:schemeClr val="accent3">
              <a:lumMod val="40000"/>
              <a:lumOff val="60000"/>
            </a:schemeClr>
          </a:solidFill>
        </p:spPr>
        <p:txBody>
          <a:bodyPr wrap="square">
            <a:spAutoFit/>
          </a:bodyPr>
          <a:lstStyle/>
          <a:p>
            <a:r>
              <a:rPr lang="en-US" altLang="zh-CN" sz="1600" dirty="0" err="1" smtClean="0"/>
              <a:t>redisServer</a:t>
            </a:r>
            <a:r>
              <a:rPr lang="zh-CN" altLang="en-US" sz="1600" dirty="0" smtClean="0"/>
              <a:t>对象中的</a:t>
            </a:r>
            <a:r>
              <a:rPr lang="en-US" altLang="zh-CN" sz="1600" dirty="0" err="1" smtClean="0"/>
              <a:t>lruclock</a:t>
            </a:r>
            <a:endParaRPr lang="zh-CN" altLang="en-US" sz="1600" dirty="0"/>
          </a:p>
        </p:txBody>
      </p:sp>
      <p:sp>
        <p:nvSpPr>
          <p:cNvPr id="17" name="矩形 16"/>
          <p:cNvSpPr/>
          <p:nvPr/>
        </p:nvSpPr>
        <p:spPr>
          <a:xfrm>
            <a:off x="645613" y="2691810"/>
            <a:ext cx="4132432" cy="338554"/>
          </a:xfrm>
          <a:prstGeom prst="rect">
            <a:avLst/>
          </a:prstGeom>
          <a:solidFill>
            <a:schemeClr val="accent3">
              <a:lumMod val="40000"/>
              <a:lumOff val="60000"/>
            </a:schemeClr>
          </a:solidFill>
        </p:spPr>
        <p:txBody>
          <a:bodyPr wrap="square">
            <a:spAutoFit/>
          </a:bodyPr>
          <a:lstStyle/>
          <a:p>
            <a:r>
              <a:rPr lang="en-US" altLang="zh-CN" sz="1600" dirty="0" err="1" smtClean="0"/>
              <a:t>redisServer</a:t>
            </a:r>
            <a:r>
              <a:rPr lang="zh-CN" altLang="en-US" sz="1600" dirty="0" smtClean="0"/>
              <a:t>对象中的</a:t>
            </a:r>
            <a:r>
              <a:rPr lang="en-US" altLang="zh-CN" sz="1600" dirty="0" err="1" smtClean="0"/>
              <a:t>unixtime</a:t>
            </a:r>
            <a:r>
              <a:rPr lang="zh-CN" altLang="en-US" sz="1600" dirty="0" smtClean="0"/>
              <a:t>和</a:t>
            </a:r>
            <a:r>
              <a:rPr lang="en-US" altLang="zh-CN" sz="1600" dirty="0" err="1" smtClean="0"/>
              <a:t>mstime</a:t>
            </a:r>
            <a:endParaRPr lang="zh-CN" altLang="en-US" sz="1600" dirty="0"/>
          </a:p>
        </p:txBody>
      </p:sp>
      <p:pic>
        <p:nvPicPr>
          <p:cNvPr id="14" name="图片 13"/>
          <p:cNvPicPr>
            <a:picLocks noChangeAspect="1"/>
          </p:cNvPicPr>
          <p:nvPr/>
        </p:nvPicPr>
        <p:blipFill>
          <a:blip r:embed="rId5"/>
          <a:stretch>
            <a:fillRect/>
          </a:stretch>
        </p:blipFill>
        <p:spPr>
          <a:xfrm>
            <a:off x="500447" y="3241451"/>
            <a:ext cx="4422763" cy="2828427"/>
          </a:xfrm>
          <a:prstGeom prst="rect">
            <a:avLst/>
          </a:prstGeom>
        </p:spPr>
      </p:pic>
    </p:spTree>
    <p:extLst>
      <p:ext uri="{BB962C8B-B14F-4D97-AF65-F5344CB8AC3E}">
        <p14:creationId xmlns:p14="http://schemas.microsoft.com/office/powerpoint/2010/main" val="971121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4032845" y="1071244"/>
            <a:ext cx="6773944" cy="3170099"/>
          </a:xfrm>
          <a:prstGeom prst="rect">
            <a:avLst/>
          </a:prstGeom>
        </p:spPr>
        <p:txBody>
          <a:bodyPr wrap="square">
            <a:spAutoFit/>
          </a:bodyPr>
          <a:lstStyle/>
          <a:p>
            <a:r>
              <a:rPr lang="en-US" altLang="zh-CN" dirty="0" err="1" smtClean="0">
                <a:solidFill>
                  <a:srgbClr val="FF0000"/>
                </a:solidFill>
              </a:rPr>
              <a:t>refcount</a:t>
            </a:r>
            <a:r>
              <a:rPr lang="zh-CN" altLang="en-US" dirty="0" smtClean="0"/>
              <a:t>：</a:t>
            </a:r>
            <a:r>
              <a:rPr lang="zh-CN" altLang="en-US" sz="1800" dirty="0" smtClean="0"/>
              <a:t>对应于</a:t>
            </a:r>
            <a:r>
              <a:rPr lang="en-US" altLang="zh-CN" sz="1800" dirty="0"/>
              <a:t>object </a:t>
            </a:r>
            <a:r>
              <a:rPr lang="en-US" altLang="zh-CN" sz="1800" dirty="0" err="1"/>
              <a:t>refcount</a:t>
            </a:r>
            <a:r>
              <a:rPr lang="zh-CN" altLang="en-US" sz="1800" dirty="0" smtClean="0"/>
              <a:t>命令，</a:t>
            </a:r>
            <a:r>
              <a:rPr lang="en-US" altLang="zh-CN" sz="1800" dirty="0" err="1"/>
              <a:t>Redis</a:t>
            </a:r>
            <a:r>
              <a:rPr lang="zh-CN" altLang="en-US" sz="1800" dirty="0"/>
              <a:t>共享的对象都放在结构体</a:t>
            </a:r>
            <a:r>
              <a:rPr lang="en-US" altLang="zh-CN" sz="1800" dirty="0" err="1"/>
              <a:t>sharedObjectsStruct</a:t>
            </a:r>
            <a:r>
              <a:rPr lang="zh-CN" altLang="en-US" sz="1800" dirty="0"/>
              <a:t>中，具体见</a:t>
            </a:r>
            <a:r>
              <a:rPr lang="en-US" altLang="zh-CN" sz="1800" dirty="0" err="1"/>
              <a:t>createSharedObjects</a:t>
            </a:r>
            <a:r>
              <a:rPr lang="zh-CN" altLang="en-US" sz="1800" dirty="0" smtClean="0"/>
              <a:t>函数。如常见的字符串、以及</a:t>
            </a:r>
            <a:r>
              <a:rPr lang="en-US" altLang="zh-CN" sz="1800" dirty="0" smtClean="0"/>
              <a:t>10000</a:t>
            </a:r>
            <a:r>
              <a:rPr lang="zh-CN" altLang="en-US" sz="1800" dirty="0"/>
              <a:t>个字符串对象，值分别是</a:t>
            </a:r>
            <a:r>
              <a:rPr lang="en-US" altLang="zh-CN" sz="1800" dirty="0"/>
              <a:t>[0~9999]</a:t>
            </a:r>
            <a:r>
              <a:rPr lang="zh-CN" altLang="en-US" sz="1800" dirty="0"/>
              <a:t>的整数值。当</a:t>
            </a:r>
            <a:r>
              <a:rPr lang="en-US" altLang="zh-CN" sz="1800" dirty="0" err="1"/>
              <a:t>Redis</a:t>
            </a:r>
            <a:r>
              <a:rPr lang="zh-CN" altLang="en-US" sz="1800" dirty="0"/>
              <a:t>需要使用值为</a:t>
            </a:r>
            <a:r>
              <a:rPr lang="en-US" altLang="zh-CN" sz="1800" dirty="0"/>
              <a:t>0~9999</a:t>
            </a:r>
            <a:r>
              <a:rPr lang="zh-CN" altLang="en-US" sz="1800" dirty="0"/>
              <a:t>的字符串对象时，可以直接使用这些共享对象。</a:t>
            </a:r>
            <a:r>
              <a:rPr lang="en-US" altLang="zh-CN" sz="1800" dirty="0"/>
              <a:t>10000</a:t>
            </a:r>
            <a:r>
              <a:rPr lang="zh-CN" altLang="en-US" sz="1800" dirty="0"/>
              <a:t>这个数字可以通过调整参数</a:t>
            </a:r>
            <a:r>
              <a:rPr lang="en-US" altLang="zh-CN" sz="1800" dirty="0" smtClean="0"/>
              <a:t>REDIS_SHARED_INTEGERS</a:t>
            </a:r>
            <a:r>
              <a:rPr lang="zh-CN" altLang="en-US" sz="1800" dirty="0" smtClean="0"/>
              <a:t>的</a:t>
            </a:r>
            <a:r>
              <a:rPr lang="zh-CN" altLang="en-US" sz="1800" dirty="0"/>
              <a:t>值进行改变</a:t>
            </a:r>
            <a:r>
              <a:rPr lang="zh-CN" altLang="en-US" sz="1800" dirty="0" smtClean="0"/>
              <a:t>。</a:t>
            </a:r>
            <a:endParaRPr lang="en-US" altLang="zh-CN" sz="1800" dirty="0" smtClean="0"/>
          </a:p>
          <a:p>
            <a:r>
              <a:rPr lang="zh-CN" altLang="en-US" sz="1800" dirty="0" smtClean="0"/>
              <a:t>但是</a:t>
            </a:r>
            <a:r>
              <a:rPr lang="zh-CN" altLang="en-US" sz="1800" dirty="0">
                <a:solidFill>
                  <a:srgbClr val="FF0000"/>
                </a:solidFill>
              </a:rPr>
              <a:t>共享对象池与</a:t>
            </a:r>
            <a:r>
              <a:rPr lang="en-US" altLang="zh-CN" sz="1800" dirty="0" err="1">
                <a:solidFill>
                  <a:srgbClr val="FF0000"/>
                </a:solidFill>
              </a:rPr>
              <a:t>maxmemory+LRU</a:t>
            </a:r>
            <a:r>
              <a:rPr lang="zh-CN" altLang="en-US" sz="1800" dirty="0">
                <a:solidFill>
                  <a:srgbClr val="FF0000"/>
                </a:solidFill>
              </a:rPr>
              <a:t>策略</a:t>
            </a:r>
            <a:r>
              <a:rPr lang="zh-CN" altLang="en-US" sz="1800" dirty="0" smtClean="0">
                <a:solidFill>
                  <a:srgbClr val="FF0000"/>
                </a:solidFill>
              </a:rPr>
              <a:t>冲突。</a:t>
            </a:r>
            <a:r>
              <a:rPr lang="zh-CN" altLang="en-US" sz="1800" dirty="0">
                <a:solidFill>
                  <a:srgbClr val="FF0000"/>
                </a:solidFill>
              </a:rPr>
              <a:t>因为共享对象，</a:t>
            </a:r>
            <a:r>
              <a:rPr lang="en-US" altLang="zh-CN" sz="1800" dirty="0" err="1">
                <a:solidFill>
                  <a:srgbClr val="FF0000"/>
                </a:solidFill>
              </a:rPr>
              <a:t>lru</a:t>
            </a:r>
            <a:r>
              <a:rPr lang="zh-CN" altLang="en-US" sz="1800" dirty="0">
                <a:solidFill>
                  <a:srgbClr val="FF0000"/>
                </a:solidFill>
              </a:rPr>
              <a:t>也是共享的。</a:t>
            </a:r>
            <a:endParaRPr lang="en-US" altLang="zh-CN" sz="1800" dirty="0">
              <a:solidFill>
                <a:srgbClr val="FF0000"/>
              </a:solidFill>
            </a:endParaRPr>
          </a:p>
          <a:p>
            <a:r>
              <a:rPr lang="zh-CN" altLang="en-US" sz="1800" dirty="0">
                <a:solidFill>
                  <a:srgbClr val="FF0000"/>
                </a:solidFill>
              </a:rPr>
              <a:t>只有整数对象池，因为整数对象池复用几率大，而且字符串判断</a:t>
            </a:r>
            <a:r>
              <a:rPr lang="zh-CN" altLang="en-US" sz="1800" dirty="0" smtClean="0">
                <a:solidFill>
                  <a:srgbClr val="FF0000"/>
                </a:solidFill>
              </a:rPr>
              <a:t>相等</a:t>
            </a:r>
            <a:r>
              <a:rPr lang="zh-CN" altLang="en-US" sz="1800" dirty="0">
                <a:solidFill>
                  <a:srgbClr val="FF0000"/>
                </a:solidFill>
              </a:rPr>
              <a:t>性，时间复杂度变为</a:t>
            </a:r>
            <a:r>
              <a:rPr lang="en-US" altLang="zh-CN" sz="1800" dirty="0">
                <a:solidFill>
                  <a:srgbClr val="FF0000"/>
                </a:solidFill>
              </a:rPr>
              <a:t>O</a:t>
            </a:r>
            <a:r>
              <a:rPr lang="zh-CN" altLang="en-US" sz="1800" dirty="0">
                <a:solidFill>
                  <a:srgbClr val="FF0000"/>
                </a:solidFill>
              </a:rPr>
              <a:t>（</a:t>
            </a:r>
            <a:r>
              <a:rPr lang="en-US" altLang="zh-CN" sz="1800" dirty="0">
                <a:solidFill>
                  <a:srgbClr val="FF0000"/>
                </a:solidFill>
              </a:rPr>
              <a:t>n</a:t>
            </a:r>
            <a:r>
              <a:rPr lang="zh-CN" altLang="en-US" sz="1800" dirty="0">
                <a:solidFill>
                  <a:srgbClr val="FF0000"/>
                </a:solidFill>
              </a:rPr>
              <a:t>），特别是长字符串更消耗性能（浮点数</a:t>
            </a:r>
            <a:r>
              <a:rPr lang="zh-CN" altLang="en-US" sz="1800" dirty="0" smtClean="0">
                <a:solidFill>
                  <a:srgbClr val="FF0000"/>
                </a:solidFill>
              </a:rPr>
              <a:t>在</a:t>
            </a:r>
            <a:r>
              <a:rPr lang="en-US" altLang="zh-CN" sz="1800" dirty="0" err="1" smtClean="0">
                <a:solidFill>
                  <a:srgbClr val="FF0000"/>
                </a:solidFill>
              </a:rPr>
              <a:t>Redis</a:t>
            </a:r>
            <a:r>
              <a:rPr lang="zh-CN" altLang="en-US" sz="1800" dirty="0">
                <a:solidFill>
                  <a:srgbClr val="FF0000"/>
                </a:solidFill>
              </a:rPr>
              <a:t>内部使用字符串存储）。</a:t>
            </a:r>
            <a:endParaRPr lang="en-US" altLang="zh-CN" sz="1800" dirty="0" smtClean="0">
              <a:solidFill>
                <a:srgbClr val="FF0000"/>
              </a:solidFill>
            </a:endParaRPr>
          </a:p>
        </p:txBody>
      </p:sp>
      <p:sp>
        <p:nvSpPr>
          <p:cNvPr id="7" name="矩形 6"/>
          <p:cNvSpPr/>
          <p:nvPr/>
        </p:nvSpPr>
        <p:spPr>
          <a:xfrm>
            <a:off x="619100" y="1454708"/>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a:t>
            </a:r>
            <a:endParaRPr lang="en-US" altLang="zh-CN" sz="16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792485" y="2338878"/>
            <a:ext cx="2645372" cy="2856919"/>
            <a:chOff x="475237" y="2520007"/>
            <a:chExt cx="2645372" cy="2856919"/>
          </a:xfrm>
        </p:grpSpPr>
        <p:sp>
          <p:nvSpPr>
            <p:cNvPr id="13" name="矩形 12"/>
            <p:cNvSpPr/>
            <p:nvPr/>
          </p:nvSpPr>
          <p:spPr>
            <a:xfrm>
              <a:off x="562758" y="2621399"/>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unsigned:type:4</a:t>
              </a:r>
              <a:endParaRPr lang="en-US" altLang="zh-CN" dirty="0"/>
            </a:p>
          </p:txBody>
        </p:sp>
        <p:sp>
          <p:nvSpPr>
            <p:cNvPr id="14" name="矩形 13"/>
            <p:cNvSpPr/>
            <p:nvPr/>
          </p:nvSpPr>
          <p:spPr>
            <a:xfrm>
              <a:off x="559997" y="3053447"/>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unsigned:encoding:4</a:t>
              </a:r>
              <a:endParaRPr lang="en-US" altLang="zh-CN" dirty="0"/>
            </a:p>
          </p:txBody>
        </p:sp>
        <p:sp>
          <p:nvSpPr>
            <p:cNvPr id="15" name="矩形 14"/>
            <p:cNvSpPr/>
            <p:nvPr/>
          </p:nvSpPr>
          <p:spPr>
            <a:xfrm>
              <a:off x="559997" y="3485495"/>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unsigned:lru:24</a:t>
              </a:r>
              <a:endParaRPr lang="en-US" altLang="zh-CN" dirty="0"/>
            </a:p>
          </p:txBody>
        </p:sp>
        <p:sp>
          <p:nvSpPr>
            <p:cNvPr id="16" name="矩形 15"/>
            <p:cNvSpPr/>
            <p:nvPr/>
          </p:nvSpPr>
          <p:spPr>
            <a:xfrm>
              <a:off x="504453" y="2520007"/>
              <a:ext cx="2616156" cy="27943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5237" y="4758238"/>
              <a:ext cx="2473497" cy="618688"/>
            </a:xfrm>
            <a:prstGeom prst="rect">
              <a:avLst/>
            </a:prstGeom>
            <a:no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solidFill>
                    <a:schemeClr val="tx1"/>
                  </a:solidFill>
                </a:rPr>
                <a:t>redisObject</a:t>
              </a:r>
              <a:endParaRPr lang="zh-CN" altLang="en-US" dirty="0">
                <a:solidFill>
                  <a:schemeClr val="tx1"/>
                </a:solidFill>
              </a:endParaRPr>
            </a:p>
          </p:txBody>
        </p:sp>
        <p:sp>
          <p:nvSpPr>
            <p:cNvPr id="18" name="矩形 17"/>
            <p:cNvSpPr/>
            <p:nvPr/>
          </p:nvSpPr>
          <p:spPr>
            <a:xfrm>
              <a:off x="556945" y="3935222"/>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int:refcount</a:t>
              </a:r>
              <a:endParaRPr lang="zh-CN" altLang="en-US" dirty="0"/>
            </a:p>
          </p:txBody>
        </p:sp>
        <p:sp>
          <p:nvSpPr>
            <p:cNvPr id="19" name="矩形 18"/>
            <p:cNvSpPr/>
            <p:nvPr/>
          </p:nvSpPr>
          <p:spPr>
            <a:xfrm>
              <a:off x="556186" y="4380071"/>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void*:</a:t>
              </a:r>
              <a:r>
                <a:rPr lang="en-US" altLang="zh-CN" dirty="0" err="1" smtClean="0"/>
                <a:t>ptr</a:t>
              </a:r>
              <a:endParaRPr lang="zh-CN" altLang="en-US" dirty="0"/>
            </a:p>
          </p:txBody>
        </p:sp>
      </p:grpSp>
      <p:sp>
        <p:nvSpPr>
          <p:cNvPr id="22" name="矩形 21"/>
          <p:cNvSpPr/>
          <p:nvPr/>
        </p:nvSpPr>
        <p:spPr>
          <a:xfrm>
            <a:off x="869745" y="5288421"/>
            <a:ext cx="2549916" cy="400110"/>
          </a:xfrm>
          <a:prstGeom prst="rect">
            <a:avLst/>
          </a:prstGeom>
        </p:spPr>
        <p:txBody>
          <a:bodyPr wrap="square">
            <a:spAutoFit/>
          </a:bodyPr>
          <a:lstStyle/>
          <a:p>
            <a:r>
              <a:rPr lang="en-US" altLang="zh-CN" dirty="0" err="1" smtClean="0"/>
              <a:t>sizeof</a:t>
            </a:r>
            <a:r>
              <a:rPr lang="en-US" altLang="zh-CN" dirty="0" smtClean="0"/>
              <a:t>(</a:t>
            </a:r>
            <a:r>
              <a:rPr lang="en-US" altLang="zh-CN" dirty="0" err="1" smtClean="0"/>
              <a:t>robj</a:t>
            </a:r>
            <a:r>
              <a:rPr lang="en-US" altLang="zh-CN" dirty="0" smtClean="0"/>
              <a:t>)=16Byte</a:t>
            </a:r>
            <a:endParaRPr lang="zh-CN" altLang="en-US" dirty="0"/>
          </a:p>
        </p:txBody>
      </p:sp>
      <p:sp>
        <p:nvSpPr>
          <p:cNvPr id="26" name="矩形 25"/>
          <p:cNvSpPr/>
          <p:nvPr/>
        </p:nvSpPr>
        <p:spPr>
          <a:xfrm>
            <a:off x="4248731" y="4886453"/>
            <a:ext cx="6984776" cy="400110"/>
          </a:xfrm>
          <a:prstGeom prst="rect">
            <a:avLst/>
          </a:prstGeom>
        </p:spPr>
        <p:txBody>
          <a:bodyPr wrap="square">
            <a:spAutoFit/>
          </a:bodyPr>
          <a:lstStyle/>
          <a:p>
            <a:r>
              <a:rPr lang="en-US" altLang="zh-CN" dirty="0" err="1" smtClean="0">
                <a:solidFill>
                  <a:srgbClr val="FF0000"/>
                </a:solidFill>
              </a:rPr>
              <a:t>ptr</a:t>
            </a:r>
            <a:r>
              <a:rPr lang="zh-CN" altLang="en-US" dirty="0" smtClean="0"/>
              <a:t>：模拟多态，可以存储任何类型的对象。</a:t>
            </a:r>
            <a:endParaRPr lang="zh-CN" altLang="en-US" dirty="0"/>
          </a:p>
        </p:txBody>
      </p:sp>
    </p:spTree>
    <p:extLst>
      <p:ext uri="{BB962C8B-B14F-4D97-AF65-F5344CB8AC3E}">
        <p14:creationId xmlns:p14="http://schemas.microsoft.com/office/powerpoint/2010/main" val="5180379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19100" y="1454708"/>
            <a:ext cx="1088760"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字符串</a:t>
            </a:r>
            <a:endParaRPr lang="en-US" altLang="zh-CN" sz="1600" b="1" dirty="0">
              <a:latin typeface="微软雅黑" panose="020B0503020204020204" pitchFamily="34" charset="-122"/>
              <a:ea typeface="微软雅黑" panose="020B0503020204020204" pitchFamily="34" charset="-122"/>
            </a:endParaRPr>
          </a:p>
        </p:txBody>
      </p:sp>
      <p:sp>
        <p:nvSpPr>
          <p:cNvPr id="25" name="矩形 24"/>
          <p:cNvSpPr/>
          <p:nvPr/>
        </p:nvSpPr>
        <p:spPr>
          <a:xfrm>
            <a:off x="4248869" y="1161220"/>
            <a:ext cx="2616156" cy="4627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t_string</a:t>
            </a:r>
            <a:endParaRPr lang="zh-CN" altLang="en-US" dirty="0">
              <a:solidFill>
                <a:schemeClr val="tx1"/>
              </a:solidFill>
            </a:endParaRPr>
          </a:p>
        </p:txBody>
      </p:sp>
      <p:grpSp>
        <p:nvGrpSpPr>
          <p:cNvPr id="8" name="组合 7"/>
          <p:cNvGrpSpPr/>
          <p:nvPr/>
        </p:nvGrpSpPr>
        <p:grpSpPr>
          <a:xfrm>
            <a:off x="693932" y="2312511"/>
            <a:ext cx="2473497" cy="1296144"/>
            <a:chOff x="693933" y="2592015"/>
            <a:chExt cx="2473497" cy="1296144"/>
          </a:xfrm>
        </p:grpSpPr>
        <p:sp>
          <p:nvSpPr>
            <p:cNvPr id="21" name="矩形 20"/>
            <p:cNvSpPr/>
            <p:nvPr/>
          </p:nvSpPr>
          <p:spPr>
            <a:xfrm>
              <a:off x="693933" y="2592015"/>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a:t>
              </a:r>
              <a:endParaRPr lang="en-US" altLang="zh-CN" dirty="0"/>
            </a:p>
          </p:txBody>
        </p:sp>
        <p:sp>
          <p:nvSpPr>
            <p:cNvPr id="30" name="矩形 29"/>
            <p:cNvSpPr/>
            <p:nvPr/>
          </p:nvSpPr>
          <p:spPr>
            <a:xfrm>
              <a:off x="693933" y="3024063"/>
              <a:ext cx="2473497" cy="864096"/>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smtClean="0">
                  <a:solidFill>
                    <a:schemeClr val="tx1"/>
                  </a:solidFill>
                </a:rPr>
                <a:t>长度小于</a:t>
              </a:r>
              <a:r>
                <a:rPr lang="en-US" altLang="zh-CN" sz="1400" dirty="0" smtClean="0">
                  <a:solidFill>
                    <a:schemeClr val="tx1"/>
                  </a:solidFill>
                </a:rPr>
                <a:t>20</a:t>
              </a:r>
              <a:r>
                <a:rPr lang="zh-CN" altLang="en-US" sz="1400" dirty="0" smtClean="0">
                  <a:solidFill>
                    <a:schemeClr val="tx1"/>
                  </a:solidFill>
                </a:rPr>
                <a:t>（确保在一个长整型范围内，</a:t>
              </a:r>
              <a:r>
                <a:rPr lang="en-US" altLang="zh-CN" sz="1400" dirty="0" smtClean="0">
                  <a:solidFill>
                    <a:schemeClr val="tx1"/>
                  </a:solidFill>
                </a:rPr>
                <a:t>2^64</a:t>
              </a:r>
              <a:r>
                <a:rPr lang="zh-CN" altLang="en-US" sz="1400" dirty="0" smtClean="0">
                  <a:solidFill>
                    <a:schemeClr val="tx1"/>
                  </a:solidFill>
                </a:rPr>
                <a:t>刚好占</a:t>
              </a:r>
              <a:r>
                <a:rPr lang="en-US" altLang="zh-CN" sz="1400" dirty="0" smtClean="0">
                  <a:solidFill>
                    <a:schemeClr val="tx1"/>
                  </a:solidFill>
                </a:rPr>
                <a:t>20</a:t>
              </a:r>
              <a:r>
                <a:rPr lang="zh-CN" altLang="en-US" sz="1400" dirty="0" smtClean="0">
                  <a:solidFill>
                    <a:schemeClr val="tx1"/>
                  </a:solidFill>
                </a:rPr>
                <a:t>位），且为数字字符串类型</a:t>
              </a:r>
              <a:endParaRPr lang="en-US" altLang="zh-CN" sz="1400" dirty="0">
                <a:solidFill>
                  <a:schemeClr val="tx1"/>
                </a:solidFill>
              </a:endParaRPr>
            </a:p>
          </p:txBody>
        </p:sp>
      </p:grpSp>
      <p:pic>
        <p:nvPicPr>
          <p:cNvPr id="3" name="图片 2"/>
          <p:cNvPicPr>
            <a:picLocks noChangeAspect="1"/>
          </p:cNvPicPr>
          <p:nvPr/>
        </p:nvPicPr>
        <p:blipFill>
          <a:blip r:embed="rId3"/>
          <a:stretch>
            <a:fillRect/>
          </a:stretch>
        </p:blipFill>
        <p:spPr>
          <a:xfrm>
            <a:off x="216421" y="3641881"/>
            <a:ext cx="3220989" cy="2678497"/>
          </a:xfrm>
          <a:prstGeom prst="rect">
            <a:avLst/>
          </a:prstGeom>
        </p:spPr>
      </p:pic>
      <p:grpSp>
        <p:nvGrpSpPr>
          <p:cNvPr id="31" name="组合 30"/>
          <p:cNvGrpSpPr/>
          <p:nvPr/>
        </p:nvGrpSpPr>
        <p:grpSpPr>
          <a:xfrm>
            <a:off x="4320198" y="2254155"/>
            <a:ext cx="2473497" cy="1524020"/>
            <a:chOff x="693933" y="2582502"/>
            <a:chExt cx="2473497" cy="1524020"/>
          </a:xfrm>
        </p:grpSpPr>
        <p:sp>
          <p:nvSpPr>
            <p:cNvPr id="32" name="矩形 31"/>
            <p:cNvSpPr/>
            <p:nvPr/>
          </p:nvSpPr>
          <p:spPr>
            <a:xfrm>
              <a:off x="693933" y="2582502"/>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embstr</a:t>
              </a:r>
              <a:endParaRPr lang="en-US" altLang="zh-CN" dirty="0"/>
            </a:p>
          </p:txBody>
        </p:sp>
        <p:sp>
          <p:nvSpPr>
            <p:cNvPr id="33" name="矩形 32"/>
            <p:cNvSpPr/>
            <p:nvPr/>
          </p:nvSpPr>
          <p:spPr>
            <a:xfrm>
              <a:off x="693933" y="3024062"/>
              <a:ext cx="2473497" cy="1082460"/>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a:solidFill>
                    <a:schemeClr val="tx1"/>
                  </a:solidFill>
                </a:rPr>
                <a:t>长度</a:t>
              </a:r>
              <a:r>
                <a:rPr lang="zh-CN" altLang="en-US" sz="1400" dirty="0" smtClean="0">
                  <a:solidFill>
                    <a:schemeClr val="tx1"/>
                  </a:solidFill>
                </a:rPr>
                <a:t>小于等于</a:t>
              </a:r>
              <a:r>
                <a:rPr lang="en-US" altLang="zh-CN" sz="1400" dirty="0" smtClean="0">
                  <a:solidFill>
                    <a:schemeClr val="tx1"/>
                  </a:solidFill>
                </a:rPr>
                <a:t>44</a:t>
              </a:r>
              <a:r>
                <a:rPr lang="zh-CN" altLang="en-US" sz="1400" dirty="0">
                  <a:solidFill>
                    <a:schemeClr val="tx1"/>
                  </a:solidFill>
                </a:rPr>
                <a:t>字节的</a:t>
              </a:r>
              <a:r>
                <a:rPr lang="zh-CN" altLang="en-US" sz="1400" dirty="0" smtClean="0">
                  <a:solidFill>
                    <a:schemeClr val="tx1"/>
                  </a:solidFill>
                </a:rPr>
                <a:t>字符串</a:t>
              </a:r>
              <a:r>
                <a:rPr lang="en-US" altLang="zh-CN" sz="1400" dirty="0" smtClean="0">
                  <a:solidFill>
                    <a:schemeClr val="tx1"/>
                  </a:solidFill>
                </a:rPr>
                <a:t>(</a:t>
              </a:r>
              <a:r>
                <a:rPr lang="zh-CN" altLang="en-US" sz="1400" dirty="0" smtClean="0">
                  <a:solidFill>
                    <a:schemeClr val="tx1"/>
                  </a:solidFill>
                </a:rPr>
                <a:t>包括浮点数</a:t>
              </a:r>
              <a:r>
                <a:rPr lang="en-US" altLang="zh-CN" sz="1400" dirty="0" smtClean="0">
                  <a:solidFill>
                    <a:schemeClr val="tx1"/>
                  </a:solidFill>
                </a:rPr>
                <a:t>)</a:t>
              </a:r>
              <a:r>
                <a:rPr lang="zh-CN" altLang="en-US" sz="1400" dirty="0" smtClean="0">
                  <a:solidFill>
                    <a:schemeClr val="tx1"/>
                  </a:solidFill>
                </a:rPr>
                <a:t>。</a:t>
              </a:r>
              <a:r>
                <a:rPr lang="en-US" altLang="zh-CN" sz="1400" dirty="0" smtClean="0">
                  <a:solidFill>
                    <a:schemeClr val="tx1"/>
                  </a:solidFill>
                </a:rPr>
                <a:t>44</a:t>
              </a:r>
              <a:r>
                <a:rPr lang="zh-CN" altLang="en-US" sz="1400" dirty="0" smtClean="0">
                  <a:solidFill>
                    <a:schemeClr val="tx1"/>
                  </a:solidFill>
                </a:rPr>
                <a:t>个字节是主要是适应</a:t>
              </a:r>
              <a:r>
                <a:rPr lang="en-US" altLang="zh-CN" sz="1400" dirty="0" err="1" smtClean="0">
                  <a:solidFill>
                    <a:schemeClr val="tx1"/>
                  </a:solidFill>
                </a:rPr>
                <a:t>jemalloc</a:t>
              </a:r>
              <a:r>
                <a:rPr lang="zh-CN" altLang="en-US" sz="1400" dirty="0" smtClean="0">
                  <a:solidFill>
                    <a:schemeClr val="tx1"/>
                  </a:solidFill>
                </a:rPr>
                <a:t>分配的</a:t>
              </a:r>
              <a:r>
                <a:rPr lang="en-US" altLang="zh-CN" sz="1400" dirty="0" smtClean="0">
                  <a:solidFill>
                    <a:schemeClr val="tx1"/>
                  </a:solidFill>
                </a:rPr>
                <a:t>64k</a:t>
              </a:r>
              <a:r>
                <a:rPr lang="zh-CN" altLang="en-US" sz="1400" dirty="0" smtClean="0">
                  <a:solidFill>
                    <a:schemeClr val="tx1"/>
                  </a:solidFill>
                </a:rPr>
                <a:t>的</a:t>
              </a:r>
              <a:r>
                <a:rPr lang="en-US" altLang="zh-CN" sz="1400" dirty="0" err="1" smtClean="0">
                  <a:solidFill>
                    <a:schemeClr val="tx1"/>
                  </a:solidFill>
                </a:rPr>
                <a:t>arean</a:t>
              </a:r>
              <a:endParaRPr lang="en-US" altLang="zh-CN" sz="1400" dirty="0">
                <a:solidFill>
                  <a:schemeClr val="tx1"/>
                </a:solidFill>
              </a:endParaRPr>
            </a:p>
          </p:txBody>
        </p:sp>
      </p:grpSp>
      <p:pic>
        <p:nvPicPr>
          <p:cNvPr id="11" name="图片 10"/>
          <p:cNvPicPr>
            <a:picLocks noChangeAspect="1"/>
          </p:cNvPicPr>
          <p:nvPr/>
        </p:nvPicPr>
        <p:blipFill>
          <a:blip r:embed="rId4"/>
          <a:stretch>
            <a:fillRect/>
          </a:stretch>
        </p:blipFill>
        <p:spPr>
          <a:xfrm>
            <a:off x="4032845" y="3819079"/>
            <a:ext cx="7272808" cy="2324100"/>
          </a:xfrm>
          <a:prstGeom prst="rect">
            <a:avLst/>
          </a:prstGeom>
        </p:spPr>
      </p:pic>
      <p:grpSp>
        <p:nvGrpSpPr>
          <p:cNvPr id="34" name="组合 33"/>
          <p:cNvGrpSpPr/>
          <p:nvPr/>
        </p:nvGrpSpPr>
        <p:grpSpPr>
          <a:xfrm>
            <a:off x="8209309" y="2308542"/>
            <a:ext cx="2473497" cy="1296144"/>
            <a:chOff x="693933" y="2592015"/>
            <a:chExt cx="2473497" cy="1296144"/>
          </a:xfrm>
        </p:grpSpPr>
        <p:sp>
          <p:nvSpPr>
            <p:cNvPr id="35" name="矩形 34"/>
            <p:cNvSpPr/>
            <p:nvPr/>
          </p:nvSpPr>
          <p:spPr>
            <a:xfrm>
              <a:off x="693933" y="2592015"/>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raw</a:t>
              </a:r>
              <a:endParaRPr lang="en-US" altLang="zh-CN" dirty="0"/>
            </a:p>
          </p:txBody>
        </p:sp>
        <p:sp>
          <p:nvSpPr>
            <p:cNvPr id="36" name="矩形 35"/>
            <p:cNvSpPr/>
            <p:nvPr/>
          </p:nvSpPr>
          <p:spPr>
            <a:xfrm>
              <a:off x="693933" y="3024063"/>
              <a:ext cx="2473497" cy="864096"/>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smtClean="0">
                  <a:solidFill>
                    <a:schemeClr val="tx1"/>
                  </a:solidFill>
                </a:rPr>
                <a:t>长度大于</a:t>
              </a:r>
              <a:r>
                <a:rPr lang="en-US" altLang="zh-CN" sz="1400" dirty="0">
                  <a:solidFill>
                    <a:schemeClr val="tx1"/>
                  </a:solidFill>
                </a:rPr>
                <a:t>44</a:t>
              </a:r>
              <a:r>
                <a:rPr lang="zh-CN" altLang="en-US" sz="1400" dirty="0">
                  <a:solidFill>
                    <a:schemeClr val="tx1"/>
                  </a:solidFill>
                </a:rPr>
                <a:t>字节的</a:t>
              </a:r>
              <a:r>
                <a:rPr lang="zh-CN" altLang="en-US" sz="1400" dirty="0" smtClean="0">
                  <a:solidFill>
                    <a:schemeClr val="tx1"/>
                  </a:solidFill>
                </a:rPr>
                <a:t>字符串</a:t>
              </a:r>
              <a:r>
                <a:rPr lang="en-US" altLang="zh-CN" sz="1400" dirty="0">
                  <a:solidFill>
                    <a:schemeClr val="tx1"/>
                  </a:solidFill>
                </a:rPr>
                <a:t>(</a:t>
              </a:r>
              <a:r>
                <a:rPr lang="zh-CN" altLang="en-US" sz="1400" dirty="0">
                  <a:solidFill>
                    <a:schemeClr val="tx1"/>
                  </a:solidFill>
                </a:rPr>
                <a:t>包括浮点数</a:t>
              </a:r>
              <a:r>
                <a:rPr lang="en-US" altLang="zh-CN" sz="1400" dirty="0">
                  <a:solidFill>
                    <a:schemeClr val="tx1"/>
                  </a:solidFill>
                </a:rPr>
                <a:t>)</a:t>
              </a:r>
            </a:p>
          </p:txBody>
        </p:sp>
      </p:grpSp>
      <p:cxnSp>
        <p:nvCxnSpPr>
          <p:cNvPr id="37" name="肘形连接符 36"/>
          <p:cNvCxnSpPr>
            <a:stCxn id="25" idx="2"/>
            <a:endCxn id="21" idx="0"/>
          </p:cNvCxnSpPr>
          <p:nvPr/>
        </p:nvCxnSpPr>
        <p:spPr>
          <a:xfrm rot="5400000">
            <a:off x="3399551" y="155115"/>
            <a:ext cx="688526" cy="362626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肘形连接符 37"/>
          <p:cNvCxnSpPr>
            <a:stCxn id="25" idx="2"/>
            <a:endCxn id="32" idx="0"/>
          </p:cNvCxnSpPr>
          <p:nvPr/>
        </p:nvCxnSpPr>
        <p:spPr>
          <a:xfrm rot="5400000">
            <a:off x="5241862" y="1939070"/>
            <a:ext cx="630170" cy="12700"/>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肘形连接符 40"/>
          <p:cNvCxnSpPr>
            <a:stCxn id="25" idx="2"/>
            <a:endCxn id="35" idx="0"/>
          </p:cNvCxnSpPr>
          <p:nvPr/>
        </p:nvCxnSpPr>
        <p:spPr>
          <a:xfrm rot="16200000" flipH="1">
            <a:off x="7159224" y="21707"/>
            <a:ext cx="684557" cy="3889111"/>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46138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19100" y="1454708"/>
            <a:ext cx="1991892" cy="338554"/>
          </a:xfrm>
          <a:prstGeom prst="rect">
            <a:avLst/>
          </a:prstGeom>
        </p:spPr>
        <p:txBody>
          <a:bodyPr wrap="none">
            <a:spAutoFit/>
          </a:bodyPr>
          <a:lstStyle/>
          <a:p>
            <a:pPr marL="285750" indent="-285750">
              <a:buFont typeface="Arial" panose="020B0604020202020204" pitchFamily="34" charset="0"/>
              <a:buChar char="•"/>
            </a:pPr>
            <a:r>
              <a:rPr lang="en-US" altLang="zh-CN" sz="1600" dirty="0" err="1"/>
              <a:t>embstr</a:t>
            </a:r>
            <a:r>
              <a:rPr lang="zh-CN" altLang="en-US" sz="1600" dirty="0"/>
              <a:t>与</a:t>
            </a:r>
            <a:r>
              <a:rPr lang="en-US" altLang="zh-CN" sz="1600" dirty="0" smtClean="0"/>
              <a:t>raw</a:t>
            </a:r>
            <a:r>
              <a:rPr lang="zh-CN" altLang="en-US" sz="1600" dirty="0" smtClean="0"/>
              <a:t>特点</a:t>
            </a:r>
            <a:endParaRPr lang="zh-CN" altLang="en-US" sz="1600" dirty="0"/>
          </a:p>
        </p:txBody>
      </p:sp>
      <p:graphicFrame>
        <p:nvGraphicFramePr>
          <p:cNvPr id="13" name="表格 12"/>
          <p:cNvGraphicFramePr>
            <a:graphicFrameLocks noGrp="1"/>
          </p:cNvGraphicFramePr>
          <p:nvPr>
            <p:extLst>
              <p:ext uri="{D42A27DB-BD31-4B8C-83A1-F6EECF244321}">
                <p14:modId xmlns:p14="http://schemas.microsoft.com/office/powerpoint/2010/main" val="93731045"/>
              </p:ext>
            </p:extLst>
          </p:nvPr>
        </p:nvGraphicFramePr>
        <p:xfrm>
          <a:off x="490881" y="2087959"/>
          <a:ext cx="5414172" cy="3816423"/>
        </p:xfrm>
        <a:graphic>
          <a:graphicData uri="http://schemas.openxmlformats.org/drawingml/2006/table">
            <a:tbl>
              <a:tblPr firstRow="1" bandRow="1">
                <a:tableStyleId>{5C22544A-7EE6-4342-B048-85BDC9FD1C3A}</a:tableStyleId>
              </a:tblPr>
              <a:tblGrid>
                <a:gridCol w="1353543">
                  <a:extLst>
                    <a:ext uri="{9D8B030D-6E8A-4147-A177-3AD203B41FA5}">
                      <a16:colId xmlns:a16="http://schemas.microsoft.com/office/drawing/2014/main" val="3286652978"/>
                    </a:ext>
                  </a:extLst>
                </a:gridCol>
                <a:gridCol w="1353543">
                  <a:extLst>
                    <a:ext uri="{9D8B030D-6E8A-4147-A177-3AD203B41FA5}">
                      <a16:colId xmlns:a16="http://schemas.microsoft.com/office/drawing/2014/main" val="85857564"/>
                    </a:ext>
                  </a:extLst>
                </a:gridCol>
                <a:gridCol w="1353543">
                  <a:extLst>
                    <a:ext uri="{9D8B030D-6E8A-4147-A177-3AD203B41FA5}">
                      <a16:colId xmlns:a16="http://schemas.microsoft.com/office/drawing/2014/main" val="2787590596"/>
                    </a:ext>
                  </a:extLst>
                </a:gridCol>
                <a:gridCol w="1353543">
                  <a:extLst>
                    <a:ext uri="{9D8B030D-6E8A-4147-A177-3AD203B41FA5}">
                      <a16:colId xmlns:a16="http://schemas.microsoft.com/office/drawing/2014/main" val="774121003"/>
                    </a:ext>
                  </a:extLst>
                </a:gridCol>
              </a:tblGrid>
              <a:tr h="454484">
                <a:tc>
                  <a:txBody>
                    <a:bodyPr/>
                    <a:lstStyle/>
                    <a:p>
                      <a:pPr algn="ctr"/>
                      <a:r>
                        <a:rPr lang="zh-CN" altLang="en-US" sz="1400" dirty="0" smtClean="0"/>
                        <a:t>类型</a:t>
                      </a:r>
                      <a:endParaRPr lang="zh-CN" altLang="en-US" sz="1400" dirty="0"/>
                    </a:p>
                  </a:txBody>
                  <a:tcPr anchor="ctr" anchorCtr="1"/>
                </a:tc>
                <a:tc>
                  <a:txBody>
                    <a:bodyPr/>
                    <a:lstStyle/>
                    <a:p>
                      <a:pPr algn="ctr"/>
                      <a:r>
                        <a:rPr lang="zh-CN" altLang="en-US" sz="1400" dirty="0" smtClean="0"/>
                        <a:t>特点</a:t>
                      </a:r>
                      <a:endParaRPr lang="zh-CN" altLang="en-US" sz="1400" dirty="0"/>
                    </a:p>
                  </a:txBody>
                  <a:tcPr anchor="ctr" anchorCtr="1"/>
                </a:tc>
                <a:tc>
                  <a:txBody>
                    <a:bodyPr/>
                    <a:lstStyle/>
                    <a:p>
                      <a:pPr algn="ctr"/>
                      <a:r>
                        <a:rPr lang="zh-CN" altLang="en-US" sz="1400" dirty="0" smtClean="0"/>
                        <a:t>优点</a:t>
                      </a:r>
                      <a:endParaRPr lang="zh-CN" altLang="en-US" sz="1400" dirty="0"/>
                    </a:p>
                  </a:txBody>
                  <a:tcPr anchor="ctr" anchorCtr="1"/>
                </a:tc>
                <a:tc>
                  <a:txBody>
                    <a:bodyPr/>
                    <a:lstStyle/>
                    <a:p>
                      <a:pPr algn="ctr"/>
                      <a:r>
                        <a:rPr lang="zh-CN" altLang="en-US" sz="1400" dirty="0" smtClean="0"/>
                        <a:t>缺点</a:t>
                      </a:r>
                      <a:endParaRPr lang="zh-CN" altLang="en-US" sz="1400" dirty="0"/>
                    </a:p>
                  </a:txBody>
                  <a:tcPr anchor="ctr" anchorCtr="1"/>
                </a:tc>
                <a:extLst>
                  <a:ext uri="{0D108BD9-81ED-4DB2-BD59-A6C34878D82A}">
                    <a16:rowId xmlns:a16="http://schemas.microsoft.com/office/drawing/2014/main" val="41382098"/>
                  </a:ext>
                </a:extLst>
              </a:tr>
              <a:tr h="2465422">
                <a:tc>
                  <a:txBody>
                    <a:bodyPr/>
                    <a:lstStyle/>
                    <a:p>
                      <a:pPr algn="ctr"/>
                      <a:r>
                        <a:rPr lang="en-US" altLang="zh-CN" sz="1400" dirty="0" err="1" smtClean="0"/>
                        <a:t>embstr</a:t>
                      </a:r>
                      <a:endParaRPr lang="zh-CN" altLang="en-US" sz="1400" dirty="0"/>
                    </a:p>
                  </a:txBody>
                  <a:tcPr anchor="ctr" anchorCtr="1"/>
                </a:tc>
                <a:tc>
                  <a:txBody>
                    <a:bodyPr/>
                    <a:lstStyle/>
                    <a:p>
                      <a:pPr algn="l"/>
                      <a:r>
                        <a:rPr lang="en-US" altLang="zh-CN" sz="1400" dirty="0" smtClean="0"/>
                        <a:t>1.</a:t>
                      </a:r>
                      <a:r>
                        <a:rPr lang="zh-CN" altLang="en-US" sz="1400" dirty="0" smtClean="0"/>
                        <a:t>只分配一次内存空间，因此</a:t>
                      </a:r>
                      <a:r>
                        <a:rPr lang="en-US" altLang="zh-CN" sz="1400" dirty="0" err="1" smtClean="0"/>
                        <a:t>robj</a:t>
                      </a:r>
                      <a:r>
                        <a:rPr lang="zh-CN" altLang="en-US" sz="1400" dirty="0" smtClean="0"/>
                        <a:t>和</a:t>
                      </a:r>
                      <a:r>
                        <a:rPr lang="en-US" altLang="zh-CN" sz="1400" dirty="0" err="1" smtClean="0"/>
                        <a:t>sds</a:t>
                      </a:r>
                      <a:r>
                        <a:rPr lang="zh-CN" altLang="en-US" sz="1400" dirty="0" smtClean="0"/>
                        <a:t>是连续的；</a:t>
                      </a:r>
                      <a:endParaRPr lang="en-US" altLang="zh-CN" sz="1400" dirty="0" smtClean="0"/>
                    </a:p>
                    <a:p>
                      <a:pPr algn="l"/>
                      <a:r>
                        <a:rPr lang="en-US" altLang="zh-CN" sz="1400" dirty="0" smtClean="0"/>
                        <a:t>2.</a:t>
                      </a:r>
                      <a:r>
                        <a:rPr lang="zh-CN" altLang="en-US" sz="1400" dirty="0" smtClean="0"/>
                        <a:t>只读；</a:t>
                      </a:r>
                      <a:endParaRPr lang="en-US" altLang="zh-CN" sz="1400" dirty="0" smtClean="0"/>
                    </a:p>
                    <a:p>
                      <a:pPr algn="l"/>
                      <a:r>
                        <a:rPr lang="en-US" altLang="zh-CN" sz="1400" dirty="0" smtClean="0"/>
                        <a:t>3.Embstr</a:t>
                      </a:r>
                      <a:r>
                        <a:rPr lang="zh-CN" altLang="en-US" sz="1400" dirty="0" smtClean="0"/>
                        <a:t>字符串需要修改时，会转成</a:t>
                      </a:r>
                      <a:r>
                        <a:rPr lang="en-US" altLang="zh-CN" sz="1400" dirty="0" smtClean="0"/>
                        <a:t>raw</a:t>
                      </a:r>
                      <a:r>
                        <a:rPr lang="zh-CN" altLang="en-US" sz="1400" dirty="0" smtClean="0"/>
                        <a:t>，之后一直为</a:t>
                      </a:r>
                      <a:r>
                        <a:rPr lang="en-US" altLang="zh-CN" sz="1400" dirty="0" smtClean="0"/>
                        <a:t>raw</a:t>
                      </a:r>
                    </a:p>
                  </a:txBody>
                  <a:tcPr anchor="ctr" anchorCtr="1"/>
                </a:tc>
                <a:tc>
                  <a:txBody>
                    <a:bodyPr/>
                    <a:lstStyle/>
                    <a:p>
                      <a:pPr algn="l"/>
                      <a:r>
                        <a:rPr lang="en-US" altLang="zh-CN" sz="1400" dirty="0" smtClean="0"/>
                        <a:t>1.</a:t>
                      </a:r>
                      <a:r>
                        <a:rPr lang="zh-CN" altLang="en-US" sz="1400" dirty="0" smtClean="0"/>
                        <a:t>创建和删除只需要一次；</a:t>
                      </a:r>
                      <a:endParaRPr lang="en-US" altLang="zh-CN" sz="1400" dirty="0" smtClean="0"/>
                    </a:p>
                    <a:p>
                      <a:pPr algn="l"/>
                      <a:r>
                        <a:rPr lang="en-US" altLang="zh-CN" sz="1400" dirty="0" smtClean="0"/>
                        <a:t>2.</a:t>
                      </a:r>
                      <a:r>
                        <a:rPr lang="zh-CN" altLang="en-US" sz="1400" dirty="0" smtClean="0"/>
                        <a:t>寻找速度快</a:t>
                      </a:r>
                      <a:endParaRPr lang="zh-CN" altLang="en-US" sz="1400" dirty="0"/>
                    </a:p>
                  </a:txBody>
                  <a:tcPr anchor="ctr" anchorCtr="1"/>
                </a:tc>
                <a:tc>
                  <a:txBody>
                    <a:bodyPr/>
                    <a:lstStyle/>
                    <a:p>
                      <a:pPr algn="l"/>
                      <a:r>
                        <a:rPr lang="en-US" altLang="zh-CN" sz="1400" dirty="0" smtClean="0"/>
                        <a:t>1.</a:t>
                      </a:r>
                      <a:r>
                        <a:rPr lang="zh-CN" altLang="en-US" sz="1400" dirty="0" smtClean="0"/>
                        <a:t>重分配涉及到</a:t>
                      </a:r>
                      <a:r>
                        <a:rPr lang="en-US" altLang="zh-CN" sz="1400" dirty="0" err="1" smtClean="0"/>
                        <a:t>robj</a:t>
                      </a:r>
                      <a:r>
                        <a:rPr lang="zh-CN" altLang="en-US" sz="1400" dirty="0" smtClean="0"/>
                        <a:t>和</a:t>
                      </a:r>
                      <a:r>
                        <a:rPr lang="en-US" altLang="zh-CN" sz="1400" dirty="0" err="1" smtClean="0"/>
                        <a:t>sds</a:t>
                      </a:r>
                      <a:r>
                        <a:rPr lang="zh-CN" altLang="en-US" sz="1400" dirty="0" smtClean="0"/>
                        <a:t>整个对象，因此</a:t>
                      </a:r>
                      <a:r>
                        <a:rPr lang="en-US" altLang="zh-CN" sz="1400" dirty="0" err="1" smtClean="0"/>
                        <a:t>embstr</a:t>
                      </a:r>
                      <a:r>
                        <a:rPr lang="zh-CN" altLang="en-US" sz="1400" dirty="0" smtClean="0"/>
                        <a:t>是只读的</a:t>
                      </a:r>
                      <a:endParaRPr lang="zh-CN" altLang="en-US" sz="1400" dirty="0"/>
                    </a:p>
                  </a:txBody>
                  <a:tcPr anchor="ctr" anchorCtr="1"/>
                </a:tc>
                <a:extLst>
                  <a:ext uri="{0D108BD9-81ED-4DB2-BD59-A6C34878D82A}">
                    <a16:rowId xmlns:a16="http://schemas.microsoft.com/office/drawing/2014/main" val="2841966706"/>
                  </a:ext>
                </a:extLst>
              </a:tr>
              <a:tr h="896517">
                <a:tc>
                  <a:txBody>
                    <a:bodyPr/>
                    <a:lstStyle/>
                    <a:p>
                      <a:pPr algn="ctr"/>
                      <a:r>
                        <a:rPr lang="en-US" altLang="zh-CN" sz="1400" dirty="0" smtClean="0"/>
                        <a:t>raw</a:t>
                      </a:r>
                      <a:endParaRPr lang="zh-CN" altLang="en-US" sz="1400" dirty="0"/>
                    </a:p>
                  </a:txBody>
                  <a:tcPr anchor="ctr" anchorCtr="1"/>
                </a:tc>
                <a:tc>
                  <a:txBody>
                    <a:bodyPr/>
                    <a:lstStyle/>
                    <a:p>
                      <a:pPr algn="l"/>
                      <a:r>
                        <a:rPr lang="en-US" altLang="zh-CN" sz="1400" dirty="0" smtClean="0"/>
                        <a:t>1.robj</a:t>
                      </a:r>
                      <a:r>
                        <a:rPr lang="zh-CN" altLang="en-US" sz="1400" dirty="0" smtClean="0"/>
                        <a:t>和</a:t>
                      </a:r>
                      <a:r>
                        <a:rPr lang="en-US" altLang="zh-CN" sz="1400" dirty="0" err="1" smtClean="0"/>
                        <a:t>sds</a:t>
                      </a:r>
                      <a:r>
                        <a:rPr lang="zh-CN" altLang="en-US" sz="1400" dirty="0" smtClean="0"/>
                        <a:t>非连续；</a:t>
                      </a:r>
                      <a:endParaRPr lang="en-US" altLang="zh-CN" sz="1400" dirty="0" smtClean="0"/>
                    </a:p>
                    <a:p>
                      <a:pPr algn="l"/>
                      <a:r>
                        <a:rPr lang="en-US" altLang="zh-CN" sz="1400" dirty="0" smtClean="0"/>
                        <a:t>2.</a:t>
                      </a:r>
                      <a:r>
                        <a:rPr lang="zh-CN" altLang="en-US" sz="1400" dirty="0" smtClean="0"/>
                        <a:t>可修改</a:t>
                      </a:r>
                      <a:endParaRPr lang="zh-CN" altLang="en-US" sz="1400" dirty="0"/>
                    </a:p>
                  </a:txBody>
                  <a:tcPr anchor="ctr" anchorCtr="1"/>
                </a:tc>
                <a:tc>
                  <a:txBody>
                    <a:bodyPr/>
                    <a:lstStyle/>
                    <a:p>
                      <a:pPr algn="l"/>
                      <a:endParaRPr lang="zh-CN" altLang="en-US" sz="1400" dirty="0"/>
                    </a:p>
                  </a:txBody>
                  <a:tcPr anchor="ctr" anchorCtr="1"/>
                </a:tc>
                <a:tc>
                  <a:txBody>
                    <a:bodyPr/>
                    <a:lstStyle/>
                    <a:p>
                      <a:pPr algn="l"/>
                      <a:endParaRPr lang="zh-CN" altLang="en-US" sz="1400" dirty="0"/>
                    </a:p>
                  </a:txBody>
                  <a:tcPr anchor="ctr" anchorCtr="1"/>
                </a:tc>
                <a:extLst>
                  <a:ext uri="{0D108BD9-81ED-4DB2-BD59-A6C34878D82A}">
                    <a16:rowId xmlns:a16="http://schemas.microsoft.com/office/drawing/2014/main" val="1832734306"/>
                  </a:ext>
                </a:extLst>
              </a:tr>
            </a:tbl>
          </a:graphicData>
        </a:graphic>
      </p:graphicFrame>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093" y="2876982"/>
            <a:ext cx="4724400" cy="2238375"/>
          </a:xfrm>
          <a:prstGeom prst="rect">
            <a:avLst/>
          </a:prstGeom>
        </p:spPr>
      </p:pic>
    </p:spTree>
    <p:extLst>
      <p:ext uri="{BB962C8B-B14F-4D97-AF65-F5344CB8AC3E}">
        <p14:creationId xmlns:p14="http://schemas.microsoft.com/office/powerpoint/2010/main" val="22575007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3966" y="45718"/>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7519" y="85458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36517" y="774209"/>
            <a:ext cx="1395179"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字符串操作</a:t>
            </a:r>
            <a:endParaRPr lang="id-ID" sz="1600" b="1" dirty="0">
              <a:latin typeface="微软雅黑" panose="020B0503020204020204" pitchFamily="34" charset="-122"/>
              <a:ea typeface="微软雅黑" pitchFamily="34" charset="-122"/>
              <a:cs typeface="Aparajita" panose="020B0604020202020204"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3203542270"/>
              </p:ext>
            </p:extLst>
          </p:nvPr>
        </p:nvGraphicFramePr>
        <p:xfrm>
          <a:off x="395580" y="1223264"/>
          <a:ext cx="10454733" cy="4714764"/>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3286652978"/>
                    </a:ext>
                  </a:extLst>
                </a:gridCol>
                <a:gridCol w="5529662">
                  <a:extLst>
                    <a:ext uri="{9D8B030D-6E8A-4147-A177-3AD203B41FA5}">
                      <a16:colId xmlns:a16="http://schemas.microsoft.com/office/drawing/2014/main" val="85857564"/>
                    </a:ext>
                  </a:extLst>
                </a:gridCol>
                <a:gridCol w="3484911">
                  <a:extLst>
                    <a:ext uri="{9D8B030D-6E8A-4147-A177-3AD203B41FA5}">
                      <a16:colId xmlns:a16="http://schemas.microsoft.com/office/drawing/2014/main" val="2787590596"/>
                    </a:ext>
                  </a:extLst>
                </a:gridCol>
              </a:tblGrid>
              <a:tr h="276484">
                <a:tc>
                  <a:txBody>
                    <a:bodyPr/>
                    <a:lstStyle/>
                    <a:p>
                      <a:pPr algn="ctr"/>
                      <a:r>
                        <a:rPr lang="zh-CN" altLang="en-US" sz="1400" dirty="0" smtClean="0"/>
                        <a:t>类型</a:t>
                      </a:r>
                      <a:endParaRPr lang="zh-CN" altLang="en-US" sz="1400" dirty="0"/>
                    </a:p>
                  </a:txBody>
                  <a:tcPr anchor="ctr" anchorCtr="1"/>
                </a:tc>
                <a:tc>
                  <a:txBody>
                    <a:bodyPr/>
                    <a:lstStyle/>
                    <a:p>
                      <a:pPr algn="ctr"/>
                      <a:r>
                        <a:rPr lang="zh-CN" altLang="en-US" sz="1400" dirty="0" smtClean="0"/>
                        <a:t>选项</a:t>
                      </a:r>
                      <a:endParaRPr lang="zh-CN" altLang="en-US" sz="1400" dirty="0"/>
                    </a:p>
                  </a:txBody>
                  <a:tcPr anchor="ctr" anchorCtr="1"/>
                </a:tc>
                <a:tc>
                  <a:txBody>
                    <a:bodyPr/>
                    <a:lstStyle/>
                    <a:p>
                      <a:pPr algn="ctr"/>
                      <a:r>
                        <a:rPr lang="zh-CN" altLang="en-US" sz="1400" dirty="0" smtClean="0"/>
                        <a:t>优点</a:t>
                      </a:r>
                      <a:endParaRPr lang="zh-CN" altLang="en-US" sz="1400" dirty="0"/>
                    </a:p>
                  </a:txBody>
                  <a:tcPr anchor="ctr" anchorCtr="1"/>
                </a:tc>
                <a:extLst>
                  <a:ext uri="{0D108BD9-81ED-4DB2-BD59-A6C34878D82A}">
                    <a16:rowId xmlns:a16="http://schemas.microsoft.com/office/drawing/2014/main" val="41382098"/>
                  </a:ext>
                </a:extLst>
              </a:tr>
              <a:tr h="1351983">
                <a:tc>
                  <a:txBody>
                    <a:bodyPr/>
                    <a:lstStyle/>
                    <a:p>
                      <a:pPr algn="ctr"/>
                      <a:r>
                        <a:rPr lang="en-US" altLang="zh-CN" sz="1400" dirty="0" smtClean="0"/>
                        <a:t>set(</a:t>
                      </a:r>
                      <a:r>
                        <a:rPr lang="zh-CN" altLang="en-US" sz="1400" dirty="0" smtClean="0"/>
                        <a:t>设置值</a:t>
                      </a:r>
                      <a:r>
                        <a:rPr lang="en-US" altLang="zh-CN" sz="1400" dirty="0" smtClean="0"/>
                        <a:t>)</a:t>
                      </a:r>
                      <a:endParaRPr lang="zh-CN" altLang="en-US" sz="1400" dirty="0"/>
                    </a:p>
                  </a:txBody>
                  <a:tcPr anchor="ctr" anchorCtr="1"/>
                </a:tc>
                <a:tc>
                  <a:txBody>
                    <a:bodyPr/>
                    <a:lstStyle/>
                    <a:p>
                      <a:pPr algn="l"/>
                      <a:r>
                        <a:rPr lang="en-US" altLang="zh-CN" sz="1400" dirty="0" smtClean="0"/>
                        <a:t>ex</a:t>
                      </a:r>
                      <a:r>
                        <a:rPr lang="en-US" altLang="zh-CN" sz="1400" baseline="0" dirty="0" smtClean="0"/>
                        <a:t> seconds:</a:t>
                      </a:r>
                      <a:r>
                        <a:rPr lang="zh-CN" altLang="en-US" sz="1400" baseline="0" dirty="0" smtClean="0"/>
                        <a:t>为键设置秒级过期时间</a:t>
                      </a:r>
                      <a:r>
                        <a:rPr lang="en-US" altLang="zh-CN" sz="1400" baseline="0" dirty="0" smtClean="0"/>
                        <a:t>;</a:t>
                      </a:r>
                    </a:p>
                    <a:p>
                      <a:pPr marL="0" marR="0" lvl="0" indent="0" algn="l" defTabSz="1028065" rtl="0" eaLnBrk="1" fontAlgn="auto" latinLnBrk="0" hangingPunct="1">
                        <a:lnSpc>
                          <a:spcPct val="100000"/>
                        </a:lnSpc>
                        <a:spcBef>
                          <a:spcPts val="0"/>
                        </a:spcBef>
                        <a:spcAft>
                          <a:spcPts val="0"/>
                        </a:spcAft>
                        <a:buClrTx/>
                        <a:buSzTx/>
                        <a:buFontTx/>
                        <a:buNone/>
                        <a:tabLst/>
                        <a:defRPr/>
                      </a:pPr>
                      <a:r>
                        <a:rPr lang="en-US" altLang="zh-CN" sz="1400" dirty="0" err="1" smtClean="0"/>
                        <a:t>px</a:t>
                      </a:r>
                      <a:r>
                        <a:rPr lang="en-US" altLang="zh-CN" sz="1400" baseline="0" dirty="0" smtClean="0"/>
                        <a:t> milliseconds:</a:t>
                      </a:r>
                      <a:r>
                        <a:rPr lang="zh-CN" altLang="en-US" sz="1400" baseline="0" dirty="0" smtClean="0"/>
                        <a:t>为键设置毫秒级过期时间</a:t>
                      </a:r>
                      <a:r>
                        <a:rPr lang="en-US" altLang="zh-CN" sz="1400" baseline="0" dirty="0" smtClean="0"/>
                        <a:t>;</a:t>
                      </a:r>
                    </a:p>
                    <a:p>
                      <a:pPr algn="l"/>
                      <a:r>
                        <a:rPr lang="en-US" altLang="zh-CN" sz="1400" dirty="0" err="1" smtClean="0"/>
                        <a:t>nx</a:t>
                      </a:r>
                      <a:r>
                        <a:rPr lang="zh-CN" altLang="en-US" sz="1400" dirty="0" smtClean="0"/>
                        <a:t>：键不存在，才可以设置成功，用于添加</a:t>
                      </a:r>
                      <a:endParaRPr lang="en-US" altLang="zh-CN" sz="1400" dirty="0" smtClean="0"/>
                    </a:p>
                    <a:p>
                      <a:pPr algn="l"/>
                      <a:r>
                        <a:rPr lang="en-US" altLang="zh-CN" sz="1400" dirty="0" smtClean="0"/>
                        <a:t>xx:</a:t>
                      </a:r>
                      <a:r>
                        <a:rPr lang="zh-CN" altLang="en-US" sz="1400" dirty="0" smtClean="0"/>
                        <a:t>与</a:t>
                      </a:r>
                      <a:r>
                        <a:rPr lang="en-US" altLang="zh-CN" sz="1400" dirty="0" err="1" smtClean="0"/>
                        <a:t>nx</a:t>
                      </a:r>
                      <a:r>
                        <a:rPr lang="zh-CN" altLang="en-US" sz="1400" dirty="0" smtClean="0"/>
                        <a:t>相反，键必须存在才能成功，用于更新</a:t>
                      </a:r>
                      <a:endParaRPr lang="en-US" altLang="zh-CN" sz="1400" dirty="0" smtClean="0"/>
                    </a:p>
                    <a:p>
                      <a:pPr algn="l"/>
                      <a:endParaRPr lang="en-US" altLang="zh-CN" sz="1400" dirty="0" smtClean="0"/>
                    </a:p>
                  </a:txBody>
                  <a:tcPr anchor="ctr" anchorCtr="1"/>
                </a:tc>
                <a:tc>
                  <a:txBody>
                    <a:bodyPr/>
                    <a:lstStyle/>
                    <a:p>
                      <a:pPr algn="l"/>
                      <a:r>
                        <a:rPr lang="en-US" altLang="zh-CN" sz="1400" dirty="0" err="1" smtClean="0"/>
                        <a:t>setex</a:t>
                      </a:r>
                      <a:r>
                        <a:rPr lang="en-US" altLang="zh-CN" sz="1400" dirty="0" smtClean="0"/>
                        <a:t> key seconds value</a:t>
                      </a:r>
                    </a:p>
                    <a:p>
                      <a:pPr algn="l"/>
                      <a:r>
                        <a:rPr lang="en-US" altLang="zh-CN" sz="1400" dirty="0" err="1" smtClean="0"/>
                        <a:t>setnx</a:t>
                      </a:r>
                      <a:r>
                        <a:rPr lang="en-US" altLang="zh-CN" sz="1400" dirty="0" smtClean="0"/>
                        <a:t> key value:</a:t>
                      </a:r>
                      <a:r>
                        <a:rPr lang="zh-CN" altLang="en-US" sz="1400" dirty="0" smtClean="0"/>
                        <a:t>分布式锁的一种</a:t>
                      </a:r>
                      <a:endParaRPr lang="zh-CN" altLang="en-US" sz="1400" dirty="0"/>
                    </a:p>
                  </a:txBody>
                  <a:tcPr anchor="ctr" anchorCtr="1"/>
                </a:tc>
                <a:extLst>
                  <a:ext uri="{0D108BD9-81ED-4DB2-BD59-A6C34878D82A}">
                    <a16:rowId xmlns:a16="http://schemas.microsoft.com/office/drawing/2014/main" val="2841966706"/>
                  </a:ext>
                </a:extLst>
              </a:tr>
              <a:tr h="491007">
                <a:tc>
                  <a:txBody>
                    <a:bodyPr/>
                    <a:lstStyle/>
                    <a:p>
                      <a:pPr algn="ctr"/>
                      <a:r>
                        <a:rPr lang="en-US" altLang="zh-CN" sz="1400" dirty="0" smtClean="0"/>
                        <a:t>Get(</a:t>
                      </a:r>
                      <a:r>
                        <a:rPr lang="zh-CN" altLang="en-US" sz="1400" dirty="0" smtClean="0"/>
                        <a:t>获取值</a:t>
                      </a:r>
                      <a:r>
                        <a:rPr lang="en-US" altLang="zh-CN" sz="1400" dirty="0" smtClean="0"/>
                        <a:t>)</a:t>
                      </a:r>
                      <a:endParaRPr lang="zh-CN" altLang="en-US" sz="1400" dirty="0"/>
                    </a:p>
                  </a:txBody>
                  <a:tcPr anchor="ctr" anchorCtr="1"/>
                </a:tc>
                <a:tc>
                  <a:txBody>
                    <a:bodyPr/>
                    <a:lstStyle/>
                    <a:p>
                      <a:pPr algn="l"/>
                      <a:r>
                        <a:rPr lang="en-US" altLang="zh-CN" sz="1400" dirty="0" smtClean="0"/>
                        <a:t>Get</a:t>
                      </a:r>
                      <a:r>
                        <a:rPr lang="en-US" altLang="zh-CN" sz="1400" baseline="0" dirty="0" smtClean="0"/>
                        <a:t> key(key</a:t>
                      </a:r>
                      <a:r>
                        <a:rPr lang="zh-CN" altLang="en-US" sz="1400" baseline="0" dirty="0" smtClean="0"/>
                        <a:t>不存在就返回</a:t>
                      </a:r>
                      <a:r>
                        <a:rPr lang="en-US" altLang="zh-CN" sz="1400" baseline="0" dirty="0" smtClean="0"/>
                        <a:t>nil)</a:t>
                      </a:r>
                      <a:endParaRPr lang="zh-CN" altLang="en-US" sz="1400" dirty="0"/>
                    </a:p>
                  </a:txBody>
                  <a:tcPr anchor="ctr" anchorCtr="1"/>
                </a:tc>
                <a:tc>
                  <a:txBody>
                    <a:bodyPr/>
                    <a:lstStyle/>
                    <a:p>
                      <a:pPr algn="l"/>
                      <a:endParaRPr lang="zh-CN" altLang="en-US" sz="1400" dirty="0"/>
                    </a:p>
                  </a:txBody>
                  <a:tcPr anchor="ctr" anchorCtr="1"/>
                </a:tc>
                <a:extLst>
                  <a:ext uri="{0D108BD9-81ED-4DB2-BD59-A6C34878D82A}">
                    <a16:rowId xmlns:a16="http://schemas.microsoft.com/office/drawing/2014/main" val="1832734306"/>
                  </a:ext>
                </a:extLst>
              </a:tr>
              <a:tr h="491007">
                <a:tc>
                  <a:txBody>
                    <a:bodyPr/>
                    <a:lstStyle/>
                    <a:p>
                      <a:pPr algn="ctr"/>
                      <a:r>
                        <a:rPr lang="en-US" altLang="zh-CN" sz="1400" dirty="0" err="1" smtClean="0"/>
                        <a:t>Mset</a:t>
                      </a:r>
                      <a:r>
                        <a:rPr lang="en-US" altLang="zh-CN" sz="1400" dirty="0" smtClean="0"/>
                        <a:t>(</a:t>
                      </a:r>
                      <a:r>
                        <a:rPr lang="zh-CN" altLang="en-US" sz="1400" dirty="0" smtClean="0"/>
                        <a:t>批量设置</a:t>
                      </a:r>
                      <a:r>
                        <a:rPr lang="en-US" altLang="zh-CN" sz="1400" dirty="0" smtClean="0"/>
                        <a:t>)</a:t>
                      </a:r>
                      <a:endParaRPr lang="zh-CN" altLang="en-US" sz="1400" dirty="0"/>
                    </a:p>
                  </a:txBody>
                  <a:tcPr anchor="ctr" anchorCtr="1"/>
                </a:tc>
                <a:tc>
                  <a:txBody>
                    <a:bodyPr/>
                    <a:lstStyle/>
                    <a:p>
                      <a:pPr algn="l"/>
                      <a:r>
                        <a:rPr lang="en-US" altLang="zh-CN" sz="1400" dirty="0" err="1" smtClean="0"/>
                        <a:t>mset</a:t>
                      </a:r>
                      <a:r>
                        <a:rPr lang="en-US" altLang="zh-CN" sz="1400" dirty="0" smtClean="0"/>
                        <a:t> key value [key value ...]</a:t>
                      </a:r>
                      <a:endParaRPr lang="zh-CN" altLang="en-US" sz="1400" dirty="0"/>
                    </a:p>
                  </a:txBody>
                  <a:tcPr anchor="ctr" anchorCtr="1"/>
                </a:tc>
                <a:tc>
                  <a:txBody>
                    <a:bodyPr/>
                    <a:lstStyle/>
                    <a:p>
                      <a:pPr algn="l"/>
                      <a:r>
                        <a:rPr lang="en-US" altLang="zh-CN" sz="1400" dirty="0" err="1" smtClean="0"/>
                        <a:t>mset</a:t>
                      </a:r>
                      <a:r>
                        <a:rPr lang="en-US" altLang="zh-CN" sz="1400" dirty="0" smtClean="0"/>
                        <a:t> a 1 b 2 c 3 d 4</a:t>
                      </a:r>
                      <a:endParaRPr lang="zh-CN" altLang="en-US" sz="1400" dirty="0"/>
                    </a:p>
                  </a:txBody>
                  <a:tcPr anchor="ctr" anchorCtr="1"/>
                </a:tc>
                <a:extLst>
                  <a:ext uri="{0D108BD9-81ED-4DB2-BD59-A6C34878D82A}">
                    <a16:rowId xmlns:a16="http://schemas.microsoft.com/office/drawing/2014/main" val="149377580"/>
                  </a:ext>
                </a:extLst>
              </a:tr>
              <a:tr h="491007">
                <a:tc>
                  <a:txBody>
                    <a:bodyPr/>
                    <a:lstStyle/>
                    <a:p>
                      <a:pPr algn="ctr"/>
                      <a:r>
                        <a:rPr lang="en-US" altLang="zh-CN" sz="1400" dirty="0" err="1" smtClean="0"/>
                        <a:t>Mget</a:t>
                      </a:r>
                      <a:r>
                        <a:rPr lang="en-US" altLang="zh-CN" sz="1400" dirty="0" smtClean="0"/>
                        <a:t>(</a:t>
                      </a:r>
                      <a:r>
                        <a:rPr lang="zh-CN" altLang="en-US" sz="1400" dirty="0" smtClean="0"/>
                        <a:t>批量获取</a:t>
                      </a:r>
                      <a:r>
                        <a:rPr lang="en-US" altLang="zh-CN" sz="1400" dirty="0" smtClean="0"/>
                        <a:t>)</a:t>
                      </a:r>
                      <a:endParaRPr lang="zh-CN" altLang="en-US" sz="1400" dirty="0"/>
                    </a:p>
                  </a:txBody>
                  <a:tcPr anchor="ctr" anchorCtr="1"/>
                </a:tc>
                <a:tc>
                  <a:txBody>
                    <a:bodyPr/>
                    <a:lstStyle/>
                    <a:p>
                      <a:pPr algn="l"/>
                      <a:r>
                        <a:rPr lang="en-US" altLang="zh-CN" sz="1400" dirty="0" err="1" smtClean="0"/>
                        <a:t>mget</a:t>
                      </a:r>
                      <a:r>
                        <a:rPr lang="en-US" altLang="zh-CN" sz="1400" dirty="0" smtClean="0"/>
                        <a:t> key [key ...]</a:t>
                      </a:r>
                      <a:endParaRPr lang="zh-CN" altLang="en-US" sz="1400" dirty="0"/>
                    </a:p>
                  </a:txBody>
                  <a:tcPr anchor="ctr" anchorCtr="1"/>
                </a:tc>
                <a:tc>
                  <a:txBody>
                    <a:bodyPr/>
                    <a:lstStyle/>
                    <a:p>
                      <a:pPr algn="l"/>
                      <a:r>
                        <a:rPr lang="en-US" altLang="zh-CN" sz="1400" dirty="0" err="1" smtClean="0"/>
                        <a:t>mget</a:t>
                      </a:r>
                      <a:r>
                        <a:rPr lang="en-US" altLang="zh-CN" sz="1400" dirty="0" smtClean="0"/>
                        <a:t> a b c d</a:t>
                      </a:r>
                      <a:endParaRPr lang="zh-CN" altLang="en-US" sz="1400" dirty="0"/>
                    </a:p>
                  </a:txBody>
                  <a:tcPr anchor="ctr" anchorCtr="1"/>
                </a:tc>
                <a:extLst>
                  <a:ext uri="{0D108BD9-81ED-4DB2-BD59-A6C34878D82A}">
                    <a16:rowId xmlns:a16="http://schemas.microsoft.com/office/drawing/2014/main" val="2548429522"/>
                  </a:ext>
                </a:extLst>
              </a:tr>
              <a:tr h="491007">
                <a:tc>
                  <a:txBody>
                    <a:bodyPr/>
                    <a:lstStyle/>
                    <a:p>
                      <a:pPr algn="ctr"/>
                      <a:r>
                        <a:rPr lang="en-US" altLang="zh-CN" sz="1400" dirty="0" err="1" smtClean="0"/>
                        <a:t>Incr</a:t>
                      </a:r>
                      <a:r>
                        <a:rPr lang="en-US" altLang="zh-CN" sz="1400" dirty="0" smtClean="0"/>
                        <a:t>(</a:t>
                      </a:r>
                      <a:r>
                        <a:rPr lang="zh-CN" altLang="en-US" sz="1400" dirty="0" smtClean="0"/>
                        <a:t>计数</a:t>
                      </a:r>
                      <a:r>
                        <a:rPr lang="en-US" altLang="zh-CN" sz="1400" dirty="0" smtClean="0"/>
                        <a:t>)</a:t>
                      </a:r>
                      <a:endParaRPr lang="zh-CN" altLang="en-US" sz="1400" dirty="0"/>
                    </a:p>
                  </a:txBody>
                  <a:tcPr anchor="ctr" anchorCtr="1"/>
                </a:tc>
                <a:tc>
                  <a:txBody>
                    <a:bodyPr/>
                    <a:lstStyle/>
                    <a:p>
                      <a:pPr algn="l"/>
                      <a:r>
                        <a:rPr lang="en-US" altLang="zh-CN" sz="1400" dirty="0" err="1" smtClean="0"/>
                        <a:t>incr</a:t>
                      </a:r>
                      <a:r>
                        <a:rPr lang="en-US" altLang="zh-CN" sz="1400" dirty="0" smtClean="0"/>
                        <a:t> key</a:t>
                      </a:r>
                      <a:r>
                        <a:rPr lang="zh-CN" altLang="en-US" sz="1400" dirty="0" smtClean="0"/>
                        <a:t>，</a:t>
                      </a:r>
                      <a:r>
                        <a:rPr lang="en-US" altLang="zh-CN" sz="1400" dirty="0" err="1" smtClean="0"/>
                        <a:t>ncr</a:t>
                      </a:r>
                      <a:r>
                        <a:rPr lang="zh-CN" altLang="en-US" sz="1400" dirty="0" smtClean="0"/>
                        <a:t>命令用于对值做自增操作，返回结果分为三种情况：</a:t>
                      </a:r>
                      <a:endParaRPr lang="en-US" altLang="zh-CN" sz="1400" dirty="0" smtClean="0"/>
                    </a:p>
                    <a:p>
                      <a:pPr algn="l"/>
                      <a:r>
                        <a:rPr lang="zh-CN" altLang="en-US" sz="1400" dirty="0" smtClean="0"/>
                        <a:t>值不是整数，返回错误。</a:t>
                      </a:r>
                    </a:p>
                    <a:p>
                      <a:pPr algn="l"/>
                      <a:r>
                        <a:rPr lang="en-US" altLang="zh-CN" sz="1400" dirty="0" smtClean="0"/>
                        <a:t>·</a:t>
                      </a:r>
                      <a:r>
                        <a:rPr lang="zh-CN" altLang="en-US" sz="1400" dirty="0" smtClean="0"/>
                        <a:t>值是整数，返回自增后的结果。</a:t>
                      </a:r>
                    </a:p>
                    <a:p>
                      <a:pPr algn="l"/>
                      <a:r>
                        <a:rPr lang="en-US" altLang="zh-CN" sz="1400" dirty="0" smtClean="0"/>
                        <a:t>·</a:t>
                      </a:r>
                      <a:r>
                        <a:rPr lang="zh-CN" altLang="en-US" sz="1400" dirty="0" smtClean="0"/>
                        <a:t>键不存在，按照值为</a:t>
                      </a:r>
                      <a:r>
                        <a:rPr lang="en-US" altLang="zh-CN" sz="1400" dirty="0" smtClean="0"/>
                        <a:t>0</a:t>
                      </a:r>
                      <a:r>
                        <a:rPr lang="zh-CN" altLang="en-US" sz="1400" dirty="0" smtClean="0"/>
                        <a:t>自增，返回结果为</a:t>
                      </a:r>
                      <a:r>
                        <a:rPr lang="en-US" altLang="zh-CN" sz="1400" dirty="0" smtClean="0"/>
                        <a:t>1</a:t>
                      </a:r>
                      <a:r>
                        <a:rPr lang="zh-CN" altLang="en-US" sz="1400" dirty="0" smtClean="0"/>
                        <a:t>。</a:t>
                      </a:r>
                    </a:p>
                    <a:p>
                      <a:pPr algn="l"/>
                      <a:r>
                        <a:rPr lang="zh-CN" altLang="en-US" sz="1400" dirty="0" smtClean="0"/>
                        <a:t>对一个不存在的键执行</a:t>
                      </a:r>
                      <a:r>
                        <a:rPr lang="en-US" altLang="zh-CN" sz="1400" dirty="0" err="1" smtClean="0"/>
                        <a:t>incr</a:t>
                      </a:r>
                      <a:r>
                        <a:rPr lang="zh-CN" altLang="en-US" sz="1400" dirty="0" smtClean="0"/>
                        <a:t>操作后，返回结果是</a:t>
                      </a:r>
                      <a:r>
                        <a:rPr lang="en-US" altLang="zh-CN" sz="1400" dirty="0" smtClean="0"/>
                        <a:t>1</a:t>
                      </a:r>
                      <a:r>
                        <a:rPr lang="zh-CN" altLang="en-US" sz="1400" dirty="0" smtClean="0"/>
                        <a:t>：</a:t>
                      </a:r>
                      <a:endParaRPr lang="en-US" altLang="zh-CN" sz="1400" dirty="0" smtClean="0"/>
                    </a:p>
                    <a:p>
                      <a:pPr algn="l"/>
                      <a:r>
                        <a:rPr lang="zh-CN" altLang="en-US" sz="1400" dirty="0" smtClean="0"/>
                        <a:t>原子性的自增，非常棒，相比有些地方使用</a:t>
                      </a:r>
                      <a:r>
                        <a:rPr lang="en-US" altLang="zh-CN" sz="1400" dirty="0" err="1" smtClean="0"/>
                        <a:t>cas</a:t>
                      </a:r>
                      <a:r>
                        <a:rPr lang="zh-CN" altLang="en-US" sz="1400" dirty="0" smtClean="0"/>
                        <a:t>方式</a:t>
                      </a:r>
                      <a:endParaRPr lang="zh-CN" altLang="en-US" sz="1400" dirty="0"/>
                    </a:p>
                  </a:txBody>
                  <a:tcPr anchor="ctr" anchorCtr="1"/>
                </a:tc>
                <a:tc>
                  <a:txBody>
                    <a:bodyPr/>
                    <a:lstStyle/>
                    <a:p>
                      <a:pPr algn="l"/>
                      <a:r>
                        <a:rPr lang="zh-CN" altLang="en-US" sz="1400" dirty="0" smtClean="0"/>
                        <a:t>除了</a:t>
                      </a:r>
                      <a:r>
                        <a:rPr lang="en-US" altLang="zh-CN" sz="1400" dirty="0" err="1" smtClean="0"/>
                        <a:t>incr</a:t>
                      </a:r>
                      <a:r>
                        <a:rPr lang="zh-CN" altLang="en-US" sz="1400" dirty="0" smtClean="0"/>
                        <a:t>命令，</a:t>
                      </a:r>
                      <a:r>
                        <a:rPr lang="en-US" altLang="zh-CN" sz="1400" dirty="0" err="1" smtClean="0"/>
                        <a:t>Redis</a:t>
                      </a:r>
                      <a:r>
                        <a:rPr lang="zh-CN" altLang="en-US" sz="1400" dirty="0" smtClean="0"/>
                        <a:t>提供了</a:t>
                      </a:r>
                      <a:r>
                        <a:rPr lang="en-US" altLang="zh-CN" sz="1400" dirty="0" err="1" smtClean="0"/>
                        <a:t>decr</a:t>
                      </a:r>
                      <a:r>
                        <a:rPr lang="zh-CN" altLang="en-US" sz="1400" dirty="0" smtClean="0"/>
                        <a:t>（自减）、</a:t>
                      </a:r>
                      <a:r>
                        <a:rPr lang="en-US" altLang="zh-CN" sz="1400" dirty="0" err="1" smtClean="0"/>
                        <a:t>incrby</a:t>
                      </a:r>
                      <a:r>
                        <a:rPr lang="zh-CN" altLang="en-US" sz="1400" dirty="0" smtClean="0"/>
                        <a:t>（自增指定数字）、</a:t>
                      </a:r>
                    </a:p>
                    <a:p>
                      <a:pPr algn="l"/>
                      <a:r>
                        <a:rPr lang="en-US" altLang="zh-CN" sz="1400" dirty="0" err="1" smtClean="0"/>
                        <a:t>decrby</a:t>
                      </a:r>
                      <a:r>
                        <a:rPr lang="zh-CN" altLang="en-US" sz="1400" dirty="0" smtClean="0"/>
                        <a:t>（自减指定数字）、</a:t>
                      </a:r>
                      <a:r>
                        <a:rPr lang="en-US" altLang="zh-CN" sz="1400" dirty="0" err="1" smtClean="0"/>
                        <a:t>incrbyfloat</a:t>
                      </a:r>
                      <a:r>
                        <a:rPr lang="zh-CN" altLang="en-US" sz="1400" dirty="0" smtClean="0"/>
                        <a:t>（自增浮点数）：</a:t>
                      </a:r>
                      <a:r>
                        <a:rPr lang="en-US" altLang="zh-CN" sz="1400" dirty="0" err="1" smtClean="0"/>
                        <a:t>decr</a:t>
                      </a:r>
                      <a:r>
                        <a:rPr lang="en-US" altLang="zh-CN" sz="1400" dirty="0" smtClean="0"/>
                        <a:t> key</a:t>
                      </a:r>
                    </a:p>
                    <a:p>
                      <a:pPr algn="l"/>
                      <a:r>
                        <a:rPr lang="en-US" altLang="zh-CN" sz="1400" dirty="0" err="1" smtClean="0"/>
                        <a:t>incrby</a:t>
                      </a:r>
                      <a:r>
                        <a:rPr lang="en-US" altLang="zh-CN" sz="1400" dirty="0" smtClean="0"/>
                        <a:t> key increment</a:t>
                      </a:r>
                    </a:p>
                    <a:p>
                      <a:pPr algn="l"/>
                      <a:r>
                        <a:rPr lang="en-US" altLang="zh-CN" sz="1400" dirty="0" err="1" smtClean="0"/>
                        <a:t>decrby</a:t>
                      </a:r>
                      <a:r>
                        <a:rPr lang="en-US" altLang="zh-CN" sz="1400" dirty="0" smtClean="0"/>
                        <a:t> key decrement</a:t>
                      </a:r>
                    </a:p>
                    <a:p>
                      <a:pPr algn="l"/>
                      <a:r>
                        <a:rPr lang="en-US" altLang="zh-CN" sz="1400" dirty="0" err="1" smtClean="0"/>
                        <a:t>incrbyfloat</a:t>
                      </a:r>
                      <a:r>
                        <a:rPr lang="en-US" altLang="zh-CN" sz="1400" dirty="0" smtClean="0"/>
                        <a:t> key increment</a:t>
                      </a:r>
                      <a:endParaRPr lang="zh-CN" altLang="en-US" sz="1400" dirty="0"/>
                    </a:p>
                  </a:txBody>
                  <a:tcPr anchor="ctr" anchorCtr="1"/>
                </a:tc>
                <a:extLst>
                  <a:ext uri="{0D108BD9-81ED-4DB2-BD59-A6C34878D82A}">
                    <a16:rowId xmlns:a16="http://schemas.microsoft.com/office/drawing/2014/main" val="2530439661"/>
                  </a:ext>
                </a:extLst>
              </a:tr>
            </a:tbl>
          </a:graphicData>
        </a:graphic>
      </p:graphicFrame>
    </p:spTree>
    <p:extLst>
      <p:ext uri="{BB962C8B-B14F-4D97-AF65-F5344CB8AC3E}">
        <p14:creationId xmlns:p14="http://schemas.microsoft.com/office/powerpoint/2010/main" val="37621107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3966" y="45718"/>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7519" y="85458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36517" y="774209"/>
            <a:ext cx="1395179"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字符串操作</a:t>
            </a:r>
            <a:endParaRPr lang="id-ID" sz="1600" b="1" dirty="0">
              <a:latin typeface="微软雅黑" panose="020B0503020204020204" pitchFamily="34" charset="-122"/>
              <a:ea typeface="微软雅黑" pitchFamily="34" charset="-122"/>
              <a:cs typeface="Aparajita" panose="020B0604020202020204"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3617855469"/>
              </p:ext>
            </p:extLst>
          </p:nvPr>
        </p:nvGraphicFramePr>
        <p:xfrm>
          <a:off x="395580" y="1223264"/>
          <a:ext cx="10454733" cy="490243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3286652978"/>
                    </a:ext>
                  </a:extLst>
                </a:gridCol>
                <a:gridCol w="4501361">
                  <a:extLst>
                    <a:ext uri="{9D8B030D-6E8A-4147-A177-3AD203B41FA5}">
                      <a16:colId xmlns:a16="http://schemas.microsoft.com/office/drawing/2014/main" val="85857564"/>
                    </a:ext>
                  </a:extLst>
                </a:gridCol>
                <a:gridCol w="4513212">
                  <a:extLst>
                    <a:ext uri="{9D8B030D-6E8A-4147-A177-3AD203B41FA5}">
                      <a16:colId xmlns:a16="http://schemas.microsoft.com/office/drawing/2014/main" val="2787590596"/>
                    </a:ext>
                  </a:extLst>
                </a:gridCol>
              </a:tblGrid>
              <a:tr h="276484">
                <a:tc>
                  <a:txBody>
                    <a:bodyPr/>
                    <a:lstStyle/>
                    <a:p>
                      <a:pPr algn="ctr"/>
                      <a:r>
                        <a:rPr lang="zh-CN" altLang="en-US" sz="1400" dirty="0" smtClean="0"/>
                        <a:t>类型</a:t>
                      </a:r>
                      <a:endParaRPr lang="zh-CN" altLang="en-US" sz="1400" dirty="0"/>
                    </a:p>
                  </a:txBody>
                  <a:tcPr anchor="ctr" anchorCtr="1"/>
                </a:tc>
                <a:tc>
                  <a:txBody>
                    <a:bodyPr/>
                    <a:lstStyle/>
                    <a:p>
                      <a:pPr algn="ctr"/>
                      <a:r>
                        <a:rPr lang="zh-CN" altLang="en-US" sz="1400" dirty="0" smtClean="0"/>
                        <a:t>选项</a:t>
                      </a:r>
                      <a:endParaRPr lang="zh-CN" altLang="en-US" sz="1400" dirty="0"/>
                    </a:p>
                  </a:txBody>
                  <a:tcPr anchor="ctr" anchorCtr="1"/>
                </a:tc>
                <a:tc>
                  <a:txBody>
                    <a:bodyPr/>
                    <a:lstStyle/>
                    <a:p>
                      <a:pPr algn="ctr"/>
                      <a:r>
                        <a:rPr lang="zh-CN" altLang="en-US" sz="1400" dirty="0" smtClean="0"/>
                        <a:t>优点</a:t>
                      </a:r>
                      <a:endParaRPr lang="zh-CN" altLang="en-US" sz="1400" dirty="0"/>
                    </a:p>
                  </a:txBody>
                  <a:tcPr anchor="ctr" anchorCtr="1"/>
                </a:tc>
                <a:extLst>
                  <a:ext uri="{0D108BD9-81ED-4DB2-BD59-A6C34878D82A}">
                    <a16:rowId xmlns:a16="http://schemas.microsoft.com/office/drawing/2014/main" val="41382098"/>
                  </a:ext>
                </a:extLst>
              </a:tr>
              <a:tr h="631903">
                <a:tc>
                  <a:txBody>
                    <a:bodyPr/>
                    <a:lstStyle/>
                    <a:p>
                      <a:pPr algn="ctr"/>
                      <a:r>
                        <a:rPr lang="en-US" altLang="zh-CN" sz="1400" dirty="0" smtClean="0"/>
                        <a:t>append(</a:t>
                      </a:r>
                      <a:r>
                        <a:rPr lang="zh-CN" altLang="en-US" sz="1400" dirty="0" smtClean="0"/>
                        <a:t>追加值</a:t>
                      </a:r>
                      <a:r>
                        <a:rPr lang="en-US" altLang="zh-CN" sz="1400" dirty="0" smtClean="0"/>
                        <a:t>)</a:t>
                      </a:r>
                      <a:endParaRPr lang="zh-CN" altLang="en-US" sz="1400" dirty="0"/>
                    </a:p>
                  </a:txBody>
                  <a:tcPr anchor="ctr" anchorCtr="1"/>
                </a:tc>
                <a:tc>
                  <a:txBody>
                    <a:bodyPr/>
                    <a:lstStyle/>
                    <a:p>
                      <a:pPr algn="l"/>
                      <a:r>
                        <a:rPr lang="zh-CN" altLang="en-US" sz="1400" dirty="0" smtClean="0"/>
                        <a:t>尽量少用会频繁创建内存。会增加内存碎片</a:t>
                      </a:r>
                      <a:endParaRPr lang="en-US" altLang="zh-CN" sz="1400" dirty="0" smtClean="0"/>
                    </a:p>
                  </a:txBody>
                  <a:tcPr anchor="ctr" anchorCtr="1"/>
                </a:tc>
                <a:tc>
                  <a:txBody>
                    <a:bodyPr/>
                    <a:lstStyle/>
                    <a:p>
                      <a:pPr algn="l"/>
                      <a:r>
                        <a:rPr lang="en-US" altLang="zh-CN" sz="1400" dirty="0" smtClean="0"/>
                        <a:t>append key value </a:t>
                      </a:r>
                      <a:endParaRPr lang="zh-CN" altLang="en-US" sz="1400" dirty="0"/>
                    </a:p>
                  </a:txBody>
                  <a:tcPr anchor="ctr" anchorCtr="1"/>
                </a:tc>
                <a:extLst>
                  <a:ext uri="{0D108BD9-81ED-4DB2-BD59-A6C34878D82A}">
                    <a16:rowId xmlns:a16="http://schemas.microsoft.com/office/drawing/2014/main" val="2841966706"/>
                  </a:ext>
                </a:extLst>
              </a:tr>
              <a:tr h="491007">
                <a:tc>
                  <a:txBody>
                    <a:bodyPr/>
                    <a:lstStyle/>
                    <a:p>
                      <a:pPr algn="ctr"/>
                      <a:r>
                        <a:rPr lang="en-US" altLang="zh-CN" sz="1400" dirty="0" err="1" smtClean="0"/>
                        <a:t>strlen</a:t>
                      </a:r>
                      <a:r>
                        <a:rPr lang="en-US" altLang="zh-CN" sz="1400" dirty="0" smtClean="0"/>
                        <a:t>(</a:t>
                      </a:r>
                      <a:r>
                        <a:rPr lang="zh-CN" altLang="en-US" sz="1400" dirty="0" smtClean="0"/>
                        <a:t>字符长度</a:t>
                      </a:r>
                      <a:r>
                        <a:rPr lang="en-US" altLang="zh-CN" sz="1400" dirty="0" smtClean="0"/>
                        <a:t>)</a:t>
                      </a:r>
                      <a:endParaRPr lang="zh-CN" altLang="en-US" sz="1400" dirty="0"/>
                    </a:p>
                  </a:txBody>
                  <a:tcPr anchor="ctr" anchorCtr="1"/>
                </a:tc>
                <a:tc>
                  <a:txBody>
                    <a:bodyPr/>
                    <a:lstStyle/>
                    <a:p>
                      <a:pPr algn="l"/>
                      <a:r>
                        <a:rPr lang="en-US" altLang="zh-CN" sz="1400" dirty="0" err="1" smtClean="0"/>
                        <a:t>strlen</a:t>
                      </a:r>
                      <a:r>
                        <a:rPr lang="en-US" altLang="zh-CN" sz="1400" dirty="0" smtClean="0"/>
                        <a:t> key </a:t>
                      </a:r>
                      <a:endParaRPr lang="zh-CN" altLang="en-US" sz="1400" dirty="0"/>
                    </a:p>
                  </a:txBody>
                  <a:tcPr anchor="ctr" anchorCtr="1"/>
                </a:tc>
                <a:tc>
                  <a:txBody>
                    <a:bodyPr/>
                    <a:lstStyle/>
                    <a:p>
                      <a:pPr algn="l"/>
                      <a:endParaRPr lang="zh-CN" altLang="en-US" sz="1400" dirty="0"/>
                    </a:p>
                  </a:txBody>
                  <a:tcPr anchor="ctr" anchorCtr="1"/>
                </a:tc>
                <a:extLst>
                  <a:ext uri="{0D108BD9-81ED-4DB2-BD59-A6C34878D82A}">
                    <a16:rowId xmlns:a16="http://schemas.microsoft.com/office/drawing/2014/main" val="1832734306"/>
                  </a:ext>
                </a:extLst>
              </a:tr>
              <a:tr h="491007">
                <a:tc>
                  <a:txBody>
                    <a:bodyPr/>
                    <a:lstStyle/>
                    <a:p>
                      <a:pPr algn="ctr"/>
                      <a:r>
                        <a:rPr lang="en-US" altLang="zh-CN" sz="1400" dirty="0" err="1" smtClean="0"/>
                        <a:t>getset</a:t>
                      </a:r>
                      <a:r>
                        <a:rPr lang="en-US" altLang="zh-CN" sz="1400" dirty="0" smtClean="0"/>
                        <a:t>(</a:t>
                      </a:r>
                      <a:r>
                        <a:rPr lang="zh-CN" altLang="en-US" sz="1400" dirty="0" smtClean="0"/>
                        <a:t>设置并返回原值</a:t>
                      </a:r>
                      <a:r>
                        <a:rPr lang="en-US" altLang="zh-CN" sz="1400" dirty="0" smtClean="0"/>
                        <a:t>)</a:t>
                      </a:r>
                      <a:endParaRPr lang="zh-CN" altLang="en-US" sz="1400" dirty="0"/>
                    </a:p>
                  </a:txBody>
                  <a:tcPr anchor="ctr" anchorCtr="1"/>
                </a:tc>
                <a:tc>
                  <a:txBody>
                    <a:bodyPr/>
                    <a:lstStyle/>
                    <a:p>
                      <a:pPr algn="l"/>
                      <a:r>
                        <a:rPr lang="en-US" altLang="zh-CN" sz="1400" dirty="0" err="1" smtClean="0"/>
                        <a:t>getset</a:t>
                      </a:r>
                      <a:r>
                        <a:rPr lang="en-US" altLang="zh-CN" sz="1400" dirty="0" smtClean="0"/>
                        <a:t> key value</a:t>
                      </a:r>
                      <a:endParaRPr lang="zh-CN" altLang="en-US" sz="1400" dirty="0"/>
                    </a:p>
                  </a:txBody>
                  <a:tcPr anchor="ctr" anchorCtr="1"/>
                </a:tc>
                <a:tc>
                  <a:txBody>
                    <a:bodyPr/>
                    <a:lstStyle/>
                    <a:p>
                      <a:pPr algn="l"/>
                      <a:r>
                        <a:rPr lang="en-US" altLang="zh-CN" sz="1400" dirty="0" err="1" smtClean="0"/>
                        <a:t>getset</a:t>
                      </a:r>
                      <a:r>
                        <a:rPr lang="zh-CN" altLang="en-US" sz="1400" dirty="0" smtClean="0"/>
                        <a:t>和</a:t>
                      </a:r>
                      <a:r>
                        <a:rPr lang="en-US" altLang="zh-CN" sz="1400" dirty="0" smtClean="0"/>
                        <a:t>set</a:t>
                      </a:r>
                      <a:r>
                        <a:rPr lang="zh-CN" altLang="en-US" sz="1400" dirty="0" smtClean="0"/>
                        <a:t>一样会设置值，但是不同的是，它同时会返回键原来的值</a:t>
                      </a:r>
                      <a:endParaRPr lang="zh-CN" altLang="en-US" sz="1400" dirty="0"/>
                    </a:p>
                  </a:txBody>
                  <a:tcPr anchor="ctr" anchorCtr="1"/>
                </a:tc>
                <a:extLst>
                  <a:ext uri="{0D108BD9-81ED-4DB2-BD59-A6C34878D82A}">
                    <a16:rowId xmlns:a16="http://schemas.microsoft.com/office/drawing/2014/main" val="149377580"/>
                  </a:ext>
                </a:extLst>
              </a:tr>
              <a:tr h="491007">
                <a:tc>
                  <a:txBody>
                    <a:bodyPr/>
                    <a:lstStyle/>
                    <a:p>
                      <a:pPr algn="ctr"/>
                      <a:r>
                        <a:rPr lang="en-US" altLang="zh-CN" sz="1400" dirty="0" err="1" smtClean="0"/>
                        <a:t>setrange</a:t>
                      </a:r>
                      <a:r>
                        <a:rPr lang="en-US" altLang="zh-CN" sz="1400" dirty="0" smtClean="0"/>
                        <a:t>(</a:t>
                      </a:r>
                      <a:r>
                        <a:rPr lang="zh-CN" altLang="en-US" sz="1400" dirty="0" smtClean="0"/>
                        <a:t>设置指定位置的值</a:t>
                      </a:r>
                      <a:r>
                        <a:rPr lang="en-US" altLang="zh-CN" sz="1400" dirty="0" smtClean="0"/>
                        <a:t>)</a:t>
                      </a:r>
                      <a:endParaRPr lang="zh-CN" altLang="en-US" sz="1400" dirty="0"/>
                    </a:p>
                  </a:txBody>
                  <a:tcPr anchor="ctr" anchorCtr="1"/>
                </a:tc>
                <a:tc>
                  <a:txBody>
                    <a:bodyPr/>
                    <a:lstStyle/>
                    <a:p>
                      <a:pPr algn="l"/>
                      <a:r>
                        <a:rPr lang="en-US" altLang="zh-CN" sz="1400" dirty="0" err="1" smtClean="0"/>
                        <a:t>setrange</a:t>
                      </a:r>
                      <a:r>
                        <a:rPr lang="en-US" altLang="zh-CN" sz="1400" dirty="0" smtClean="0"/>
                        <a:t> key </a:t>
                      </a:r>
                      <a:r>
                        <a:rPr lang="en-US" altLang="zh-CN" sz="1400" dirty="0" err="1" smtClean="0"/>
                        <a:t>offeset</a:t>
                      </a:r>
                      <a:r>
                        <a:rPr lang="en-US" altLang="zh-CN" sz="1400" dirty="0" smtClean="0"/>
                        <a:t> value</a:t>
                      </a:r>
                      <a:endParaRPr lang="zh-CN" altLang="en-US" sz="1400" dirty="0"/>
                    </a:p>
                  </a:txBody>
                  <a:tcPr anchor="ctr" anchorCtr="1"/>
                </a:tc>
                <a:tc>
                  <a:txBody>
                    <a:bodyPr/>
                    <a:lstStyle/>
                    <a:p>
                      <a:pPr algn="l"/>
                      <a:r>
                        <a:rPr lang="en-US" altLang="zh-CN" sz="1400" dirty="0" smtClean="0"/>
                        <a:t>127.0.0.1:6379&gt; set </a:t>
                      </a:r>
                      <a:r>
                        <a:rPr lang="en-US" altLang="zh-CN" sz="1400" dirty="0" err="1" smtClean="0"/>
                        <a:t>redis</a:t>
                      </a:r>
                      <a:r>
                        <a:rPr lang="en-US" altLang="zh-CN" sz="1400" dirty="0" smtClean="0"/>
                        <a:t> pest</a:t>
                      </a:r>
                    </a:p>
                    <a:p>
                      <a:pPr algn="l"/>
                      <a:r>
                        <a:rPr lang="en-US" altLang="zh-CN" sz="1400" dirty="0" smtClean="0"/>
                        <a:t>OK</a:t>
                      </a:r>
                    </a:p>
                    <a:p>
                      <a:pPr algn="l"/>
                      <a:r>
                        <a:rPr lang="en-US" altLang="zh-CN" sz="1400" dirty="0" smtClean="0"/>
                        <a:t>127.0.0.1:6379&gt; </a:t>
                      </a:r>
                      <a:r>
                        <a:rPr lang="en-US" altLang="zh-CN" sz="1400" dirty="0" err="1" smtClean="0"/>
                        <a:t>setrange</a:t>
                      </a:r>
                      <a:r>
                        <a:rPr lang="en-US" altLang="zh-CN" sz="1400" dirty="0" smtClean="0"/>
                        <a:t> </a:t>
                      </a:r>
                      <a:r>
                        <a:rPr lang="en-US" altLang="zh-CN" sz="1400" dirty="0" err="1" smtClean="0"/>
                        <a:t>redis</a:t>
                      </a:r>
                      <a:r>
                        <a:rPr lang="en-US" altLang="zh-CN" sz="1400" dirty="0" smtClean="0"/>
                        <a:t> 0 b</a:t>
                      </a:r>
                    </a:p>
                    <a:p>
                      <a:pPr algn="l"/>
                      <a:r>
                        <a:rPr lang="en-US" altLang="zh-CN" sz="1400" dirty="0" smtClean="0"/>
                        <a:t>(integer) 4</a:t>
                      </a:r>
                    </a:p>
                    <a:p>
                      <a:pPr algn="l"/>
                      <a:r>
                        <a:rPr lang="en-US" altLang="zh-CN" sz="1400" dirty="0" smtClean="0"/>
                        <a:t>127.0.0.1:6379&gt; get </a:t>
                      </a:r>
                      <a:r>
                        <a:rPr lang="en-US" altLang="zh-CN" sz="1400" dirty="0" err="1" smtClean="0"/>
                        <a:t>redis</a:t>
                      </a:r>
                      <a:endParaRPr lang="en-US" altLang="zh-CN" sz="1400" dirty="0" smtClean="0"/>
                    </a:p>
                    <a:p>
                      <a:pPr algn="l"/>
                      <a:r>
                        <a:rPr lang="en-US" altLang="zh-CN" sz="1400" dirty="0" smtClean="0"/>
                        <a:t>"best" </a:t>
                      </a:r>
                      <a:endParaRPr lang="zh-CN" altLang="en-US" sz="1400" dirty="0"/>
                    </a:p>
                  </a:txBody>
                  <a:tcPr anchor="ctr" anchorCtr="1"/>
                </a:tc>
                <a:extLst>
                  <a:ext uri="{0D108BD9-81ED-4DB2-BD59-A6C34878D82A}">
                    <a16:rowId xmlns:a16="http://schemas.microsoft.com/office/drawing/2014/main" val="2548429522"/>
                  </a:ext>
                </a:extLst>
              </a:tr>
              <a:tr h="491007">
                <a:tc>
                  <a:txBody>
                    <a:bodyPr/>
                    <a:lstStyle/>
                    <a:p>
                      <a:pPr algn="ctr"/>
                      <a:r>
                        <a:rPr lang="en-US" altLang="zh-CN" sz="1400" dirty="0" err="1" smtClean="0"/>
                        <a:t>getrange</a:t>
                      </a:r>
                      <a:r>
                        <a:rPr lang="en-US" altLang="zh-CN" sz="1400" dirty="0" smtClean="0"/>
                        <a:t>(</a:t>
                      </a:r>
                      <a:r>
                        <a:rPr lang="zh-CN" altLang="en-US" sz="1400" dirty="0" smtClean="0"/>
                        <a:t>获取部分字符串</a:t>
                      </a:r>
                      <a:r>
                        <a:rPr lang="en-US" altLang="zh-CN" sz="1400" dirty="0" smtClean="0"/>
                        <a:t>)</a:t>
                      </a:r>
                      <a:endParaRPr lang="zh-CN" altLang="en-US" sz="1400" dirty="0"/>
                    </a:p>
                  </a:txBody>
                  <a:tcPr anchor="ctr" anchorCtr="1"/>
                </a:tc>
                <a:tc>
                  <a:txBody>
                    <a:bodyPr/>
                    <a:lstStyle/>
                    <a:p>
                      <a:pPr algn="l"/>
                      <a:r>
                        <a:rPr lang="en-US" altLang="zh-CN" sz="1400" dirty="0" err="1" smtClean="0"/>
                        <a:t>getrange</a:t>
                      </a:r>
                      <a:r>
                        <a:rPr lang="en-US" altLang="zh-CN" sz="1400" dirty="0" smtClean="0"/>
                        <a:t> key start end</a:t>
                      </a:r>
                      <a:endParaRPr lang="zh-CN" altLang="en-US" sz="1400" dirty="0"/>
                    </a:p>
                  </a:txBody>
                  <a:tcPr anchor="ctr" anchorCtr="1"/>
                </a:tc>
                <a:tc>
                  <a:txBody>
                    <a:bodyPr/>
                    <a:lstStyle/>
                    <a:p>
                      <a:pPr algn="l"/>
                      <a:r>
                        <a:rPr lang="zh-CN" altLang="en-US" sz="1400" dirty="0" smtClean="0"/>
                        <a:t>除了</a:t>
                      </a:r>
                      <a:r>
                        <a:rPr lang="en-US" altLang="zh-CN" sz="1400" dirty="0" err="1" smtClean="0"/>
                        <a:t>incr</a:t>
                      </a:r>
                      <a:r>
                        <a:rPr lang="zh-CN" altLang="en-US" sz="1400" dirty="0" smtClean="0"/>
                        <a:t>命令，</a:t>
                      </a:r>
                      <a:r>
                        <a:rPr lang="en-US" altLang="zh-CN" sz="1400" dirty="0" err="1" smtClean="0"/>
                        <a:t>Redis</a:t>
                      </a:r>
                      <a:r>
                        <a:rPr lang="zh-CN" altLang="en-US" sz="1400" dirty="0" smtClean="0"/>
                        <a:t>提供了</a:t>
                      </a:r>
                      <a:r>
                        <a:rPr lang="en-US" altLang="zh-CN" sz="1400" dirty="0" err="1" smtClean="0"/>
                        <a:t>decr</a:t>
                      </a:r>
                      <a:r>
                        <a:rPr lang="zh-CN" altLang="en-US" sz="1400" dirty="0" smtClean="0"/>
                        <a:t>（自减）、</a:t>
                      </a:r>
                      <a:r>
                        <a:rPr lang="en-US" altLang="zh-CN" sz="1400" dirty="0" err="1" smtClean="0"/>
                        <a:t>incrby</a:t>
                      </a:r>
                      <a:r>
                        <a:rPr lang="zh-CN" altLang="en-US" sz="1400" dirty="0" smtClean="0"/>
                        <a:t>（自增指定数字）、</a:t>
                      </a:r>
                    </a:p>
                    <a:p>
                      <a:pPr algn="l"/>
                      <a:r>
                        <a:rPr lang="en-US" altLang="zh-CN" sz="1400" dirty="0" err="1" smtClean="0"/>
                        <a:t>decrby</a:t>
                      </a:r>
                      <a:r>
                        <a:rPr lang="zh-CN" altLang="en-US" sz="1400" dirty="0" smtClean="0"/>
                        <a:t>（自减指定数字）、</a:t>
                      </a:r>
                      <a:r>
                        <a:rPr lang="en-US" altLang="zh-CN" sz="1400" dirty="0" err="1" smtClean="0"/>
                        <a:t>incrbyfloat</a:t>
                      </a:r>
                      <a:r>
                        <a:rPr lang="zh-CN" altLang="en-US" sz="1400" dirty="0" smtClean="0"/>
                        <a:t>（自增浮点数）：</a:t>
                      </a:r>
                      <a:r>
                        <a:rPr lang="en-US" altLang="zh-CN" sz="1400" dirty="0" err="1" smtClean="0"/>
                        <a:t>decr</a:t>
                      </a:r>
                      <a:r>
                        <a:rPr lang="en-US" altLang="zh-CN" sz="1400" dirty="0" smtClean="0"/>
                        <a:t> key</a:t>
                      </a:r>
                    </a:p>
                    <a:p>
                      <a:pPr algn="l"/>
                      <a:r>
                        <a:rPr lang="en-US" altLang="zh-CN" sz="1400" dirty="0" err="1" smtClean="0"/>
                        <a:t>incrby</a:t>
                      </a:r>
                      <a:r>
                        <a:rPr lang="en-US" altLang="zh-CN" sz="1400" dirty="0" smtClean="0"/>
                        <a:t> key increment</a:t>
                      </a:r>
                    </a:p>
                    <a:p>
                      <a:pPr algn="l"/>
                      <a:r>
                        <a:rPr lang="en-US" altLang="zh-CN" sz="1400" dirty="0" err="1" smtClean="0"/>
                        <a:t>decrby</a:t>
                      </a:r>
                      <a:r>
                        <a:rPr lang="en-US" altLang="zh-CN" sz="1400" dirty="0" smtClean="0"/>
                        <a:t> key decrement</a:t>
                      </a:r>
                    </a:p>
                    <a:p>
                      <a:pPr algn="l"/>
                      <a:r>
                        <a:rPr lang="en-US" altLang="zh-CN" sz="1400" dirty="0" err="1" smtClean="0"/>
                        <a:t>incrbyfloat</a:t>
                      </a:r>
                      <a:r>
                        <a:rPr lang="en-US" altLang="zh-CN" sz="1400" dirty="0" smtClean="0"/>
                        <a:t> key increment</a:t>
                      </a:r>
                      <a:endParaRPr lang="zh-CN" altLang="en-US" sz="1400" dirty="0"/>
                    </a:p>
                  </a:txBody>
                  <a:tcPr anchor="ctr" anchorCtr="1"/>
                </a:tc>
                <a:extLst>
                  <a:ext uri="{0D108BD9-81ED-4DB2-BD59-A6C34878D82A}">
                    <a16:rowId xmlns:a16="http://schemas.microsoft.com/office/drawing/2014/main" val="2530439661"/>
                  </a:ext>
                </a:extLst>
              </a:tr>
            </a:tbl>
          </a:graphicData>
        </a:graphic>
      </p:graphicFrame>
    </p:spTree>
    <p:extLst>
      <p:ext uri="{BB962C8B-B14F-4D97-AF65-F5344CB8AC3E}">
        <p14:creationId xmlns:p14="http://schemas.microsoft.com/office/powerpoint/2010/main" val="39396210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3966" y="45718"/>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7519" y="85458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36517" y="774209"/>
            <a:ext cx="1805548"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字符串使用场景</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46427" y="1205058"/>
            <a:ext cx="6408712" cy="400110"/>
          </a:xfrm>
          <a:prstGeom prst="rect">
            <a:avLst/>
          </a:prstGeom>
        </p:spPr>
        <p:txBody>
          <a:bodyPr wrap="square">
            <a:spAutoFit/>
          </a:bodyPr>
          <a:lstStyle/>
          <a:p>
            <a:r>
              <a:rPr lang="zh-CN" altLang="en-US" dirty="0" smtClean="0">
                <a:solidFill>
                  <a:srgbClr val="FF0000"/>
                </a:solidFill>
              </a:rPr>
              <a:t>缓存功能</a:t>
            </a:r>
            <a:r>
              <a:rPr lang="zh-CN" altLang="en-US" dirty="0" smtClean="0"/>
              <a:t>：</a:t>
            </a:r>
            <a:r>
              <a:rPr lang="en-US" altLang="zh-CN" dirty="0" err="1" smtClean="0"/>
              <a:t>mysql</a:t>
            </a:r>
            <a:r>
              <a:rPr lang="zh-CN" altLang="en-US" dirty="0" smtClean="0"/>
              <a:t>存储，</a:t>
            </a:r>
            <a:r>
              <a:rPr lang="en-US" altLang="zh-CN" dirty="0" err="1" smtClean="0"/>
              <a:t>redis</a:t>
            </a:r>
            <a:r>
              <a:rPr lang="zh-CN" altLang="en-US" dirty="0" smtClean="0"/>
              <a:t>做缓存</a:t>
            </a:r>
            <a:endParaRPr lang="en-US" altLang="zh-CN" sz="1800" dirty="0"/>
          </a:p>
        </p:txBody>
      </p:sp>
      <p:sp>
        <p:nvSpPr>
          <p:cNvPr id="8" name="矩形 7"/>
          <p:cNvSpPr/>
          <p:nvPr/>
        </p:nvSpPr>
        <p:spPr>
          <a:xfrm>
            <a:off x="646427" y="1716700"/>
            <a:ext cx="6408712" cy="400110"/>
          </a:xfrm>
          <a:prstGeom prst="rect">
            <a:avLst/>
          </a:prstGeom>
        </p:spPr>
        <p:txBody>
          <a:bodyPr wrap="square">
            <a:spAutoFit/>
          </a:bodyPr>
          <a:lstStyle/>
          <a:p>
            <a:r>
              <a:rPr lang="zh-CN" altLang="en-US" dirty="0" smtClean="0"/>
              <a:t>计数器：如点赞次数，视频播放次数。</a:t>
            </a:r>
            <a:endParaRPr lang="en-US" altLang="zh-CN" sz="1800" dirty="0"/>
          </a:p>
        </p:txBody>
      </p:sp>
      <p:pic>
        <p:nvPicPr>
          <p:cNvPr id="2" name="图片 1"/>
          <p:cNvPicPr>
            <a:picLocks noChangeAspect="1"/>
          </p:cNvPicPr>
          <p:nvPr/>
        </p:nvPicPr>
        <p:blipFill>
          <a:blip r:embed="rId3"/>
          <a:stretch>
            <a:fillRect/>
          </a:stretch>
        </p:blipFill>
        <p:spPr>
          <a:xfrm>
            <a:off x="864493" y="2116808"/>
            <a:ext cx="5114925" cy="1200150"/>
          </a:xfrm>
          <a:prstGeom prst="rect">
            <a:avLst/>
          </a:prstGeom>
        </p:spPr>
      </p:pic>
      <p:pic>
        <p:nvPicPr>
          <p:cNvPr id="3" name="图片 2"/>
          <p:cNvPicPr>
            <a:picLocks noChangeAspect="1"/>
          </p:cNvPicPr>
          <p:nvPr/>
        </p:nvPicPr>
        <p:blipFill>
          <a:blip r:embed="rId4"/>
          <a:stretch>
            <a:fillRect/>
          </a:stretch>
        </p:blipFill>
        <p:spPr>
          <a:xfrm>
            <a:off x="5112965" y="367507"/>
            <a:ext cx="4104456" cy="1514346"/>
          </a:xfrm>
          <a:prstGeom prst="rect">
            <a:avLst/>
          </a:prstGeom>
        </p:spPr>
      </p:pic>
      <p:sp>
        <p:nvSpPr>
          <p:cNvPr id="10" name="矩形 9"/>
          <p:cNvSpPr/>
          <p:nvPr/>
        </p:nvSpPr>
        <p:spPr>
          <a:xfrm>
            <a:off x="646427" y="3551913"/>
            <a:ext cx="6408712" cy="400110"/>
          </a:xfrm>
          <a:prstGeom prst="rect">
            <a:avLst/>
          </a:prstGeom>
        </p:spPr>
        <p:txBody>
          <a:bodyPr wrap="square">
            <a:spAutoFit/>
          </a:bodyPr>
          <a:lstStyle/>
          <a:p>
            <a:r>
              <a:rPr lang="zh-CN" altLang="en-US" dirty="0" smtClean="0"/>
              <a:t>共享</a:t>
            </a:r>
            <a:r>
              <a:rPr lang="en-US" altLang="zh-CN" dirty="0" smtClean="0"/>
              <a:t>session</a:t>
            </a:r>
            <a:r>
              <a:rPr lang="zh-CN" altLang="en-US" dirty="0" smtClean="0"/>
              <a:t>：</a:t>
            </a:r>
            <a:endParaRPr lang="en-US" altLang="zh-CN" sz="1800" dirty="0"/>
          </a:p>
        </p:txBody>
      </p:sp>
      <p:sp>
        <p:nvSpPr>
          <p:cNvPr id="11" name="矩形 10"/>
          <p:cNvSpPr/>
          <p:nvPr/>
        </p:nvSpPr>
        <p:spPr>
          <a:xfrm>
            <a:off x="671644" y="4104183"/>
            <a:ext cx="6408712" cy="400110"/>
          </a:xfrm>
          <a:prstGeom prst="rect">
            <a:avLst/>
          </a:prstGeom>
        </p:spPr>
        <p:txBody>
          <a:bodyPr wrap="square">
            <a:spAutoFit/>
          </a:bodyPr>
          <a:lstStyle/>
          <a:p>
            <a:r>
              <a:rPr lang="zh-CN" altLang="en-US" dirty="0" smtClean="0"/>
              <a:t>限流：如</a:t>
            </a:r>
            <a:r>
              <a:rPr lang="en-US" altLang="zh-CN" dirty="0" smtClean="0"/>
              <a:t>60s</a:t>
            </a:r>
            <a:r>
              <a:rPr lang="zh-CN" altLang="en-US" dirty="0" smtClean="0"/>
              <a:t>内不能超过</a:t>
            </a:r>
            <a:r>
              <a:rPr lang="en-US" altLang="zh-CN" dirty="0" smtClean="0"/>
              <a:t>5</a:t>
            </a:r>
            <a:r>
              <a:rPr lang="zh-CN" altLang="en-US" dirty="0" smtClean="0"/>
              <a:t>次</a:t>
            </a:r>
            <a:endParaRPr lang="en-US" altLang="zh-CN" sz="1800" dirty="0"/>
          </a:p>
        </p:txBody>
      </p:sp>
      <p:pic>
        <p:nvPicPr>
          <p:cNvPr id="9" name="图片 8"/>
          <p:cNvPicPr>
            <a:picLocks noChangeAspect="1"/>
          </p:cNvPicPr>
          <p:nvPr/>
        </p:nvPicPr>
        <p:blipFill>
          <a:blip r:embed="rId5"/>
          <a:stretch>
            <a:fillRect/>
          </a:stretch>
        </p:blipFill>
        <p:spPr>
          <a:xfrm>
            <a:off x="1152525" y="4656453"/>
            <a:ext cx="4502584" cy="1720014"/>
          </a:xfrm>
          <a:prstGeom prst="rect">
            <a:avLst/>
          </a:prstGeom>
        </p:spPr>
      </p:pic>
    </p:spTree>
    <p:extLst>
      <p:ext uri="{BB962C8B-B14F-4D97-AF65-F5344CB8AC3E}">
        <p14:creationId xmlns:p14="http://schemas.microsoft.com/office/powerpoint/2010/main" val="28004905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18" y="814961"/>
            <a:ext cx="6003675" cy="4334043"/>
          </a:xfrm>
          <a:prstGeom prst="rect">
            <a:avLst/>
          </a:prstGeom>
        </p:spPr>
      </p:pic>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19100" y="1454708"/>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列表</a:t>
            </a:r>
            <a:endParaRPr lang="en-US" altLang="zh-CN" sz="1600" b="1" dirty="0">
              <a:latin typeface="微软雅黑" panose="020B0503020204020204" pitchFamily="34" charset="-122"/>
              <a:ea typeface="微软雅黑" panose="020B0503020204020204" pitchFamily="34" charset="-122"/>
            </a:endParaRPr>
          </a:p>
        </p:txBody>
      </p:sp>
      <p:sp>
        <p:nvSpPr>
          <p:cNvPr id="22" name="矩形 21"/>
          <p:cNvSpPr/>
          <p:nvPr/>
        </p:nvSpPr>
        <p:spPr>
          <a:xfrm>
            <a:off x="5328989" y="152950"/>
            <a:ext cx="6408712" cy="400110"/>
          </a:xfrm>
          <a:prstGeom prst="rect">
            <a:avLst/>
          </a:prstGeom>
        </p:spPr>
        <p:txBody>
          <a:bodyPr wrap="square">
            <a:spAutoFit/>
          </a:bodyPr>
          <a:lstStyle/>
          <a:p>
            <a:r>
              <a:rPr lang="en-US" altLang="zh-CN" dirty="0" smtClean="0">
                <a:solidFill>
                  <a:srgbClr val="FF0000"/>
                </a:solidFill>
              </a:rPr>
              <a:t>fill</a:t>
            </a:r>
            <a:r>
              <a:rPr lang="zh-CN" altLang="en-US" dirty="0" smtClean="0"/>
              <a:t>：</a:t>
            </a:r>
            <a:r>
              <a:rPr lang="zh-CN" altLang="en-US" sz="1600" dirty="0" smtClean="0"/>
              <a:t>表示</a:t>
            </a:r>
            <a:r>
              <a:rPr lang="en-US" altLang="zh-CN" sz="1600" dirty="0" smtClean="0"/>
              <a:t>node</a:t>
            </a:r>
            <a:r>
              <a:rPr lang="zh-CN" altLang="en-US" sz="1600" dirty="0" smtClean="0"/>
              <a:t>节点容量（见配置文件</a:t>
            </a:r>
            <a:r>
              <a:rPr lang="en-US" altLang="zh-CN" sz="1600" dirty="0"/>
              <a:t>list-max-</a:t>
            </a:r>
            <a:r>
              <a:rPr lang="en-US" altLang="zh-CN" sz="1600" dirty="0" err="1"/>
              <a:t>ziplist</a:t>
            </a:r>
            <a:r>
              <a:rPr lang="en-US" altLang="zh-CN" sz="1600" dirty="0"/>
              <a:t>-size,</a:t>
            </a:r>
            <a:r>
              <a:rPr lang="zh-CN" altLang="en-US" sz="1600" dirty="0"/>
              <a:t>默认为</a:t>
            </a:r>
            <a:r>
              <a:rPr lang="en-US" altLang="zh-CN" sz="1600" dirty="0"/>
              <a:t>-2</a:t>
            </a:r>
            <a:r>
              <a:rPr lang="zh-CN" altLang="en-US" sz="1600" dirty="0" smtClean="0"/>
              <a:t>）。</a:t>
            </a:r>
            <a:endParaRPr lang="en-US" altLang="zh-CN" sz="1800" dirty="0"/>
          </a:p>
        </p:txBody>
      </p:sp>
      <p:pic>
        <p:nvPicPr>
          <p:cNvPr id="10" name="图片 9"/>
          <p:cNvPicPr>
            <a:picLocks noChangeAspect="1"/>
          </p:cNvPicPr>
          <p:nvPr/>
        </p:nvPicPr>
        <p:blipFill>
          <a:blip r:embed="rId4"/>
          <a:stretch>
            <a:fillRect/>
          </a:stretch>
        </p:blipFill>
        <p:spPr>
          <a:xfrm>
            <a:off x="5473005" y="657748"/>
            <a:ext cx="5737486" cy="1538816"/>
          </a:xfrm>
          <a:prstGeom prst="rect">
            <a:avLst/>
          </a:prstGeom>
        </p:spPr>
      </p:pic>
      <p:sp>
        <p:nvSpPr>
          <p:cNvPr id="26" name="矩形 25"/>
          <p:cNvSpPr/>
          <p:nvPr/>
        </p:nvSpPr>
        <p:spPr>
          <a:xfrm>
            <a:off x="5473005" y="2255905"/>
            <a:ext cx="5976664" cy="646331"/>
          </a:xfrm>
          <a:prstGeom prst="rect">
            <a:avLst/>
          </a:prstGeom>
        </p:spPr>
        <p:txBody>
          <a:bodyPr wrap="square">
            <a:spAutoFit/>
          </a:bodyPr>
          <a:lstStyle/>
          <a:p>
            <a:r>
              <a:rPr lang="en-US" altLang="zh-CN" dirty="0" smtClean="0">
                <a:solidFill>
                  <a:srgbClr val="FF0000"/>
                </a:solidFill>
              </a:rPr>
              <a:t>compress</a:t>
            </a:r>
            <a:r>
              <a:rPr lang="zh-CN" altLang="en-US" dirty="0" smtClean="0"/>
              <a:t>：</a:t>
            </a:r>
            <a:r>
              <a:rPr lang="en-US" altLang="zh-CN" sz="1600" dirty="0"/>
              <a:t>compress</a:t>
            </a:r>
            <a:r>
              <a:rPr lang="zh-CN" altLang="en-US" sz="1600" dirty="0"/>
              <a:t>成员表示压缩程度，对应配置文件的</a:t>
            </a:r>
            <a:r>
              <a:rPr lang="en-US" altLang="zh-CN" sz="1600" dirty="0" smtClean="0"/>
              <a:t>list-compress-depth</a:t>
            </a:r>
            <a:r>
              <a:rPr lang="zh-CN" altLang="en-US" sz="1600" dirty="0" smtClean="0"/>
              <a:t>。</a:t>
            </a:r>
            <a:endParaRPr lang="en-US" altLang="zh-CN" sz="1800" dirty="0"/>
          </a:p>
        </p:txBody>
      </p:sp>
      <p:pic>
        <p:nvPicPr>
          <p:cNvPr id="14" name="图片 13"/>
          <p:cNvPicPr>
            <a:picLocks noChangeAspect="1"/>
          </p:cNvPicPr>
          <p:nvPr/>
        </p:nvPicPr>
        <p:blipFill>
          <a:blip r:embed="rId5"/>
          <a:stretch>
            <a:fillRect/>
          </a:stretch>
        </p:blipFill>
        <p:spPr>
          <a:xfrm>
            <a:off x="6424882" y="2964023"/>
            <a:ext cx="4216926" cy="1707525"/>
          </a:xfrm>
          <a:prstGeom prst="rect">
            <a:avLst/>
          </a:prstGeom>
        </p:spPr>
      </p:pic>
      <p:sp>
        <p:nvSpPr>
          <p:cNvPr id="29" name="矩形 28"/>
          <p:cNvSpPr/>
          <p:nvPr/>
        </p:nvSpPr>
        <p:spPr>
          <a:xfrm>
            <a:off x="6685553" y="5040052"/>
            <a:ext cx="5040958" cy="646331"/>
          </a:xfrm>
          <a:prstGeom prst="rect">
            <a:avLst/>
          </a:prstGeom>
        </p:spPr>
        <p:txBody>
          <a:bodyPr wrap="square">
            <a:spAutoFit/>
          </a:bodyPr>
          <a:lstStyle/>
          <a:p>
            <a:r>
              <a:rPr lang="en-US" altLang="zh-CN" dirty="0" smtClean="0">
                <a:solidFill>
                  <a:srgbClr val="FF0000"/>
                </a:solidFill>
              </a:rPr>
              <a:t>recompress</a:t>
            </a:r>
            <a:r>
              <a:rPr lang="zh-CN" altLang="en-US" dirty="0" smtClean="0"/>
              <a:t>：</a:t>
            </a:r>
            <a:r>
              <a:rPr lang="zh-CN" altLang="en-US" sz="1600" dirty="0"/>
              <a:t>执行</a:t>
            </a:r>
            <a:r>
              <a:rPr lang="en-US" altLang="zh-CN" sz="1600" dirty="0" err="1"/>
              <a:t>lindex</a:t>
            </a:r>
            <a:r>
              <a:rPr lang="zh-CN" altLang="en-US" sz="1600" dirty="0"/>
              <a:t>等操作后会对节点进行解压，</a:t>
            </a:r>
            <a:r>
              <a:rPr lang="en-US" altLang="zh-CN" sz="1600" dirty="0"/>
              <a:t>recompress</a:t>
            </a:r>
            <a:r>
              <a:rPr lang="zh-CN" altLang="en-US" sz="1600" dirty="0"/>
              <a:t>表示之后在进行</a:t>
            </a:r>
            <a:r>
              <a:rPr lang="zh-CN" altLang="en-US" sz="1600" dirty="0" smtClean="0"/>
              <a:t>压缩。</a:t>
            </a:r>
            <a:endParaRPr lang="en-US" altLang="zh-CN" sz="1600" dirty="0"/>
          </a:p>
        </p:txBody>
      </p:sp>
      <p:sp>
        <p:nvSpPr>
          <p:cNvPr id="39" name="矩形 38"/>
          <p:cNvSpPr/>
          <p:nvPr/>
        </p:nvSpPr>
        <p:spPr>
          <a:xfrm>
            <a:off x="206637" y="5129540"/>
            <a:ext cx="6308848" cy="1107996"/>
          </a:xfrm>
          <a:prstGeom prst="rect">
            <a:avLst/>
          </a:prstGeom>
        </p:spPr>
        <p:txBody>
          <a:bodyPr wrap="square">
            <a:spAutoFit/>
          </a:bodyPr>
          <a:lstStyle/>
          <a:p>
            <a:r>
              <a:rPr lang="zh-CN" altLang="en-US" sz="1600" dirty="0"/>
              <a:t>优点</a:t>
            </a:r>
            <a:r>
              <a:rPr lang="zh-CN" altLang="en-US" sz="1600" dirty="0" smtClean="0"/>
              <a:t>：</a:t>
            </a:r>
            <a:r>
              <a:rPr lang="en-US" altLang="zh-CN" sz="1800" dirty="0" smtClean="0"/>
              <a:t>1.</a:t>
            </a:r>
            <a:r>
              <a:rPr lang="zh-CN" altLang="en-US" sz="1600" dirty="0" smtClean="0"/>
              <a:t>进行</a:t>
            </a:r>
            <a:r>
              <a:rPr lang="zh-CN" altLang="en-US" sz="1600" dirty="0"/>
              <a:t>插入或删除操作时非常方便，虽然复杂度为</a:t>
            </a:r>
            <a:r>
              <a:rPr lang="en-US" altLang="zh-CN" sz="1600" dirty="0"/>
              <a:t>O(n)</a:t>
            </a:r>
            <a:r>
              <a:rPr lang="zh-CN" altLang="en-US" sz="1600" dirty="0"/>
              <a:t>，但是不需要内存的复制，提高了效率，而且访问两端元素复杂度为</a:t>
            </a:r>
            <a:r>
              <a:rPr lang="en-US" altLang="zh-CN" sz="1600" dirty="0"/>
              <a:t>O(1</a:t>
            </a:r>
            <a:r>
              <a:rPr lang="en-US" altLang="zh-CN" sz="1600" dirty="0" smtClean="0"/>
              <a:t>)</a:t>
            </a:r>
            <a:r>
              <a:rPr lang="zh-CN" altLang="en-US" sz="1600" dirty="0" smtClean="0"/>
              <a:t>；</a:t>
            </a:r>
            <a:endParaRPr lang="en-US" altLang="zh-CN" sz="1600" dirty="0" smtClean="0"/>
          </a:p>
          <a:p>
            <a:r>
              <a:rPr lang="en-US" altLang="zh-CN" sz="1600" dirty="0" smtClean="0"/>
              <a:t>2.</a:t>
            </a:r>
            <a:r>
              <a:rPr lang="zh-CN" altLang="en-US" sz="1600" dirty="0"/>
              <a:t>每一片</a:t>
            </a:r>
            <a:r>
              <a:rPr lang="en-US" altLang="zh-CN" sz="1600" dirty="0"/>
              <a:t>entry</a:t>
            </a:r>
            <a:r>
              <a:rPr lang="zh-CN" altLang="en-US" sz="1600" dirty="0"/>
              <a:t>节点内存连续且顺序存储，可以通过二分查找以 </a:t>
            </a:r>
            <a:r>
              <a:rPr lang="en-US" altLang="zh-CN" sz="1600" dirty="0"/>
              <a:t>log2(n) </a:t>
            </a:r>
            <a:r>
              <a:rPr lang="zh-CN" altLang="en-US" sz="1600" dirty="0"/>
              <a:t>的复杂度进行定位</a:t>
            </a:r>
            <a:endParaRPr lang="en-US" altLang="zh-CN" sz="1600" dirty="0"/>
          </a:p>
        </p:txBody>
      </p:sp>
    </p:spTree>
    <p:extLst>
      <p:ext uri="{BB962C8B-B14F-4D97-AF65-F5344CB8AC3E}">
        <p14:creationId xmlns:p14="http://schemas.microsoft.com/office/powerpoint/2010/main" val="22421738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3" name="矩形 12"/>
          <p:cNvSpPr/>
          <p:nvPr/>
        </p:nvSpPr>
        <p:spPr>
          <a:xfrm>
            <a:off x="216421" y="1702640"/>
            <a:ext cx="10009112" cy="1077218"/>
          </a:xfrm>
          <a:prstGeom prst="rect">
            <a:avLst/>
          </a:prstGeom>
        </p:spPr>
        <p:txBody>
          <a:bodyPr wrap="square">
            <a:spAutoFit/>
          </a:bodyPr>
          <a:lstStyle/>
          <a:p>
            <a:r>
              <a:rPr lang="en-US" altLang="zh-CN" sz="1600" dirty="0" smtClean="0"/>
              <a:t>List</a:t>
            </a:r>
            <a:r>
              <a:rPr lang="zh-CN" altLang="en-US" sz="1600" dirty="0" smtClean="0"/>
              <a:t>的部分操作支持阻塞和非阻塞。</a:t>
            </a:r>
            <a:endParaRPr lang="en-US" altLang="zh-CN" sz="1600" dirty="0" smtClean="0"/>
          </a:p>
          <a:p>
            <a:r>
              <a:rPr lang="zh-CN" altLang="en-US" sz="1600" dirty="0" smtClean="0"/>
              <a:t>重点看阻塞</a:t>
            </a:r>
            <a:r>
              <a:rPr lang="en-US" altLang="zh-CN" sz="1600" dirty="0" smtClean="0"/>
              <a:t>——</a:t>
            </a:r>
            <a:r>
              <a:rPr lang="zh-CN" altLang="en-US" sz="1600" dirty="0"/>
              <a:t>当所有给定的</a:t>
            </a:r>
            <a:r>
              <a:rPr lang="en-US" altLang="zh-CN" sz="1600" dirty="0"/>
              <a:t>key</a:t>
            </a:r>
            <a:r>
              <a:rPr lang="zh-CN" altLang="en-US" sz="1600" dirty="0"/>
              <a:t>中不存在，或者</a:t>
            </a:r>
            <a:r>
              <a:rPr lang="en-US" altLang="zh-CN" sz="1600" dirty="0"/>
              <a:t>key</a:t>
            </a:r>
            <a:r>
              <a:rPr lang="zh-CN" altLang="en-US" sz="1600" dirty="0"/>
              <a:t>中包含的是空列表，那么 </a:t>
            </a:r>
            <a:r>
              <a:rPr lang="en-US" altLang="zh-CN" sz="1600" dirty="0"/>
              <a:t>BLPOP </a:t>
            </a:r>
            <a:r>
              <a:rPr lang="zh-CN" altLang="en-US" sz="1600" dirty="0"/>
              <a:t>或 </a:t>
            </a:r>
            <a:r>
              <a:rPr lang="en-US" altLang="zh-CN" sz="1600" dirty="0"/>
              <a:t>BLPOP </a:t>
            </a:r>
            <a:r>
              <a:rPr lang="zh-CN" altLang="en-US" sz="1600" dirty="0"/>
              <a:t>命令将会被阻塞连接，直到另一个</a:t>
            </a:r>
            <a:r>
              <a:rPr lang="en-US" altLang="zh-CN" sz="1600" dirty="0"/>
              <a:t>client</a:t>
            </a:r>
            <a:r>
              <a:rPr lang="zh-CN" altLang="en-US" sz="1600" dirty="0"/>
              <a:t>对这些</a:t>
            </a:r>
            <a:r>
              <a:rPr lang="en-US" altLang="zh-CN" sz="1600" dirty="0"/>
              <a:t>key</a:t>
            </a:r>
            <a:r>
              <a:rPr lang="zh-CN" altLang="en-US" sz="1600" dirty="0"/>
              <a:t>中执行 </a:t>
            </a:r>
            <a:r>
              <a:rPr lang="en-US" altLang="zh-CN" sz="1600" dirty="0"/>
              <a:t>[LR]PUSH </a:t>
            </a:r>
            <a:r>
              <a:rPr lang="zh-CN" altLang="en-US" sz="1600" dirty="0"/>
              <a:t>命令将一个新数据出现在任意</a:t>
            </a:r>
            <a:r>
              <a:rPr lang="en-US" altLang="zh-CN" sz="1600" dirty="0"/>
              <a:t>key</a:t>
            </a:r>
            <a:r>
              <a:rPr lang="zh-CN" altLang="en-US" sz="1600" dirty="0"/>
              <a:t>的列表中，那么这个命令会解除调用</a:t>
            </a:r>
            <a:r>
              <a:rPr lang="en-US" altLang="zh-CN" sz="1600" dirty="0"/>
              <a:t>BLPOP </a:t>
            </a:r>
            <a:r>
              <a:rPr lang="zh-CN" altLang="en-US" sz="1600" dirty="0"/>
              <a:t>或 </a:t>
            </a:r>
            <a:r>
              <a:rPr lang="en-US" altLang="zh-CN" sz="1600" dirty="0"/>
              <a:t>BLPOP </a:t>
            </a:r>
            <a:r>
              <a:rPr lang="zh-CN" altLang="en-US" sz="1600" dirty="0"/>
              <a:t>命令的</a:t>
            </a:r>
            <a:r>
              <a:rPr lang="en-US" altLang="zh-CN" sz="1600" dirty="0"/>
              <a:t>client</a:t>
            </a:r>
            <a:r>
              <a:rPr lang="zh-CN" altLang="en-US" sz="1600" dirty="0"/>
              <a:t>的阻塞</a:t>
            </a:r>
            <a:r>
              <a:rPr lang="zh-CN" altLang="en-US" sz="1600" dirty="0" smtClean="0"/>
              <a:t>状态。</a:t>
            </a:r>
            <a:endParaRPr lang="zh-CN" altLang="en-US" sz="1600" dirty="0"/>
          </a:p>
        </p:txBody>
      </p:sp>
      <p:sp>
        <p:nvSpPr>
          <p:cNvPr id="3" name="矩形 2"/>
          <p:cNvSpPr/>
          <p:nvPr/>
        </p:nvSpPr>
        <p:spPr>
          <a:xfrm>
            <a:off x="2450926" y="2976920"/>
            <a:ext cx="2734047" cy="1938992"/>
          </a:xfrm>
          <a:prstGeom prst="rect">
            <a:avLst/>
          </a:prstGeom>
        </p:spPr>
        <p:txBody>
          <a:bodyPr wrap="square">
            <a:spAutoFit/>
          </a:bodyPr>
          <a:lstStyle/>
          <a:p>
            <a:r>
              <a:rPr lang="en-US" altLang="zh-CN" dirty="0"/>
              <a:t>BLPOP key [key ...] timeout </a:t>
            </a:r>
          </a:p>
          <a:p>
            <a:r>
              <a:rPr lang="en-US" altLang="zh-CN" dirty="0"/>
              <a:t> BRPOP key [key ...] timeout</a:t>
            </a:r>
          </a:p>
          <a:p>
            <a:r>
              <a:rPr lang="en-US" altLang="zh-CN" dirty="0"/>
              <a:t> BRPOPLPUSH source destination timeout</a:t>
            </a:r>
            <a:endParaRPr lang="zh-CN" altLang="en-US" dirty="0"/>
          </a:p>
        </p:txBody>
      </p:sp>
      <p:sp>
        <p:nvSpPr>
          <p:cNvPr id="8" name="矩形 7"/>
          <p:cNvSpPr/>
          <p:nvPr/>
        </p:nvSpPr>
        <p:spPr>
          <a:xfrm>
            <a:off x="619853" y="1412109"/>
            <a:ext cx="2621657" cy="584775"/>
          </a:xfrm>
          <a:prstGeom prst="rect">
            <a:avLst/>
          </a:prstGeom>
        </p:spPr>
        <p:txBody>
          <a:bodyPr wrap="squar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列表</a:t>
            </a:r>
            <a:r>
              <a:rPr lang="en-US" altLang="zh-CN" sz="1600" b="1" dirty="0" smtClean="0">
                <a:latin typeface="微软雅黑" panose="020B0503020204020204" pitchFamily="34" charset="-122"/>
                <a:ea typeface="微软雅黑" panose="020B0503020204020204" pitchFamily="34" charset="-122"/>
              </a:rPr>
              <a:t>-</a:t>
            </a:r>
            <a:r>
              <a:rPr lang="zh-CN" altLang="en-US" sz="1600" dirty="0"/>
              <a:t>阻塞与非阻塞</a:t>
            </a:r>
            <a:endParaRPr lang="en-US" altLang="zh-CN" sz="1600" dirty="0"/>
          </a:p>
          <a:p>
            <a:pPr marL="285750" indent="-285750">
              <a:buFont typeface="Arial" panose="020B0604020202020204" pitchFamily="34" charset="0"/>
              <a:buChar char="•"/>
            </a:pPr>
            <a:endParaRPr lang="en-US" altLang="zh-CN"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4056" y="2873271"/>
            <a:ext cx="2088985" cy="3685371"/>
          </a:xfrm>
          <a:prstGeom prst="rect">
            <a:avLst/>
          </a:prstGeom>
        </p:spPr>
      </p:pic>
      <p:sp>
        <p:nvSpPr>
          <p:cNvPr id="12" name="矩形 11"/>
          <p:cNvSpPr/>
          <p:nvPr/>
        </p:nvSpPr>
        <p:spPr>
          <a:xfrm>
            <a:off x="5794641" y="804950"/>
            <a:ext cx="4536504" cy="400110"/>
          </a:xfrm>
          <a:prstGeom prst="rect">
            <a:avLst/>
          </a:prstGeom>
        </p:spPr>
        <p:txBody>
          <a:bodyPr wrap="square">
            <a:spAutoFit/>
          </a:bodyPr>
          <a:lstStyle/>
          <a:p>
            <a:r>
              <a:rPr lang="zh-CN" altLang="en-US" dirty="0" smtClean="0"/>
              <a:t>可以使用</a:t>
            </a:r>
            <a:r>
              <a:rPr lang="en-US" altLang="zh-CN" dirty="0" err="1" smtClean="0"/>
              <a:t>lpush+brpop</a:t>
            </a:r>
            <a:r>
              <a:rPr lang="zh-CN" altLang="en-US" dirty="0" smtClean="0"/>
              <a:t>实现消息队列</a:t>
            </a:r>
            <a:endParaRPr lang="en-US" altLang="zh-CN" dirty="0"/>
          </a:p>
        </p:txBody>
      </p:sp>
      <p:pic>
        <p:nvPicPr>
          <p:cNvPr id="7" name="图片 6"/>
          <p:cNvPicPr>
            <a:picLocks noChangeAspect="1"/>
          </p:cNvPicPr>
          <p:nvPr/>
        </p:nvPicPr>
        <p:blipFill>
          <a:blip r:embed="rId4"/>
          <a:stretch>
            <a:fillRect/>
          </a:stretch>
        </p:blipFill>
        <p:spPr>
          <a:xfrm>
            <a:off x="5308655" y="3040287"/>
            <a:ext cx="1962150" cy="3057525"/>
          </a:xfrm>
          <a:prstGeom prst="rect">
            <a:avLst/>
          </a:prstGeom>
        </p:spPr>
      </p:pic>
      <p:sp>
        <p:nvSpPr>
          <p:cNvPr id="11" name="矩形 10"/>
          <p:cNvSpPr/>
          <p:nvPr/>
        </p:nvSpPr>
        <p:spPr>
          <a:xfrm>
            <a:off x="5686629" y="6080065"/>
            <a:ext cx="1584176" cy="400110"/>
          </a:xfrm>
          <a:prstGeom prst="rect">
            <a:avLst/>
          </a:prstGeom>
        </p:spPr>
        <p:txBody>
          <a:bodyPr wrap="square">
            <a:spAutoFit/>
          </a:bodyPr>
          <a:lstStyle/>
          <a:p>
            <a:r>
              <a:rPr lang="zh-CN" altLang="en-US" dirty="0" smtClean="0"/>
              <a:t>超时释放</a:t>
            </a:r>
            <a:endParaRPr lang="en-US" altLang="zh-CN" dirty="0"/>
          </a:p>
        </p:txBody>
      </p:sp>
      <p:pic>
        <p:nvPicPr>
          <p:cNvPr id="9" name="图片 8"/>
          <p:cNvPicPr>
            <a:picLocks noChangeAspect="1"/>
          </p:cNvPicPr>
          <p:nvPr/>
        </p:nvPicPr>
        <p:blipFill>
          <a:blip r:embed="rId5"/>
          <a:stretch>
            <a:fillRect/>
          </a:stretch>
        </p:blipFill>
        <p:spPr>
          <a:xfrm>
            <a:off x="7852401" y="2664023"/>
            <a:ext cx="2964730" cy="3564264"/>
          </a:xfrm>
          <a:prstGeom prst="rect">
            <a:avLst/>
          </a:prstGeom>
        </p:spPr>
      </p:pic>
      <p:sp>
        <p:nvSpPr>
          <p:cNvPr id="16" name="矩形 15"/>
          <p:cNvSpPr/>
          <p:nvPr/>
        </p:nvSpPr>
        <p:spPr>
          <a:xfrm>
            <a:off x="9539057" y="5820862"/>
            <a:ext cx="1584176" cy="400110"/>
          </a:xfrm>
          <a:prstGeom prst="rect">
            <a:avLst/>
          </a:prstGeom>
        </p:spPr>
        <p:txBody>
          <a:bodyPr wrap="square">
            <a:spAutoFit/>
          </a:bodyPr>
          <a:lstStyle/>
          <a:p>
            <a:r>
              <a:rPr lang="en-US" altLang="zh-CN" dirty="0" smtClean="0"/>
              <a:t>push</a:t>
            </a:r>
            <a:endParaRPr lang="en-US" altLang="zh-CN" dirty="0"/>
          </a:p>
        </p:txBody>
      </p:sp>
    </p:spTree>
    <p:extLst>
      <p:ext uri="{BB962C8B-B14F-4D97-AF65-F5344CB8AC3E}">
        <p14:creationId xmlns:p14="http://schemas.microsoft.com/office/powerpoint/2010/main" val="3972077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32" name="矩形 31"/>
          <p:cNvSpPr/>
          <p:nvPr/>
        </p:nvSpPr>
        <p:spPr>
          <a:xfrm>
            <a:off x="504453" y="1069311"/>
            <a:ext cx="4288353"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rPr>
              <a:t>为减少字符串修改带来的内存频繁重分配次数</a:t>
            </a:r>
          </a:p>
        </p:txBody>
      </p:sp>
      <p:sp>
        <p:nvSpPr>
          <p:cNvPr id="34" name="TextBox 34"/>
          <p:cNvSpPr txBox="1"/>
          <p:nvPr/>
        </p:nvSpPr>
        <p:spPr>
          <a:xfrm>
            <a:off x="354979" y="3131228"/>
            <a:ext cx="5796644" cy="1569660"/>
          </a:xfrm>
          <a:prstGeom prst="rect">
            <a:avLst/>
          </a:prstGeom>
          <a:noFill/>
        </p:spPr>
        <p:txBody>
          <a:bodyPr wrap="square" rtlCol="0">
            <a:spAutoFit/>
          </a:bodyPr>
          <a:lstStyle/>
          <a:p>
            <a:pPr lvl="1">
              <a:buFontTx/>
              <a:buAutoNum type="alphaLcPeriod"/>
            </a:pPr>
            <a:r>
              <a:rPr lang="zh-CN" altLang="en-US" sz="1600" dirty="0" smtClean="0">
                <a:latin typeface="+mn-ea"/>
              </a:rPr>
              <a:t>当前有效长度</a:t>
            </a:r>
            <a:r>
              <a:rPr lang="en-US" altLang="zh-CN" sz="1600" dirty="0" smtClean="0">
                <a:latin typeface="+mn-ea"/>
              </a:rPr>
              <a:t>&gt;=</a:t>
            </a:r>
            <a:r>
              <a:rPr lang="zh-CN" altLang="en-US" sz="1600" dirty="0" smtClean="0">
                <a:latin typeface="+mn-ea"/>
              </a:rPr>
              <a:t>新增长度，直接返回</a:t>
            </a:r>
            <a:endParaRPr lang="en-US" altLang="zh-CN" sz="1600" dirty="0" smtClean="0">
              <a:latin typeface="+mn-ea"/>
            </a:endParaRPr>
          </a:p>
          <a:p>
            <a:pPr lvl="1">
              <a:buFontTx/>
              <a:buAutoNum type="alphaLcPeriod"/>
            </a:pPr>
            <a:r>
              <a:rPr lang="zh-CN" altLang="en-US" sz="1600" dirty="0" smtClean="0">
                <a:latin typeface="+mn-ea"/>
              </a:rPr>
              <a:t>新增后长度小于预分配的长度</a:t>
            </a:r>
            <a:r>
              <a:rPr lang="en-US" altLang="zh-CN" sz="1600" dirty="0" smtClean="0">
                <a:latin typeface="+mn-ea"/>
              </a:rPr>
              <a:t>(1024</a:t>
            </a:r>
            <a:r>
              <a:rPr lang="zh-CN" altLang="en-US" sz="1600" dirty="0" smtClean="0">
                <a:latin typeface="+mn-ea"/>
              </a:rPr>
              <a:t>*</a:t>
            </a:r>
            <a:r>
              <a:rPr lang="en-US" altLang="zh-CN" sz="1600" dirty="0" smtClean="0">
                <a:latin typeface="+mn-ea"/>
              </a:rPr>
              <a:t>1024)</a:t>
            </a:r>
            <a:r>
              <a:rPr lang="zh-CN" altLang="en-US" sz="1600" dirty="0" smtClean="0">
                <a:latin typeface="+mn-ea"/>
              </a:rPr>
              <a:t>，扩大一倍；</a:t>
            </a:r>
            <a:endParaRPr lang="en-US" altLang="zh-CN" sz="1600" dirty="0" smtClean="0">
              <a:latin typeface="+mn-ea"/>
            </a:endParaRPr>
          </a:p>
          <a:p>
            <a:pPr lvl="1"/>
            <a:r>
              <a:rPr lang="zh-CN" altLang="en-US" sz="1600" dirty="0" smtClean="0">
                <a:latin typeface="+mn-ea"/>
              </a:rPr>
              <a:t>  新增后长度大于等于预分配的长度，每次加预分配长度</a:t>
            </a:r>
            <a:endParaRPr lang="en-US" altLang="zh-CN" sz="1600" dirty="0" smtClean="0">
              <a:latin typeface="+mn-ea"/>
            </a:endParaRPr>
          </a:p>
          <a:p>
            <a:pPr lvl="1">
              <a:buFontTx/>
              <a:buAutoNum type="alphaLcPeriod"/>
            </a:pPr>
            <a:r>
              <a:rPr lang="zh-CN" altLang="en-US" sz="1600" dirty="0" smtClean="0">
                <a:latin typeface="+mn-ea"/>
              </a:rPr>
              <a:t>更新之后，判断新旧类型是否一致，一致使用</a:t>
            </a:r>
            <a:r>
              <a:rPr lang="en-US" altLang="zh-CN" sz="1600" dirty="0" err="1" smtClean="0">
                <a:latin typeface="+mn-ea"/>
              </a:rPr>
              <a:t>remalloc</a:t>
            </a:r>
            <a:r>
              <a:rPr lang="zh-CN" altLang="en-US" sz="1600" dirty="0" smtClean="0">
                <a:latin typeface="+mn-ea"/>
              </a:rPr>
              <a:t>，</a:t>
            </a:r>
            <a:endParaRPr lang="en-US" altLang="zh-CN" sz="1600" dirty="0" smtClean="0">
              <a:latin typeface="+mn-ea"/>
            </a:endParaRPr>
          </a:p>
          <a:p>
            <a:pPr lvl="1"/>
            <a:r>
              <a:rPr lang="zh-CN" altLang="en-US" sz="1600" dirty="0" smtClean="0">
                <a:latin typeface="+mn-ea"/>
              </a:rPr>
              <a:t>  否则使用</a:t>
            </a:r>
            <a:r>
              <a:rPr lang="en-US" altLang="zh-CN" sz="1600" dirty="0" err="1" smtClean="0">
                <a:latin typeface="+mn-ea"/>
              </a:rPr>
              <a:t>malloc+free</a:t>
            </a:r>
            <a:endParaRPr lang="en-US" altLang="zh-CN" sz="1600" dirty="0" smtClean="0">
              <a:latin typeface="+mn-ea"/>
            </a:endParaRPr>
          </a:p>
          <a:p>
            <a:pPr lvl="1"/>
            <a:endParaRPr lang="en-US" altLang="zh-CN" sz="1600" dirty="0" smtClean="0">
              <a:latin typeface="+mn-ea"/>
            </a:endParaRPr>
          </a:p>
        </p:txBody>
      </p:sp>
      <p:sp>
        <p:nvSpPr>
          <p:cNvPr id="29" name="矩形 28"/>
          <p:cNvSpPr/>
          <p:nvPr/>
        </p:nvSpPr>
        <p:spPr>
          <a:xfrm>
            <a:off x="174959" y="2708622"/>
            <a:ext cx="4608512" cy="338554"/>
          </a:xfrm>
          <a:prstGeom prst="rect">
            <a:avLst/>
          </a:prstGeom>
        </p:spPr>
        <p:txBody>
          <a:bodyPr wrap="square">
            <a:spAutoFit/>
          </a:bodyPr>
          <a:lstStyle/>
          <a:p>
            <a:pPr lvl="1"/>
            <a:r>
              <a:rPr lang="zh-CN" altLang="en-US" sz="1600" dirty="0" smtClean="0">
                <a:latin typeface="+mn-ea"/>
              </a:rPr>
              <a:t>空间扩容（</a:t>
            </a:r>
            <a:r>
              <a:rPr lang="en-US" altLang="zh-CN" sz="1600" dirty="0" smtClean="0">
                <a:latin typeface="+mn-ea"/>
              </a:rPr>
              <a:t> </a:t>
            </a:r>
            <a:r>
              <a:rPr lang="en-US" altLang="zh-CN" sz="1600" dirty="0" err="1">
                <a:latin typeface="+mn-ea"/>
              </a:rPr>
              <a:t>sdsMakeRoomFor</a:t>
            </a:r>
            <a:r>
              <a:rPr lang="en-US" altLang="zh-CN" sz="1600" dirty="0">
                <a:latin typeface="+mn-ea"/>
              </a:rPr>
              <a:t> </a:t>
            </a:r>
            <a:r>
              <a:rPr lang="zh-CN" altLang="en-US" sz="1600" dirty="0" smtClean="0">
                <a:latin typeface="+mn-ea"/>
              </a:rPr>
              <a:t>）</a:t>
            </a:r>
            <a:endParaRPr lang="en-US" altLang="zh-CN" sz="1600" dirty="0">
              <a:latin typeface="+mn-ea"/>
            </a:endParaRPr>
          </a:p>
        </p:txBody>
      </p:sp>
      <p:sp>
        <p:nvSpPr>
          <p:cNvPr id="33" name="矩形 32"/>
          <p:cNvSpPr/>
          <p:nvPr/>
        </p:nvSpPr>
        <p:spPr>
          <a:xfrm>
            <a:off x="108409" y="1737402"/>
            <a:ext cx="4608512" cy="338554"/>
          </a:xfrm>
          <a:prstGeom prst="rect">
            <a:avLst/>
          </a:prstGeom>
        </p:spPr>
        <p:txBody>
          <a:bodyPr wrap="square">
            <a:spAutoFit/>
          </a:bodyPr>
          <a:lstStyle/>
          <a:p>
            <a:pPr lvl="1"/>
            <a:r>
              <a:rPr lang="zh-CN" altLang="en-US" sz="1600" dirty="0" smtClean="0">
                <a:latin typeface="+mn-ea"/>
              </a:rPr>
              <a:t>类型不使用</a:t>
            </a:r>
            <a:r>
              <a:rPr lang="en-US" altLang="zh-CN" sz="1600" dirty="0" smtClean="0">
                <a:latin typeface="+mn-ea"/>
              </a:rPr>
              <a:t>SDS_TYPE_5</a:t>
            </a:r>
            <a:endParaRPr lang="en-US" altLang="zh-CN" sz="1600" dirty="0">
              <a:latin typeface="+mn-ea"/>
            </a:endParaRPr>
          </a:p>
        </p:txBody>
      </p:sp>
      <p:sp>
        <p:nvSpPr>
          <p:cNvPr id="38" name="TextBox 34"/>
          <p:cNvSpPr txBox="1"/>
          <p:nvPr/>
        </p:nvSpPr>
        <p:spPr>
          <a:xfrm>
            <a:off x="174959" y="2089425"/>
            <a:ext cx="5796644" cy="338554"/>
          </a:xfrm>
          <a:prstGeom prst="rect">
            <a:avLst/>
          </a:prstGeom>
          <a:noFill/>
        </p:spPr>
        <p:txBody>
          <a:bodyPr wrap="square" rtlCol="0">
            <a:spAutoFit/>
          </a:bodyPr>
          <a:lstStyle/>
          <a:p>
            <a:pPr lvl="1">
              <a:buFontTx/>
              <a:buAutoNum type="alphaLcPeriod"/>
            </a:pPr>
            <a:r>
              <a:rPr lang="zh-CN" altLang="en-US" sz="1600" dirty="0">
                <a:latin typeface="+mn-ea"/>
              </a:rPr>
              <a:t>该</a:t>
            </a:r>
            <a:r>
              <a:rPr lang="zh-CN" altLang="en-US" sz="1600" dirty="0" smtClean="0">
                <a:latin typeface="+mn-ea"/>
              </a:rPr>
              <a:t>类型不会存放数据长度，每次都需要进行分配和释放</a:t>
            </a:r>
            <a:endParaRPr lang="en-US" altLang="zh-CN" sz="1600" dirty="0" smtClean="0">
              <a:latin typeface="+mn-ea"/>
            </a:endParaRPr>
          </a:p>
        </p:txBody>
      </p:sp>
      <p:sp>
        <p:nvSpPr>
          <p:cNvPr id="7" name="矩形 6"/>
          <p:cNvSpPr/>
          <p:nvPr/>
        </p:nvSpPr>
        <p:spPr>
          <a:xfrm>
            <a:off x="432445" y="1737402"/>
            <a:ext cx="5904656" cy="3662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628385" y="1759216"/>
            <a:ext cx="4461244" cy="3641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728589" y="5580769"/>
            <a:ext cx="2376264" cy="338554"/>
          </a:xfrm>
          <a:prstGeom prst="rect">
            <a:avLst/>
          </a:prstGeom>
        </p:spPr>
        <p:txBody>
          <a:bodyPr wrap="square">
            <a:spAutoFit/>
          </a:bodyPr>
          <a:lstStyle/>
          <a:p>
            <a:pPr lvl="1"/>
            <a:r>
              <a:rPr lang="zh-CN" altLang="en-US" sz="1600" dirty="0" smtClean="0">
                <a:latin typeface="+mn-ea"/>
              </a:rPr>
              <a:t>空间预分配</a:t>
            </a:r>
            <a:endParaRPr lang="en-US" altLang="zh-CN" sz="1600" dirty="0">
              <a:latin typeface="+mn-ea"/>
            </a:endParaRPr>
          </a:p>
        </p:txBody>
      </p:sp>
      <p:sp>
        <p:nvSpPr>
          <p:cNvPr id="41" name="矩形 40"/>
          <p:cNvSpPr/>
          <p:nvPr/>
        </p:nvSpPr>
        <p:spPr>
          <a:xfrm>
            <a:off x="7670875" y="5602588"/>
            <a:ext cx="2376264" cy="338554"/>
          </a:xfrm>
          <a:prstGeom prst="rect">
            <a:avLst/>
          </a:prstGeom>
        </p:spPr>
        <p:txBody>
          <a:bodyPr wrap="square">
            <a:spAutoFit/>
          </a:bodyPr>
          <a:lstStyle/>
          <a:p>
            <a:pPr lvl="1"/>
            <a:r>
              <a:rPr lang="zh-CN" altLang="en-US" sz="1600" dirty="0" smtClean="0">
                <a:latin typeface="+mn-ea"/>
              </a:rPr>
              <a:t>惰性空间释放</a:t>
            </a:r>
            <a:endParaRPr lang="en-US" altLang="zh-CN" sz="1600" dirty="0">
              <a:latin typeface="+mn-ea"/>
            </a:endParaRPr>
          </a:p>
        </p:txBody>
      </p:sp>
      <p:sp>
        <p:nvSpPr>
          <p:cNvPr id="42" name="矩形 41"/>
          <p:cNvSpPr/>
          <p:nvPr/>
        </p:nvSpPr>
        <p:spPr>
          <a:xfrm>
            <a:off x="6229089" y="1932173"/>
            <a:ext cx="4608512" cy="338554"/>
          </a:xfrm>
          <a:prstGeom prst="rect">
            <a:avLst/>
          </a:prstGeom>
        </p:spPr>
        <p:txBody>
          <a:bodyPr wrap="square">
            <a:spAutoFit/>
          </a:bodyPr>
          <a:lstStyle/>
          <a:p>
            <a:pPr lvl="1"/>
            <a:r>
              <a:rPr lang="zh-CN" altLang="en-US" sz="1600" dirty="0" smtClean="0">
                <a:latin typeface="+mn-ea"/>
              </a:rPr>
              <a:t>空间缩容（</a:t>
            </a:r>
            <a:r>
              <a:rPr lang="en-US" altLang="zh-CN" sz="1600" dirty="0">
                <a:latin typeface="+mn-ea"/>
              </a:rPr>
              <a:t> </a:t>
            </a:r>
            <a:r>
              <a:rPr lang="en-US" altLang="zh-CN" sz="1600" dirty="0" err="1">
                <a:latin typeface="+mn-ea"/>
              </a:rPr>
              <a:t>sdsRemoveFreeSpace</a:t>
            </a:r>
            <a:r>
              <a:rPr lang="en-US" altLang="zh-CN" sz="1600" dirty="0">
                <a:latin typeface="+mn-ea"/>
              </a:rPr>
              <a:t> </a:t>
            </a:r>
            <a:r>
              <a:rPr lang="zh-CN" altLang="en-US" sz="1600" dirty="0" smtClean="0">
                <a:latin typeface="+mn-ea"/>
              </a:rPr>
              <a:t>）</a:t>
            </a:r>
            <a:endParaRPr lang="en-US" altLang="zh-CN" sz="1600" dirty="0">
              <a:latin typeface="+mn-ea"/>
            </a:endParaRPr>
          </a:p>
        </p:txBody>
      </p:sp>
      <p:sp>
        <p:nvSpPr>
          <p:cNvPr id="43" name="TextBox 34"/>
          <p:cNvSpPr txBox="1"/>
          <p:nvPr/>
        </p:nvSpPr>
        <p:spPr>
          <a:xfrm>
            <a:off x="6229089" y="2534061"/>
            <a:ext cx="4842360" cy="1077218"/>
          </a:xfrm>
          <a:prstGeom prst="rect">
            <a:avLst/>
          </a:prstGeom>
          <a:noFill/>
        </p:spPr>
        <p:txBody>
          <a:bodyPr wrap="square" rtlCol="0">
            <a:spAutoFit/>
          </a:bodyPr>
          <a:lstStyle/>
          <a:p>
            <a:pPr lvl="1"/>
            <a:r>
              <a:rPr lang="zh-CN" altLang="en-US" sz="1600" dirty="0" smtClean="0">
                <a:latin typeface="+mn-ea"/>
              </a:rPr>
              <a:t>其中执行</a:t>
            </a:r>
            <a:r>
              <a:rPr lang="en-US" altLang="zh-CN" sz="1600" dirty="0" smtClean="0">
                <a:latin typeface="+mn-ea"/>
              </a:rPr>
              <a:t>trim</a:t>
            </a:r>
            <a:r>
              <a:rPr lang="zh-CN" altLang="en-US" sz="1600" dirty="0" smtClean="0">
                <a:latin typeface="+mn-ea"/>
              </a:rPr>
              <a:t>操作时，采用的是惰性空间释放即：不</a:t>
            </a:r>
            <a:r>
              <a:rPr lang="zh-CN" altLang="en-US" sz="1400" dirty="0" smtClean="0">
                <a:latin typeface="+mn-ea"/>
              </a:rPr>
              <a:t>会立即使用内存重分配来回收缩短的字节，只是进行移动和标记，并修改数据长度</a:t>
            </a:r>
            <a:r>
              <a:rPr lang="zh-CN" altLang="en-US" sz="1600" dirty="0" smtClean="0">
                <a:latin typeface="+mn-ea"/>
              </a:rPr>
              <a:t>。真正的删除被放在后续操作中如</a:t>
            </a:r>
            <a:r>
              <a:rPr lang="en-US" altLang="zh-CN" sz="1600" dirty="0" err="1" smtClean="0">
                <a:latin typeface="+mn-ea"/>
              </a:rPr>
              <a:t>tryObjectEncoding</a:t>
            </a:r>
            <a:endParaRPr lang="en-US" altLang="zh-CN" sz="1600" dirty="0" smtClean="0">
              <a:latin typeface="+mn-ea"/>
            </a:endParaRPr>
          </a:p>
        </p:txBody>
      </p:sp>
      <p:pic>
        <p:nvPicPr>
          <p:cNvPr id="8" name="图片 7"/>
          <p:cNvPicPr>
            <a:picLocks noChangeAspect="1"/>
          </p:cNvPicPr>
          <p:nvPr/>
        </p:nvPicPr>
        <p:blipFill>
          <a:blip r:embed="rId3"/>
          <a:stretch>
            <a:fillRect/>
          </a:stretch>
        </p:blipFill>
        <p:spPr>
          <a:xfrm>
            <a:off x="6769150" y="3923549"/>
            <a:ext cx="4176464" cy="1228725"/>
          </a:xfrm>
          <a:prstGeom prst="rect">
            <a:avLst/>
          </a:prstGeom>
        </p:spPr>
      </p:pic>
    </p:spTree>
    <p:extLst>
      <p:ext uri="{BB962C8B-B14F-4D97-AF65-F5344CB8AC3E}">
        <p14:creationId xmlns:p14="http://schemas.microsoft.com/office/powerpoint/2010/main" val="1951555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3966" y="45718"/>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7519" y="85458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36517" y="774209"/>
            <a:ext cx="1600363" cy="430851"/>
          </a:xfrm>
          <a:prstGeom prst="rect">
            <a:avLst/>
          </a:prstGeom>
          <a:noFill/>
        </p:spPr>
        <p:txBody>
          <a:bodyPr wrap="none" lIns="182843" tIns="91422" rIns="182843" bIns="91422" rtlCol="0">
            <a:spAutoFit/>
          </a:bodyPr>
          <a:lstStyle/>
          <a:p>
            <a:r>
              <a:rPr lang="zh-CN" altLang="en-US" sz="1600" b="1" dirty="0">
                <a:latin typeface="微软雅黑" panose="020B0503020204020204" pitchFamily="34" charset="-122"/>
                <a:ea typeface="微软雅黑" pitchFamily="34" charset="-122"/>
                <a:cs typeface="Aparajita" panose="020B0604020202020204" pitchFamily="34" charset="0"/>
              </a:rPr>
              <a:t>列表</a:t>
            </a:r>
            <a:r>
              <a:rPr lang="zh-CN" altLang="en-US" sz="1600" b="1" dirty="0" smtClean="0">
                <a:latin typeface="微软雅黑" panose="020B0503020204020204" pitchFamily="34" charset="-122"/>
                <a:ea typeface="微软雅黑" pitchFamily="34" charset="-122"/>
                <a:cs typeface="Aparajita" panose="020B0604020202020204" pitchFamily="34" charset="0"/>
              </a:rPr>
              <a:t>使用场景</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46427" y="1150461"/>
            <a:ext cx="10011154" cy="1015663"/>
          </a:xfrm>
          <a:prstGeom prst="rect">
            <a:avLst/>
          </a:prstGeom>
        </p:spPr>
        <p:txBody>
          <a:bodyPr wrap="square">
            <a:spAutoFit/>
          </a:bodyPr>
          <a:lstStyle/>
          <a:p>
            <a:r>
              <a:rPr lang="zh-CN" altLang="en-US" dirty="0">
                <a:solidFill>
                  <a:srgbClr val="FF0000"/>
                </a:solidFill>
              </a:rPr>
              <a:t>消息队列</a:t>
            </a:r>
            <a:r>
              <a:rPr lang="zh-CN" altLang="en-US" dirty="0" smtClean="0"/>
              <a:t>：</a:t>
            </a:r>
            <a:r>
              <a:rPr lang="en-US" altLang="zh-CN" dirty="0" err="1" smtClean="0"/>
              <a:t>Redis</a:t>
            </a:r>
            <a:r>
              <a:rPr lang="zh-CN" altLang="en-US" dirty="0"/>
              <a:t>的</a:t>
            </a:r>
            <a:r>
              <a:rPr lang="en-US" altLang="zh-CN" dirty="0" err="1"/>
              <a:t>lpush+brpop</a:t>
            </a:r>
            <a:r>
              <a:rPr lang="zh-CN" altLang="en-US" dirty="0"/>
              <a:t>命令组合即可实现阻塞队列，</a:t>
            </a:r>
            <a:r>
              <a:rPr lang="zh-CN" altLang="en-US" dirty="0" smtClean="0"/>
              <a:t>生产者</a:t>
            </a:r>
            <a:r>
              <a:rPr lang="zh-CN" altLang="en-US" dirty="0"/>
              <a:t>客户端使用</a:t>
            </a:r>
            <a:r>
              <a:rPr lang="en-US" altLang="zh-CN" dirty="0" err="1"/>
              <a:t>lrpush</a:t>
            </a:r>
            <a:r>
              <a:rPr lang="zh-CN" altLang="en-US" dirty="0"/>
              <a:t>从列表左侧插入元素，多个消费者客户端使用</a:t>
            </a:r>
            <a:r>
              <a:rPr lang="en-US" altLang="zh-CN" dirty="0" err="1"/>
              <a:t>brpop</a:t>
            </a:r>
            <a:r>
              <a:rPr lang="zh-CN" altLang="en-US" dirty="0" smtClean="0"/>
              <a:t>命令阻塞式的“抢”</a:t>
            </a:r>
            <a:r>
              <a:rPr lang="zh-CN" altLang="en-US" dirty="0"/>
              <a:t>列表尾部的元素，多个客户端保证了消费的负载均衡和高</a:t>
            </a:r>
            <a:r>
              <a:rPr lang="zh-CN" altLang="en-US" dirty="0" smtClean="0"/>
              <a:t>可用性。</a:t>
            </a:r>
            <a:endParaRPr lang="en-US" altLang="zh-CN" sz="1800" dirty="0"/>
          </a:p>
        </p:txBody>
      </p:sp>
      <p:sp>
        <p:nvSpPr>
          <p:cNvPr id="20" name="矩形 19"/>
          <p:cNvSpPr/>
          <p:nvPr/>
        </p:nvSpPr>
        <p:spPr>
          <a:xfrm>
            <a:off x="629503" y="2191905"/>
            <a:ext cx="10011154" cy="400110"/>
          </a:xfrm>
          <a:prstGeom prst="rect">
            <a:avLst/>
          </a:prstGeom>
        </p:spPr>
        <p:txBody>
          <a:bodyPr wrap="square">
            <a:spAutoFit/>
          </a:bodyPr>
          <a:lstStyle/>
          <a:p>
            <a:r>
              <a:rPr lang="zh-CN" altLang="en-US" dirty="0" smtClean="0">
                <a:solidFill>
                  <a:srgbClr val="FF0000"/>
                </a:solidFill>
              </a:rPr>
              <a:t>文章列表</a:t>
            </a:r>
            <a:r>
              <a:rPr lang="zh-CN" altLang="en-US" dirty="0" smtClean="0"/>
              <a:t>：使用组合的方式，文章使用</a:t>
            </a:r>
            <a:r>
              <a:rPr lang="en-US" altLang="zh-CN" dirty="0" smtClean="0"/>
              <a:t>hash</a:t>
            </a:r>
            <a:r>
              <a:rPr lang="zh-CN" altLang="en-US" dirty="0" smtClean="0"/>
              <a:t>存储，而文章列表使用</a:t>
            </a:r>
            <a:r>
              <a:rPr lang="en-US" altLang="zh-CN" dirty="0" smtClean="0"/>
              <a:t>list</a:t>
            </a:r>
            <a:r>
              <a:rPr lang="zh-CN" altLang="en-US" dirty="0" smtClean="0"/>
              <a:t>存储。</a:t>
            </a:r>
            <a:endParaRPr lang="en-US" altLang="zh-CN" sz="1800" dirty="0"/>
          </a:p>
        </p:txBody>
      </p:sp>
      <p:sp>
        <p:nvSpPr>
          <p:cNvPr id="21" name="矩形 20"/>
          <p:cNvSpPr/>
          <p:nvPr/>
        </p:nvSpPr>
        <p:spPr>
          <a:xfrm>
            <a:off x="646427" y="2592015"/>
            <a:ext cx="10011154" cy="4001095"/>
          </a:xfrm>
          <a:prstGeom prst="rect">
            <a:avLst/>
          </a:prstGeom>
        </p:spPr>
        <p:txBody>
          <a:bodyPr wrap="square">
            <a:spAutoFit/>
          </a:bodyPr>
          <a:lstStyle/>
          <a:p>
            <a:r>
              <a:rPr lang="en-US" altLang="zh-CN" sz="1800" dirty="0" smtClean="0"/>
              <a:t>1</a:t>
            </a:r>
            <a:r>
              <a:rPr lang="zh-CN" altLang="en-US" sz="1800" dirty="0" smtClean="0"/>
              <a:t>）存储文章：</a:t>
            </a:r>
            <a:endParaRPr lang="en-US" altLang="zh-CN" sz="1800" dirty="0" smtClean="0"/>
          </a:p>
          <a:p>
            <a:r>
              <a:rPr lang="en-US" altLang="zh-CN" sz="1800" dirty="0" err="1"/>
              <a:t>hmset</a:t>
            </a:r>
            <a:r>
              <a:rPr lang="en-US" altLang="zh-CN" sz="1800" dirty="0"/>
              <a:t> acticle:1 title xx timestamp 1476536196 content </a:t>
            </a:r>
            <a:r>
              <a:rPr lang="en-US" altLang="zh-CN" sz="1800" dirty="0" err="1" smtClean="0"/>
              <a:t>xxxx</a:t>
            </a:r>
            <a:endParaRPr lang="en-US" altLang="zh-CN" sz="1800" dirty="0" smtClean="0"/>
          </a:p>
          <a:p>
            <a:r>
              <a:rPr lang="en-US" altLang="zh-CN" sz="1800" dirty="0" smtClean="0"/>
              <a:t>…</a:t>
            </a:r>
          </a:p>
          <a:p>
            <a:r>
              <a:rPr lang="en-US" altLang="zh-CN" dirty="0" err="1"/>
              <a:t>hmset</a:t>
            </a:r>
            <a:r>
              <a:rPr lang="en-US" altLang="zh-CN" dirty="0"/>
              <a:t> </a:t>
            </a:r>
            <a:r>
              <a:rPr lang="en-US" altLang="zh-CN" dirty="0" err="1" smtClean="0"/>
              <a:t>acticle:n</a:t>
            </a:r>
            <a:r>
              <a:rPr lang="en-US" altLang="zh-CN" dirty="0" smtClean="0"/>
              <a:t> </a:t>
            </a:r>
            <a:r>
              <a:rPr lang="en-US" altLang="zh-CN" dirty="0"/>
              <a:t>title xx timestamp 1476536196 content </a:t>
            </a:r>
            <a:r>
              <a:rPr lang="en-US" altLang="zh-CN" dirty="0" err="1" smtClean="0"/>
              <a:t>xxxx</a:t>
            </a:r>
            <a:endParaRPr lang="en-US" altLang="zh-CN" dirty="0" smtClean="0"/>
          </a:p>
          <a:p>
            <a:endParaRPr lang="en-US" altLang="zh-CN" sz="1800" dirty="0"/>
          </a:p>
          <a:p>
            <a:r>
              <a:rPr lang="en-US" altLang="zh-CN" sz="1800" dirty="0" smtClean="0"/>
              <a:t>2)</a:t>
            </a:r>
            <a:r>
              <a:rPr lang="zh-CN" altLang="en-US" sz="1800" dirty="0" smtClean="0"/>
              <a:t>文章列表：</a:t>
            </a:r>
            <a:r>
              <a:rPr lang="en-US" altLang="zh-CN" sz="1800" dirty="0"/>
              <a:t>user</a:t>
            </a:r>
            <a:r>
              <a:rPr lang="zh-CN" altLang="en-US" sz="1800" dirty="0"/>
              <a:t>：</a:t>
            </a:r>
            <a:r>
              <a:rPr lang="en-US" altLang="zh-CN" sz="1800" dirty="0"/>
              <a:t>{id}</a:t>
            </a:r>
            <a:r>
              <a:rPr lang="zh-CN" altLang="en-US" sz="1800" dirty="0"/>
              <a:t>：</a:t>
            </a:r>
            <a:r>
              <a:rPr lang="en-US" altLang="zh-CN" sz="1800" dirty="0"/>
              <a:t>articles</a:t>
            </a:r>
            <a:r>
              <a:rPr lang="zh-CN" altLang="en-US" sz="1800" dirty="0"/>
              <a:t>作为用户文章列表</a:t>
            </a:r>
            <a:r>
              <a:rPr lang="zh-CN" altLang="en-US" sz="1800" dirty="0" smtClean="0"/>
              <a:t>的键</a:t>
            </a:r>
            <a:r>
              <a:rPr lang="zh-CN" altLang="en-US" sz="1800" dirty="0"/>
              <a:t>管理</a:t>
            </a:r>
            <a:r>
              <a:rPr lang="zh-CN" altLang="en-US" sz="1800" dirty="0" smtClean="0"/>
              <a:t>文章</a:t>
            </a:r>
            <a:endParaRPr lang="en-US" altLang="zh-CN" sz="1800" dirty="0" smtClean="0"/>
          </a:p>
          <a:p>
            <a:r>
              <a:rPr lang="fr-FR" altLang="zh-CN" sz="1800" dirty="0"/>
              <a:t>lpush user:1:acticles article:1 article3</a:t>
            </a:r>
          </a:p>
          <a:p>
            <a:r>
              <a:rPr lang="fr-FR" altLang="zh-CN" sz="1800" dirty="0"/>
              <a:t>...</a:t>
            </a:r>
          </a:p>
          <a:p>
            <a:r>
              <a:rPr lang="fr-FR" altLang="zh-CN" sz="1800" dirty="0"/>
              <a:t>lpush user:k:acticles </a:t>
            </a:r>
            <a:r>
              <a:rPr lang="fr-FR" altLang="zh-CN" sz="1800" dirty="0" smtClean="0"/>
              <a:t>article:5</a:t>
            </a:r>
          </a:p>
          <a:p>
            <a:endParaRPr lang="fr-FR" altLang="zh-CN" sz="1800" dirty="0"/>
          </a:p>
          <a:p>
            <a:r>
              <a:rPr lang="fr-FR" altLang="zh-CN" sz="1800" dirty="0" smtClean="0"/>
              <a:t>3</a:t>
            </a:r>
            <a:r>
              <a:rPr lang="zh-CN" altLang="en-US" sz="1800" dirty="0"/>
              <a:t>）分页获取用户文章</a:t>
            </a:r>
            <a:r>
              <a:rPr lang="zh-CN" altLang="en-US" sz="1800" dirty="0" smtClean="0"/>
              <a:t>列表</a:t>
            </a:r>
            <a:endParaRPr lang="en-US" altLang="zh-CN" sz="1800" dirty="0" smtClean="0"/>
          </a:p>
          <a:p>
            <a:r>
              <a:rPr lang="fr-FR" altLang="zh-CN" sz="1800" dirty="0"/>
              <a:t>articles = lrange user:1:articles 0 9</a:t>
            </a:r>
          </a:p>
          <a:p>
            <a:r>
              <a:rPr lang="fr-FR" altLang="zh-CN" sz="1800" dirty="0"/>
              <a:t>for article in {articles}</a:t>
            </a:r>
          </a:p>
          <a:p>
            <a:r>
              <a:rPr lang="fr-FR" altLang="zh-CN" sz="1800" dirty="0"/>
              <a:t>hgetall {article</a:t>
            </a:r>
            <a:r>
              <a:rPr lang="fr-FR" altLang="zh-CN" sz="1800" dirty="0" smtClean="0"/>
              <a:t>}</a:t>
            </a:r>
            <a:r>
              <a:rPr lang="zh-CN" altLang="en-US" sz="1800" dirty="0" smtClean="0"/>
              <a:t>（</a:t>
            </a:r>
            <a:r>
              <a:rPr lang="zh-CN" altLang="en-US" sz="1800" dirty="0" smtClean="0">
                <a:solidFill>
                  <a:srgbClr val="FF0000"/>
                </a:solidFill>
              </a:rPr>
              <a:t>可以考虑管道</a:t>
            </a:r>
            <a:r>
              <a:rPr lang="zh-CN" altLang="en-US" sz="1800" dirty="0" smtClean="0"/>
              <a:t>）</a:t>
            </a:r>
            <a:endParaRPr lang="en-US" altLang="zh-CN" sz="1800" dirty="0"/>
          </a:p>
        </p:txBody>
      </p:sp>
      <p:sp>
        <p:nvSpPr>
          <p:cNvPr id="22" name="矩形 21"/>
          <p:cNvSpPr/>
          <p:nvPr/>
        </p:nvSpPr>
        <p:spPr>
          <a:xfrm>
            <a:off x="5184973" y="4752255"/>
            <a:ext cx="5760640" cy="1323439"/>
          </a:xfrm>
          <a:prstGeom prst="rect">
            <a:avLst/>
          </a:prstGeom>
          <a:solidFill>
            <a:srgbClr val="92D050"/>
          </a:solidFill>
        </p:spPr>
        <p:txBody>
          <a:bodyPr wrap="square">
            <a:spAutoFit/>
          </a:bodyPr>
          <a:lstStyle/>
          <a:p>
            <a:r>
              <a:rPr lang="en-US" altLang="zh-CN" dirty="0" err="1"/>
              <a:t>lpush+lpop</a:t>
            </a:r>
            <a:r>
              <a:rPr lang="en-US" altLang="zh-CN" dirty="0"/>
              <a:t>=Stack</a:t>
            </a:r>
            <a:r>
              <a:rPr lang="zh-CN" altLang="en-US" dirty="0"/>
              <a:t>（栈）</a:t>
            </a:r>
          </a:p>
          <a:p>
            <a:r>
              <a:rPr lang="en-US" altLang="zh-CN" dirty="0"/>
              <a:t>·</a:t>
            </a:r>
            <a:r>
              <a:rPr lang="en-US" altLang="zh-CN" dirty="0" err="1"/>
              <a:t>lpush+rpop</a:t>
            </a:r>
            <a:r>
              <a:rPr lang="en-US" altLang="zh-CN" dirty="0"/>
              <a:t>=Queue</a:t>
            </a:r>
            <a:r>
              <a:rPr lang="zh-CN" altLang="en-US" dirty="0"/>
              <a:t>（队列）</a:t>
            </a:r>
          </a:p>
          <a:p>
            <a:r>
              <a:rPr lang="en-US" altLang="zh-CN" dirty="0"/>
              <a:t>·</a:t>
            </a:r>
            <a:r>
              <a:rPr lang="en-US" altLang="zh-CN" dirty="0" err="1" smtClean="0"/>
              <a:t>lpush+ltrim</a:t>
            </a:r>
            <a:r>
              <a:rPr lang="en-US" altLang="zh-CN" dirty="0" smtClean="0"/>
              <a:t>=Capped </a:t>
            </a:r>
            <a:r>
              <a:rPr lang="en-US" altLang="zh-CN" dirty="0"/>
              <a:t>Collection</a:t>
            </a:r>
            <a:r>
              <a:rPr lang="zh-CN" altLang="en-US" dirty="0"/>
              <a:t>（有限集合）</a:t>
            </a:r>
          </a:p>
          <a:p>
            <a:r>
              <a:rPr lang="en-US" altLang="zh-CN" dirty="0"/>
              <a:t>·</a:t>
            </a:r>
            <a:r>
              <a:rPr lang="en-US" altLang="zh-CN" dirty="0" err="1"/>
              <a:t>lpush+brpop</a:t>
            </a:r>
            <a:r>
              <a:rPr lang="en-US" altLang="zh-CN" dirty="0"/>
              <a:t>=Message Queue</a:t>
            </a:r>
            <a:r>
              <a:rPr lang="zh-CN" altLang="en-US" dirty="0"/>
              <a:t>（消息队列）</a:t>
            </a:r>
          </a:p>
        </p:txBody>
      </p:sp>
    </p:spTree>
    <p:extLst>
      <p:ext uri="{BB962C8B-B14F-4D97-AF65-F5344CB8AC3E}">
        <p14:creationId xmlns:p14="http://schemas.microsoft.com/office/powerpoint/2010/main" val="28567355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19100" y="1454708"/>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哈希</a:t>
            </a:r>
            <a:endParaRPr lang="en-US" altLang="zh-CN" sz="1600" b="1" dirty="0">
              <a:latin typeface="微软雅黑" panose="020B0503020204020204" pitchFamily="34" charset="-122"/>
              <a:ea typeface="微软雅黑" panose="020B0503020204020204" pitchFamily="34" charset="-122"/>
            </a:endParaRPr>
          </a:p>
        </p:txBody>
      </p:sp>
      <p:sp>
        <p:nvSpPr>
          <p:cNvPr id="25" name="矩形 24"/>
          <p:cNvSpPr/>
          <p:nvPr/>
        </p:nvSpPr>
        <p:spPr>
          <a:xfrm>
            <a:off x="4248869" y="1161220"/>
            <a:ext cx="2616156" cy="4627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t_hash</a:t>
            </a:r>
            <a:endParaRPr lang="zh-CN" altLang="en-US" dirty="0">
              <a:solidFill>
                <a:schemeClr val="tx1"/>
              </a:solidFill>
            </a:endParaRPr>
          </a:p>
        </p:txBody>
      </p:sp>
      <p:grpSp>
        <p:nvGrpSpPr>
          <p:cNvPr id="8" name="组合 7"/>
          <p:cNvGrpSpPr/>
          <p:nvPr/>
        </p:nvGrpSpPr>
        <p:grpSpPr>
          <a:xfrm>
            <a:off x="693932" y="2312511"/>
            <a:ext cx="2473497" cy="1296144"/>
            <a:chOff x="693933" y="2592015"/>
            <a:chExt cx="2473497" cy="1296144"/>
          </a:xfrm>
        </p:grpSpPr>
        <p:sp>
          <p:nvSpPr>
            <p:cNvPr id="21" name="矩形 20"/>
            <p:cNvSpPr/>
            <p:nvPr/>
          </p:nvSpPr>
          <p:spPr>
            <a:xfrm>
              <a:off x="693933" y="2592015"/>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ziplist</a:t>
              </a:r>
              <a:endParaRPr lang="en-US" altLang="zh-CN" dirty="0"/>
            </a:p>
          </p:txBody>
        </p:sp>
        <p:sp>
          <p:nvSpPr>
            <p:cNvPr id="30" name="矩形 29"/>
            <p:cNvSpPr/>
            <p:nvPr/>
          </p:nvSpPr>
          <p:spPr>
            <a:xfrm>
              <a:off x="693933" y="3024063"/>
              <a:ext cx="2473497" cy="864096"/>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smtClean="0">
                  <a:solidFill>
                    <a:schemeClr val="tx1"/>
                  </a:solidFill>
                </a:rPr>
                <a:t>以追加的方式，先保存</a:t>
              </a:r>
              <a:r>
                <a:rPr lang="en-US" altLang="zh-CN" sz="1400" dirty="0" smtClean="0">
                  <a:solidFill>
                    <a:schemeClr val="tx1"/>
                  </a:solidFill>
                </a:rPr>
                <a:t>key</a:t>
              </a:r>
              <a:r>
                <a:rPr lang="zh-CN" altLang="en-US" sz="1400" dirty="0" smtClean="0">
                  <a:solidFill>
                    <a:schemeClr val="tx1"/>
                  </a:solidFill>
                </a:rPr>
                <a:t>，在保存</a:t>
              </a:r>
              <a:r>
                <a:rPr lang="en-US" altLang="zh-CN" sz="1400" dirty="0" smtClean="0">
                  <a:solidFill>
                    <a:schemeClr val="tx1"/>
                  </a:solidFill>
                </a:rPr>
                <a:t>value</a:t>
              </a:r>
              <a:endParaRPr lang="en-US" altLang="zh-CN" sz="1400" dirty="0">
                <a:solidFill>
                  <a:schemeClr val="tx1"/>
                </a:solidFill>
              </a:endParaRPr>
            </a:p>
          </p:txBody>
        </p:sp>
      </p:grpSp>
      <p:grpSp>
        <p:nvGrpSpPr>
          <p:cNvPr id="31" name="组合 30"/>
          <p:cNvGrpSpPr/>
          <p:nvPr/>
        </p:nvGrpSpPr>
        <p:grpSpPr>
          <a:xfrm>
            <a:off x="7561237" y="2312511"/>
            <a:ext cx="2473497" cy="1296144"/>
            <a:chOff x="693933" y="2592015"/>
            <a:chExt cx="2473497" cy="1296144"/>
          </a:xfrm>
        </p:grpSpPr>
        <p:sp>
          <p:nvSpPr>
            <p:cNvPr id="32" name="矩形 31"/>
            <p:cNvSpPr/>
            <p:nvPr/>
          </p:nvSpPr>
          <p:spPr>
            <a:xfrm>
              <a:off x="693933" y="2592015"/>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a:t>
              </a:r>
              <a:endParaRPr lang="en-US" altLang="zh-CN" dirty="0"/>
            </a:p>
          </p:txBody>
        </p:sp>
        <p:sp>
          <p:nvSpPr>
            <p:cNvPr id="33" name="矩形 32"/>
            <p:cNvSpPr/>
            <p:nvPr/>
          </p:nvSpPr>
          <p:spPr>
            <a:xfrm>
              <a:off x="693933" y="3024062"/>
              <a:ext cx="2473497" cy="864097"/>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a:solidFill>
                    <a:schemeClr val="tx1"/>
                  </a:solidFill>
                </a:rPr>
                <a:t>哈希对象中的每个键值对都是用字典键值对来保存</a:t>
              </a:r>
              <a:endParaRPr lang="en-US" altLang="zh-CN" sz="1400" dirty="0">
                <a:solidFill>
                  <a:schemeClr val="tx1"/>
                </a:solidFill>
              </a:endParaRPr>
            </a:p>
          </p:txBody>
        </p:sp>
      </p:grpSp>
      <p:cxnSp>
        <p:nvCxnSpPr>
          <p:cNvPr id="37" name="肘形连接符 36"/>
          <p:cNvCxnSpPr>
            <a:stCxn id="25" idx="2"/>
            <a:endCxn id="21" idx="0"/>
          </p:cNvCxnSpPr>
          <p:nvPr/>
        </p:nvCxnSpPr>
        <p:spPr>
          <a:xfrm rot="5400000">
            <a:off x="3399551" y="155115"/>
            <a:ext cx="688526" cy="362626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肘形连接符 37"/>
          <p:cNvCxnSpPr>
            <a:stCxn id="25" idx="2"/>
            <a:endCxn id="32" idx="0"/>
          </p:cNvCxnSpPr>
          <p:nvPr/>
        </p:nvCxnSpPr>
        <p:spPr>
          <a:xfrm rot="16200000" flipH="1">
            <a:off x="6833203" y="347728"/>
            <a:ext cx="688526" cy="3241039"/>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a:stCxn id="30" idx="3"/>
            <a:endCxn id="33" idx="1"/>
          </p:cNvCxnSpPr>
          <p:nvPr/>
        </p:nvCxnSpPr>
        <p:spPr>
          <a:xfrm>
            <a:off x="3167429" y="3176607"/>
            <a:ext cx="4393808" cy="0"/>
          </a:xfrm>
          <a:prstGeom prst="straightConnector1">
            <a:avLst/>
          </a:prstGeom>
          <a:ln w="15875">
            <a:tailEnd type="triangle"/>
          </a:ln>
        </p:spPr>
        <p:style>
          <a:lnRef idx="1">
            <a:schemeClr val="accent4"/>
          </a:lnRef>
          <a:fillRef idx="0">
            <a:schemeClr val="accent4"/>
          </a:fillRef>
          <a:effectRef idx="0">
            <a:schemeClr val="accent4"/>
          </a:effectRef>
          <a:fontRef idx="minor">
            <a:schemeClr val="tx1"/>
          </a:fontRef>
        </p:style>
      </p:cxnSp>
      <p:sp>
        <p:nvSpPr>
          <p:cNvPr id="26" name="矩形 25"/>
          <p:cNvSpPr/>
          <p:nvPr/>
        </p:nvSpPr>
        <p:spPr>
          <a:xfrm>
            <a:off x="1152525" y="4040703"/>
            <a:ext cx="7191408" cy="1077218"/>
          </a:xfrm>
          <a:prstGeom prst="rect">
            <a:avLst/>
          </a:prstGeom>
        </p:spPr>
        <p:txBody>
          <a:bodyPr wrap="square">
            <a:spAutoFit/>
          </a:bodyPr>
          <a:lstStyle/>
          <a:p>
            <a:r>
              <a:rPr lang="zh-CN" altLang="en-US" sz="1600" dirty="0" smtClean="0"/>
              <a:t>由</a:t>
            </a:r>
            <a:r>
              <a:rPr lang="en-US" altLang="zh-CN" sz="1600" dirty="0" err="1" smtClean="0"/>
              <a:t>ziplist</a:t>
            </a:r>
            <a:r>
              <a:rPr lang="zh-CN" altLang="en-US" sz="1600" dirty="0" smtClean="0"/>
              <a:t>转</a:t>
            </a:r>
            <a:r>
              <a:rPr lang="en-US" altLang="zh-CN" sz="1600" dirty="0" err="1" smtClean="0"/>
              <a:t>dict</a:t>
            </a:r>
            <a:r>
              <a:rPr lang="zh-CN" altLang="en-US" sz="1600" dirty="0" smtClean="0"/>
              <a:t>的操作是不可逆的。两个参数可在配置文件中进行修改。尽可能的使用</a:t>
            </a:r>
            <a:r>
              <a:rPr lang="en-US" altLang="zh-CN" sz="1600" dirty="0" err="1" smtClean="0"/>
              <a:t>ziplist</a:t>
            </a:r>
            <a:r>
              <a:rPr lang="zh-CN" altLang="en-US" sz="1600" dirty="0" smtClean="0"/>
              <a:t>来作为</a:t>
            </a:r>
            <a:r>
              <a:rPr lang="en-US" altLang="zh-CN" sz="1600" dirty="0" smtClean="0"/>
              <a:t>hash</a:t>
            </a:r>
            <a:r>
              <a:rPr lang="zh-CN" altLang="en-US" sz="1600" dirty="0" smtClean="0"/>
              <a:t>底层实现。长度尽量控制在</a:t>
            </a:r>
            <a:r>
              <a:rPr lang="en-US" altLang="zh-CN" sz="1600" dirty="0" smtClean="0"/>
              <a:t>1000</a:t>
            </a:r>
            <a:r>
              <a:rPr lang="zh-CN" altLang="en-US" sz="1600" dirty="0" smtClean="0"/>
              <a:t>以内，否则由于存取操作时间复杂度在</a:t>
            </a:r>
            <a:r>
              <a:rPr lang="en-US" altLang="zh-CN" sz="1600" dirty="0" smtClean="0"/>
              <a:t>O(n)</a:t>
            </a:r>
            <a:r>
              <a:rPr lang="zh-CN" altLang="en-US" sz="1600" dirty="0" smtClean="0"/>
              <a:t>到</a:t>
            </a:r>
            <a:r>
              <a:rPr lang="en-US" altLang="zh-CN" sz="1600" dirty="0" smtClean="0"/>
              <a:t>O(n^2)</a:t>
            </a:r>
            <a:r>
              <a:rPr lang="zh-CN" altLang="en-US" sz="1600" dirty="0" smtClean="0"/>
              <a:t>之间，长列表会导致</a:t>
            </a:r>
            <a:r>
              <a:rPr lang="en-US" altLang="zh-CN" sz="1600" dirty="0" smtClean="0"/>
              <a:t>CPU</a:t>
            </a:r>
            <a:r>
              <a:rPr lang="zh-CN" altLang="en-US" sz="1600" dirty="0" smtClean="0"/>
              <a:t>消耗严重。使用</a:t>
            </a:r>
            <a:r>
              <a:rPr lang="en-US" altLang="zh-CN" sz="1600" dirty="0" smtClean="0"/>
              <a:t>1KB</a:t>
            </a:r>
            <a:r>
              <a:rPr lang="zh-CN" altLang="en-US" sz="1600" dirty="0" smtClean="0"/>
              <a:t>以上的对象，</a:t>
            </a:r>
            <a:r>
              <a:rPr lang="en-US" altLang="zh-CN" sz="1600" dirty="0" smtClean="0"/>
              <a:t>hash-</a:t>
            </a:r>
            <a:r>
              <a:rPr lang="en-US" altLang="zh-CN" sz="1600" dirty="0" err="1" smtClean="0"/>
              <a:t>ziplist</a:t>
            </a:r>
            <a:r>
              <a:rPr lang="zh-CN" altLang="en-US" sz="1600" dirty="0" smtClean="0"/>
              <a:t>结构控制键数量反而得不偿失。</a:t>
            </a:r>
            <a:endParaRPr lang="en-US" altLang="zh-CN" sz="1600" dirty="0"/>
          </a:p>
        </p:txBody>
      </p:sp>
      <p:sp>
        <p:nvSpPr>
          <p:cNvPr id="13" name="矩形 12"/>
          <p:cNvSpPr/>
          <p:nvPr/>
        </p:nvSpPr>
        <p:spPr>
          <a:xfrm>
            <a:off x="3855561" y="2800982"/>
            <a:ext cx="3121752" cy="400110"/>
          </a:xfrm>
          <a:prstGeom prst="rect">
            <a:avLst/>
          </a:prstGeom>
        </p:spPr>
        <p:txBody>
          <a:bodyPr wrap="none">
            <a:spAutoFit/>
          </a:bodyPr>
          <a:lstStyle/>
          <a:p>
            <a:r>
              <a:rPr lang="en-US" altLang="zh-CN" dirty="0"/>
              <a:t>hash-max-</a:t>
            </a:r>
            <a:r>
              <a:rPr lang="en-US" altLang="zh-CN" dirty="0" err="1"/>
              <a:t>ziplist</a:t>
            </a:r>
            <a:r>
              <a:rPr lang="en-US" altLang="zh-CN" dirty="0"/>
              <a:t>-entries 512</a:t>
            </a:r>
            <a:endParaRPr lang="zh-CN" altLang="en-US" dirty="0"/>
          </a:p>
        </p:txBody>
      </p:sp>
      <p:sp>
        <p:nvSpPr>
          <p:cNvPr id="27" name="矩形 26"/>
          <p:cNvSpPr/>
          <p:nvPr/>
        </p:nvSpPr>
        <p:spPr>
          <a:xfrm>
            <a:off x="3878299" y="3198586"/>
            <a:ext cx="2823786" cy="400110"/>
          </a:xfrm>
          <a:prstGeom prst="rect">
            <a:avLst/>
          </a:prstGeom>
        </p:spPr>
        <p:txBody>
          <a:bodyPr wrap="none">
            <a:spAutoFit/>
          </a:bodyPr>
          <a:lstStyle/>
          <a:p>
            <a:r>
              <a:rPr lang="en-US" altLang="zh-CN" dirty="0" smtClean="0"/>
              <a:t>hash-max-</a:t>
            </a:r>
            <a:r>
              <a:rPr lang="en-US" altLang="zh-CN" dirty="0" err="1" smtClean="0"/>
              <a:t>ziplist</a:t>
            </a:r>
            <a:r>
              <a:rPr lang="en-US" altLang="zh-CN" dirty="0" smtClean="0"/>
              <a:t>-value 64</a:t>
            </a:r>
            <a:endParaRPr lang="zh-CN" altLang="en-US" dirty="0"/>
          </a:p>
        </p:txBody>
      </p:sp>
    </p:spTree>
    <p:extLst>
      <p:ext uri="{BB962C8B-B14F-4D97-AF65-F5344CB8AC3E}">
        <p14:creationId xmlns:p14="http://schemas.microsoft.com/office/powerpoint/2010/main" val="5820976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19100" y="1454708"/>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集合</a:t>
            </a:r>
            <a:endParaRPr lang="en-US" altLang="zh-CN" sz="1600" b="1" dirty="0">
              <a:latin typeface="微软雅黑" panose="020B0503020204020204" pitchFamily="34" charset="-122"/>
              <a:ea typeface="微软雅黑" panose="020B0503020204020204" pitchFamily="34" charset="-122"/>
            </a:endParaRPr>
          </a:p>
        </p:txBody>
      </p:sp>
      <p:sp>
        <p:nvSpPr>
          <p:cNvPr id="25" name="矩形 24"/>
          <p:cNvSpPr/>
          <p:nvPr/>
        </p:nvSpPr>
        <p:spPr>
          <a:xfrm>
            <a:off x="4248869" y="1161220"/>
            <a:ext cx="2616156" cy="4627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t_set</a:t>
            </a:r>
            <a:endParaRPr lang="zh-CN" altLang="en-US" dirty="0">
              <a:solidFill>
                <a:schemeClr val="tx1"/>
              </a:solidFill>
            </a:endParaRPr>
          </a:p>
        </p:txBody>
      </p:sp>
      <p:grpSp>
        <p:nvGrpSpPr>
          <p:cNvPr id="8" name="组合 7"/>
          <p:cNvGrpSpPr/>
          <p:nvPr/>
        </p:nvGrpSpPr>
        <p:grpSpPr>
          <a:xfrm>
            <a:off x="693932" y="2312511"/>
            <a:ext cx="2473497" cy="1296144"/>
            <a:chOff x="693933" y="2592015"/>
            <a:chExt cx="2473497" cy="1296144"/>
          </a:xfrm>
        </p:grpSpPr>
        <p:sp>
          <p:nvSpPr>
            <p:cNvPr id="21" name="矩形 20"/>
            <p:cNvSpPr/>
            <p:nvPr/>
          </p:nvSpPr>
          <p:spPr>
            <a:xfrm>
              <a:off x="693933" y="2592015"/>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intset</a:t>
              </a:r>
              <a:endParaRPr lang="en-US" altLang="zh-CN" dirty="0"/>
            </a:p>
          </p:txBody>
        </p:sp>
        <p:sp>
          <p:nvSpPr>
            <p:cNvPr id="30" name="矩形 29"/>
            <p:cNvSpPr/>
            <p:nvPr/>
          </p:nvSpPr>
          <p:spPr>
            <a:xfrm>
              <a:off x="693933" y="3024063"/>
              <a:ext cx="2473497" cy="864096"/>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a:solidFill>
                    <a:schemeClr val="tx1"/>
                  </a:solidFill>
                </a:rPr>
                <a:t>使用整数集合作为底层实现，集合对象包含所有元素都被保存在整数集合里面</a:t>
              </a:r>
              <a:endParaRPr lang="en-US" altLang="zh-CN" sz="1400" dirty="0">
                <a:solidFill>
                  <a:schemeClr val="tx1"/>
                </a:solidFill>
              </a:endParaRPr>
            </a:p>
          </p:txBody>
        </p:sp>
      </p:grpSp>
      <p:grpSp>
        <p:nvGrpSpPr>
          <p:cNvPr id="31" name="组合 30"/>
          <p:cNvGrpSpPr/>
          <p:nvPr/>
        </p:nvGrpSpPr>
        <p:grpSpPr>
          <a:xfrm>
            <a:off x="7561237" y="2312511"/>
            <a:ext cx="2880320" cy="1296144"/>
            <a:chOff x="693933" y="2592015"/>
            <a:chExt cx="2473497" cy="1296144"/>
          </a:xfrm>
        </p:grpSpPr>
        <p:sp>
          <p:nvSpPr>
            <p:cNvPr id="32" name="矩形 31"/>
            <p:cNvSpPr/>
            <p:nvPr/>
          </p:nvSpPr>
          <p:spPr>
            <a:xfrm>
              <a:off x="693933" y="2592015"/>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a:t>
              </a:r>
              <a:endParaRPr lang="en-US" altLang="zh-CN" dirty="0"/>
            </a:p>
          </p:txBody>
        </p:sp>
        <p:sp>
          <p:nvSpPr>
            <p:cNvPr id="33" name="矩形 32"/>
            <p:cNvSpPr/>
            <p:nvPr/>
          </p:nvSpPr>
          <p:spPr>
            <a:xfrm>
              <a:off x="693933" y="3024062"/>
              <a:ext cx="2473497" cy="864097"/>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a:solidFill>
                    <a:schemeClr val="tx1"/>
                  </a:solidFill>
                </a:rPr>
                <a:t>使用字典作为底层实现，字典的每个键都是一个字符对象，每个字符对象包含一个集合元素，而字典的值则全部被设置为</a:t>
              </a:r>
              <a:r>
                <a:rPr lang="en-US" altLang="zh-CN" sz="1400" dirty="0">
                  <a:solidFill>
                    <a:schemeClr val="tx1"/>
                  </a:solidFill>
                </a:rPr>
                <a:t>NULL</a:t>
              </a:r>
            </a:p>
          </p:txBody>
        </p:sp>
      </p:grpSp>
      <p:cxnSp>
        <p:nvCxnSpPr>
          <p:cNvPr id="37" name="肘形连接符 36"/>
          <p:cNvCxnSpPr>
            <a:stCxn id="25" idx="2"/>
            <a:endCxn id="21" idx="0"/>
          </p:cNvCxnSpPr>
          <p:nvPr/>
        </p:nvCxnSpPr>
        <p:spPr>
          <a:xfrm rot="5400000">
            <a:off x="3399551" y="155115"/>
            <a:ext cx="688526" cy="362626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肘形连接符 37"/>
          <p:cNvCxnSpPr>
            <a:stCxn id="25" idx="2"/>
            <a:endCxn id="32" idx="0"/>
          </p:cNvCxnSpPr>
          <p:nvPr/>
        </p:nvCxnSpPr>
        <p:spPr>
          <a:xfrm rot="16200000" flipH="1">
            <a:off x="6833203" y="347728"/>
            <a:ext cx="688526" cy="3241039"/>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a:stCxn id="30" idx="3"/>
            <a:endCxn id="33" idx="1"/>
          </p:cNvCxnSpPr>
          <p:nvPr/>
        </p:nvCxnSpPr>
        <p:spPr>
          <a:xfrm>
            <a:off x="3167429" y="3176607"/>
            <a:ext cx="4393808" cy="0"/>
          </a:xfrm>
          <a:prstGeom prst="straightConnector1">
            <a:avLst/>
          </a:prstGeom>
          <a:ln w="15875">
            <a:tailEnd type="triangle"/>
          </a:ln>
        </p:spPr>
        <p:style>
          <a:lnRef idx="1">
            <a:schemeClr val="accent4"/>
          </a:lnRef>
          <a:fillRef idx="0">
            <a:schemeClr val="accent4"/>
          </a:fillRef>
          <a:effectRef idx="0">
            <a:schemeClr val="accent4"/>
          </a:effectRef>
          <a:fontRef idx="minor">
            <a:schemeClr val="tx1"/>
          </a:fontRef>
        </p:style>
      </p:cxnSp>
      <p:sp>
        <p:nvSpPr>
          <p:cNvPr id="26" name="矩形 25"/>
          <p:cNvSpPr/>
          <p:nvPr/>
        </p:nvSpPr>
        <p:spPr>
          <a:xfrm>
            <a:off x="376705" y="3871426"/>
            <a:ext cx="7191408" cy="338554"/>
          </a:xfrm>
          <a:prstGeom prst="rect">
            <a:avLst/>
          </a:prstGeom>
        </p:spPr>
        <p:txBody>
          <a:bodyPr wrap="square">
            <a:spAutoFit/>
          </a:bodyPr>
          <a:lstStyle/>
          <a:p>
            <a:r>
              <a:rPr lang="zh-CN" altLang="en-US" sz="1600" dirty="0" smtClean="0"/>
              <a:t>由</a:t>
            </a:r>
            <a:r>
              <a:rPr lang="en-US" altLang="zh-CN" sz="1600" dirty="0" err="1" smtClean="0"/>
              <a:t>intset</a:t>
            </a:r>
            <a:r>
              <a:rPr lang="zh-CN" altLang="en-US" sz="1600" dirty="0" smtClean="0"/>
              <a:t>转</a:t>
            </a:r>
            <a:r>
              <a:rPr lang="en-US" altLang="zh-CN" sz="1600" dirty="0" err="1" smtClean="0"/>
              <a:t>dict</a:t>
            </a:r>
            <a:r>
              <a:rPr lang="zh-CN" altLang="en-US" sz="1600" dirty="0" smtClean="0"/>
              <a:t>的操作也是不可逆的。其中第一个参数可在配置文件中进行修改。</a:t>
            </a:r>
            <a:endParaRPr lang="en-US" altLang="zh-CN" sz="1600" dirty="0"/>
          </a:p>
        </p:txBody>
      </p:sp>
      <p:sp>
        <p:nvSpPr>
          <p:cNvPr id="13" name="矩形 12"/>
          <p:cNvSpPr/>
          <p:nvPr/>
        </p:nvSpPr>
        <p:spPr>
          <a:xfrm>
            <a:off x="3855561" y="2800982"/>
            <a:ext cx="2936830" cy="400110"/>
          </a:xfrm>
          <a:prstGeom prst="rect">
            <a:avLst/>
          </a:prstGeom>
        </p:spPr>
        <p:txBody>
          <a:bodyPr wrap="none">
            <a:spAutoFit/>
          </a:bodyPr>
          <a:lstStyle/>
          <a:p>
            <a:r>
              <a:rPr lang="en-US" altLang="zh-CN" dirty="0"/>
              <a:t>set-max-</a:t>
            </a:r>
            <a:r>
              <a:rPr lang="en-US" altLang="zh-CN" dirty="0" err="1"/>
              <a:t>intset</a:t>
            </a:r>
            <a:r>
              <a:rPr lang="en-US" altLang="zh-CN" dirty="0"/>
              <a:t>-entries 512</a:t>
            </a:r>
            <a:endParaRPr lang="zh-CN" altLang="en-US" dirty="0"/>
          </a:p>
        </p:txBody>
      </p:sp>
      <p:sp>
        <p:nvSpPr>
          <p:cNvPr id="27" name="矩形 26"/>
          <p:cNvSpPr/>
          <p:nvPr/>
        </p:nvSpPr>
        <p:spPr>
          <a:xfrm>
            <a:off x="3878299" y="3198586"/>
            <a:ext cx="2262158" cy="369332"/>
          </a:xfrm>
          <a:prstGeom prst="rect">
            <a:avLst/>
          </a:prstGeom>
        </p:spPr>
        <p:txBody>
          <a:bodyPr wrap="none">
            <a:spAutoFit/>
          </a:bodyPr>
          <a:lstStyle/>
          <a:p>
            <a:r>
              <a:rPr lang="zh-CN" altLang="en-US" sz="1800" dirty="0" smtClean="0"/>
              <a:t>集合对象存在非整数</a:t>
            </a:r>
            <a:endParaRPr lang="zh-CN" altLang="en-US" sz="18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29" y="4513488"/>
            <a:ext cx="6032404" cy="165395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391" y="4390675"/>
            <a:ext cx="3168352" cy="1947075"/>
          </a:xfrm>
          <a:prstGeom prst="rect">
            <a:avLst/>
          </a:prstGeom>
        </p:spPr>
      </p:pic>
      <p:sp>
        <p:nvSpPr>
          <p:cNvPr id="9" name="矩形 8"/>
          <p:cNvSpPr/>
          <p:nvPr/>
        </p:nvSpPr>
        <p:spPr>
          <a:xfrm>
            <a:off x="9960743" y="1018736"/>
            <a:ext cx="697627" cy="400110"/>
          </a:xfrm>
          <a:prstGeom prst="rect">
            <a:avLst/>
          </a:prstGeom>
        </p:spPr>
        <p:txBody>
          <a:bodyPr wrap="none">
            <a:spAutoFit/>
          </a:bodyPr>
          <a:lstStyle/>
          <a:p>
            <a:r>
              <a:rPr lang="zh-CN" altLang="en-US" dirty="0">
                <a:solidFill>
                  <a:srgbClr val="FF0000"/>
                </a:solidFill>
              </a:rPr>
              <a:t>标签</a:t>
            </a:r>
          </a:p>
        </p:txBody>
      </p:sp>
    </p:spTree>
    <p:extLst>
      <p:ext uri="{BB962C8B-B14F-4D97-AF65-F5344CB8AC3E}">
        <p14:creationId xmlns:p14="http://schemas.microsoft.com/office/powerpoint/2010/main" val="15872433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3966" y="45718"/>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7519" y="85458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36517" y="774209"/>
            <a:ext cx="1600363" cy="430851"/>
          </a:xfrm>
          <a:prstGeom prst="rect">
            <a:avLst/>
          </a:prstGeom>
          <a:noFill/>
        </p:spPr>
        <p:txBody>
          <a:bodyPr wrap="none" lIns="182843" tIns="91422" rIns="182843" bIns="91422" rtlCol="0">
            <a:spAutoFit/>
          </a:bodyPr>
          <a:lstStyle/>
          <a:p>
            <a:r>
              <a:rPr lang="zh-CN" altLang="en-US" sz="1600" b="1" dirty="0">
                <a:latin typeface="微软雅黑" panose="020B0503020204020204" pitchFamily="34" charset="-122"/>
                <a:ea typeface="微软雅黑" pitchFamily="34" charset="-122"/>
                <a:cs typeface="Aparajita" panose="020B0604020202020204" pitchFamily="34" charset="0"/>
              </a:rPr>
              <a:t>集合</a:t>
            </a:r>
            <a:r>
              <a:rPr lang="zh-CN" altLang="en-US" sz="1600" b="1" dirty="0" smtClean="0">
                <a:latin typeface="微软雅黑" panose="020B0503020204020204" pitchFamily="34" charset="-122"/>
                <a:ea typeface="微软雅黑" pitchFamily="34" charset="-122"/>
                <a:cs typeface="Aparajita" panose="020B0604020202020204" pitchFamily="34" charset="0"/>
              </a:rPr>
              <a:t>使用场景</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46427" y="1150461"/>
            <a:ext cx="10011154" cy="707886"/>
          </a:xfrm>
          <a:prstGeom prst="rect">
            <a:avLst/>
          </a:prstGeom>
        </p:spPr>
        <p:txBody>
          <a:bodyPr wrap="square">
            <a:spAutoFit/>
          </a:bodyPr>
          <a:lstStyle/>
          <a:p>
            <a:r>
              <a:rPr lang="zh-CN" altLang="en-US" dirty="0" smtClean="0">
                <a:solidFill>
                  <a:srgbClr val="FF0000"/>
                </a:solidFill>
              </a:rPr>
              <a:t>标签</a:t>
            </a:r>
            <a:r>
              <a:rPr lang="zh-CN" altLang="en-US" dirty="0" smtClean="0"/>
              <a:t>：主要是用于社交里面感兴趣的内容</a:t>
            </a:r>
            <a:r>
              <a:rPr lang="en-US" altLang="zh-CN" dirty="0" smtClean="0"/>
              <a:t>(</a:t>
            </a:r>
            <a:r>
              <a:rPr lang="zh-CN" altLang="en-US" dirty="0" smtClean="0">
                <a:solidFill>
                  <a:srgbClr val="FF0000"/>
                </a:solidFill>
              </a:rPr>
              <a:t>注意尽量保证一个事务下完成</a:t>
            </a:r>
            <a:r>
              <a:rPr lang="en-US" altLang="zh-CN" dirty="0" smtClean="0"/>
              <a:t>)</a:t>
            </a:r>
            <a:r>
              <a:rPr lang="zh-CN" altLang="en-US" dirty="0" smtClean="0"/>
              <a:t>，注意</a:t>
            </a:r>
            <a:r>
              <a:rPr lang="en-US" altLang="zh-CN" dirty="0" smtClean="0"/>
              <a:t>set</a:t>
            </a:r>
            <a:r>
              <a:rPr lang="zh-CN" altLang="en-US" dirty="0" smtClean="0"/>
              <a:t>不允许重复，支持</a:t>
            </a:r>
            <a:r>
              <a:rPr lang="zh-CN" altLang="en-US" dirty="0" smtClean="0">
                <a:solidFill>
                  <a:srgbClr val="FF0000"/>
                </a:solidFill>
              </a:rPr>
              <a:t>交并补</a:t>
            </a:r>
            <a:endParaRPr lang="en-US" altLang="zh-CN" sz="1800" dirty="0">
              <a:solidFill>
                <a:srgbClr val="FF0000"/>
              </a:solidFill>
            </a:endParaRPr>
          </a:p>
        </p:txBody>
      </p:sp>
      <p:sp>
        <p:nvSpPr>
          <p:cNvPr id="21" name="矩形 20"/>
          <p:cNvSpPr/>
          <p:nvPr/>
        </p:nvSpPr>
        <p:spPr>
          <a:xfrm>
            <a:off x="631316" y="1858347"/>
            <a:ext cx="10011154" cy="3693319"/>
          </a:xfrm>
          <a:prstGeom prst="rect">
            <a:avLst/>
          </a:prstGeom>
        </p:spPr>
        <p:txBody>
          <a:bodyPr wrap="square">
            <a:spAutoFit/>
          </a:bodyPr>
          <a:lstStyle/>
          <a:p>
            <a:r>
              <a:rPr lang="en-US" altLang="zh-CN" sz="1800" dirty="0" smtClean="0"/>
              <a:t>1</a:t>
            </a:r>
            <a:r>
              <a:rPr lang="zh-CN" altLang="en-US" sz="1800" dirty="0" smtClean="0"/>
              <a:t>）用户添加标签：</a:t>
            </a:r>
            <a:endParaRPr lang="en-US" altLang="zh-CN" sz="1800" dirty="0" smtClean="0"/>
          </a:p>
          <a:p>
            <a:r>
              <a:rPr lang="sv-SE" altLang="zh-CN" sz="1800" dirty="0"/>
              <a:t>sadd user:1:tags tag1 tag2 tag5</a:t>
            </a:r>
          </a:p>
          <a:p>
            <a:r>
              <a:rPr lang="sv-SE" altLang="zh-CN" sz="1800" dirty="0"/>
              <a:t>sadd user:2:tags tag2 tag3 tag5</a:t>
            </a:r>
          </a:p>
          <a:p>
            <a:r>
              <a:rPr lang="sv-SE" altLang="zh-CN" sz="1800" dirty="0"/>
              <a:t>...</a:t>
            </a:r>
          </a:p>
          <a:p>
            <a:r>
              <a:rPr lang="sv-SE" altLang="zh-CN" sz="1800" dirty="0"/>
              <a:t>sadd user:k:tags tag1 tag2 tag4</a:t>
            </a:r>
            <a:r>
              <a:rPr lang="en-US" altLang="zh-CN" sz="1800" dirty="0" smtClean="0"/>
              <a:t> </a:t>
            </a:r>
          </a:p>
          <a:p>
            <a:r>
              <a:rPr lang="en-US" altLang="zh-CN" sz="1800" dirty="0" smtClean="0"/>
              <a:t>2)</a:t>
            </a:r>
            <a:r>
              <a:rPr lang="zh-CN" altLang="en-US" sz="1800" dirty="0"/>
              <a:t>给标签添加用户</a:t>
            </a:r>
            <a:endParaRPr lang="en-US" altLang="zh-CN" sz="1800" dirty="0" smtClean="0"/>
          </a:p>
          <a:p>
            <a:r>
              <a:rPr lang="fr-FR" altLang="zh-CN" sz="1800" dirty="0"/>
              <a:t>sadd tag1:users user:1 user:3</a:t>
            </a:r>
          </a:p>
          <a:p>
            <a:r>
              <a:rPr lang="fr-FR" altLang="zh-CN" sz="1800" dirty="0"/>
              <a:t>sadd tag2:users user:1 user:2 user:3</a:t>
            </a:r>
          </a:p>
          <a:p>
            <a:r>
              <a:rPr lang="fr-FR" altLang="zh-CN" sz="1800" dirty="0"/>
              <a:t>...</a:t>
            </a:r>
          </a:p>
          <a:p>
            <a:r>
              <a:rPr lang="fr-FR" altLang="zh-CN" sz="1800" dirty="0"/>
              <a:t>sadd tagk:users user:1 user:2</a:t>
            </a:r>
          </a:p>
          <a:p>
            <a:r>
              <a:rPr lang="fr-FR" altLang="zh-CN" sz="1800" dirty="0"/>
              <a:t>...</a:t>
            </a:r>
          </a:p>
          <a:p>
            <a:r>
              <a:rPr lang="fr-FR" altLang="zh-CN" sz="1800" dirty="0" smtClean="0"/>
              <a:t>3</a:t>
            </a:r>
            <a:r>
              <a:rPr lang="zh-CN" altLang="en-US" sz="1800" dirty="0"/>
              <a:t>）计算用户共同感兴趣的标签</a:t>
            </a:r>
            <a:endParaRPr lang="en-US" altLang="zh-CN" sz="1800" dirty="0" smtClean="0"/>
          </a:p>
          <a:p>
            <a:r>
              <a:rPr lang="fr-FR" altLang="zh-CN" sz="1800" dirty="0"/>
              <a:t>sinter user:1:tags user:2:tags</a:t>
            </a:r>
            <a:endParaRPr lang="en-US" altLang="zh-CN" sz="1800" dirty="0"/>
          </a:p>
        </p:txBody>
      </p:sp>
      <p:sp>
        <p:nvSpPr>
          <p:cNvPr id="2" name="矩形 1"/>
          <p:cNvSpPr/>
          <p:nvPr/>
        </p:nvSpPr>
        <p:spPr>
          <a:xfrm>
            <a:off x="5400997" y="3456111"/>
            <a:ext cx="5760640" cy="1323439"/>
          </a:xfrm>
          <a:prstGeom prst="rect">
            <a:avLst/>
          </a:prstGeom>
          <a:solidFill>
            <a:srgbClr val="92D050"/>
          </a:solidFill>
        </p:spPr>
        <p:txBody>
          <a:bodyPr wrap="square">
            <a:spAutoFit/>
          </a:bodyPr>
          <a:lstStyle/>
          <a:p>
            <a:r>
              <a:rPr lang="en-US" altLang="zh-CN" dirty="0" err="1"/>
              <a:t>sadd</a:t>
            </a:r>
            <a:r>
              <a:rPr lang="en-US" altLang="zh-CN" dirty="0"/>
              <a:t>=Tagging</a:t>
            </a:r>
            <a:r>
              <a:rPr lang="zh-CN" altLang="en-US" dirty="0"/>
              <a:t>（标签）</a:t>
            </a:r>
          </a:p>
          <a:p>
            <a:r>
              <a:rPr lang="en-US" altLang="zh-CN" dirty="0"/>
              <a:t>·</a:t>
            </a:r>
            <a:r>
              <a:rPr lang="en-US" altLang="zh-CN" dirty="0" err="1"/>
              <a:t>spop</a:t>
            </a:r>
            <a:r>
              <a:rPr lang="en-US" altLang="zh-CN" dirty="0"/>
              <a:t>/</a:t>
            </a:r>
            <a:r>
              <a:rPr lang="en-US" altLang="zh-CN" dirty="0" err="1"/>
              <a:t>srandmember</a:t>
            </a:r>
            <a:r>
              <a:rPr lang="en-US" altLang="zh-CN" dirty="0"/>
              <a:t>=Random item</a:t>
            </a:r>
            <a:r>
              <a:rPr lang="zh-CN" altLang="en-US" dirty="0"/>
              <a:t>（生成随机数，比如抽奖）</a:t>
            </a:r>
          </a:p>
          <a:p>
            <a:r>
              <a:rPr lang="en-US" altLang="zh-CN" dirty="0"/>
              <a:t>·</a:t>
            </a:r>
            <a:r>
              <a:rPr lang="en-US" altLang="zh-CN" dirty="0" err="1"/>
              <a:t>sadd+sinter</a:t>
            </a:r>
            <a:r>
              <a:rPr lang="en-US" altLang="zh-CN" dirty="0"/>
              <a:t>=Social Graph</a:t>
            </a:r>
            <a:r>
              <a:rPr lang="zh-CN" altLang="en-US" dirty="0"/>
              <a:t>（社交需求）</a:t>
            </a:r>
          </a:p>
        </p:txBody>
      </p:sp>
    </p:spTree>
    <p:extLst>
      <p:ext uri="{BB962C8B-B14F-4D97-AF65-F5344CB8AC3E}">
        <p14:creationId xmlns:p14="http://schemas.microsoft.com/office/powerpoint/2010/main" val="26475998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283546"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对象</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19100" y="1454708"/>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有序集合</a:t>
            </a:r>
            <a:endParaRPr lang="en-US" altLang="zh-CN" sz="1600" b="1" dirty="0">
              <a:latin typeface="微软雅黑" panose="020B0503020204020204" pitchFamily="34" charset="-122"/>
              <a:ea typeface="微软雅黑" panose="020B0503020204020204" pitchFamily="34" charset="-122"/>
            </a:endParaRPr>
          </a:p>
        </p:txBody>
      </p:sp>
      <p:sp>
        <p:nvSpPr>
          <p:cNvPr id="25" name="矩形 24"/>
          <p:cNvSpPr/>
          <p:nvPr/>
        </p:nvSpPr>
        <p:spPr>
          <a:xfrm>
            <a:off x="4248869" y="1161220"/>
            <a:ext cx="2616156" cy="4627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t_zset</a:t>
            </a:r>
            <a:endParaRPr lang="zh-CN" altLang="en-US" dirty="0">
              <a:solidFill>
                <a:schemeClr val="tx1"/>
              </a:solidFill>
            </a:endParaRPr>
          </a:p>
        </p:txBody>
      </p:sp>
      <p:grpSp>
        <p:nvGrpSpPr>
          <p:cNvPr id="8" name="组合 7"/>
          <p:cNvGrpSpPr/>
          <p:nvPr/>
        </p:nvGrpSpPr>
        <p:grpSpPr>
          <a:xfrm>
            <a:off x="693932" y="2312511"/>
            <a:ext cx="2473497" cy="2079704"/>
            <a:chOff x="693933" y="2592015"/>
            <a:chExt cx="2473497" cy="2079704"/>
          </a:xfrm>
        </p:grpSpPr>
        <p:sp>
          <p:nvSpPr>
            <p:cNvPr id="21" name="矩形 20"/>
            <p:cNvSpPr/>
            <p:nvPr/>
          </p:nvSpPr>
          <p:spPr>
            <a:xfrm>
              <a:off x="693933" y="2592015"/>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ziplist</a:t>
              </a:r>
              <a:endParaRPr lang="en-US" altLang="zh-CN" dirty="0"/>
            </a:p>
          </p:txBody>
        </p:sp>
        <p:sp>
          <p:nvSpPr>
            <p:cNvPr id="30" name="矩形 29"/>
            <p:cNvSpPr/>
            <p:nvPr/>
          </p:nvSpPr>
          <p:spPr>
            <a:xfrm>
              <a:off x="693933" y="3024063"/>
              <a:ext cx="2473497" cy="1647656"/>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a:solidFill>
                    <a:schemeClr val="tx1"/>
                  </a:solidFill>
                </a:rPr>
                <a:t>第一个节点保存元素的成员，而第二</a:t>
              </a:r>
              <a:r>
                <a:rPr lang="zh-CN" altLang="en-US" sz="1400" dirty="0" smtClean="0">
                  <a:solidFill>
                    <a:schemeClr val="tx1"/>
                  </a:solidFill>
                </a:rPr>
                <a:t>个</a:t>
              </a:r>
              <a:r>
                <a:rPr lang="zh-CN" altLang="en-US" sz="1400" dirty="0">
                  <a:solidFill>
                    <a:schemeClr val="tx1"/>
                  </a:solidFill>
                </a:rPr>
                <a:t>节点</a:t>
              </a:r>
              <a:r>
                <a:rPr lang="zh-CN" altLang="en-US" sz="1400" dirty="0" smtClean="0">
                  <a:solidFill>
                    <a:schemeClr val="tx1"/>
                  </a:solidFill>
                </a:rPr>
                <a:t>则</a:t>
              </a:r>
              <a:r>
                <a:rPr lang="zh-CN" altLang="en-US" sz="1400" dirty="0">
                  <a:solidFill>
                    <a:schemeClr val="tx1"/>
                  </a:solidFill>
                </a:rPr>
                <a:t>保存元素的分值。压缩列表内的集合元素按分值从小到大排序，分值小的元素</a:t>
              </a:r>
              <a:r>
                <a:rPr lang="zh-CN" altLang="en-US" sz="1400" dirty="0" smtClean="0">
                  <a:solidFill>
                    <a:schemeClr val="tx1"/>
                  </a:solidFill>
                </a:rPr>
                <a:t>被</a:t>
              </a:r>
              <a:r>
                <a:rPr lang="zh-CN" altLang="en-US" sz="1400" dirty="0">
                  <a:solidFill>
                    <a:schemeClr val="tx1"/>
                  </a:solidFill>
                </a:rPr>
                <a:t>放置</a:t>
              </a:r>
              <a:r>
                <a:rPr lang="zh-CN" altLang="en-US" sz="1400" dirty="0" smtClean="0">
                  <a:solidFill>
                    <a:schemeClr val="tx1"/>
                  </a:solidFill>
                </a:rPr>
                <a:t>在</a:t>
              </a:r>
              <a:r>
                <a:rPr lang="zh-CN" altLang="en-US" sz="1400" dirty="0">
                  <a:solidFill>
                    <a:schemeClr val="tx1"/>
                  </a:solidFill>
                </a:rPr>
                <a:t>靠近表头的方向，分值较大的</a:t>
              </a:r>
              <a:r>
                <a:rPr lang="zh-CN" altLang="en-US" sz="1400" dirty="0" smtClean="0">
                  <a:solidFill>
                    <a:schemeClr val="tx1"/>
                  </a:solidFill>
                </a:rPr>
                <a:t>被放置在</a:t>
              </a:r>
              <a:r>
                <a:rPr lang="zh-CN" altLang="en-US" sz="1400" dirty="0">
                  <a:solidFill>
                    <a:schemeClr val="tx1"/>
                  </a:solidFill>
                </a:rPr>
                <a:t>靠近表尾的方向</a:t>
              </a:r>
              <a:endParaRPr lang="en-US" altLang="zh-CN" sz="1400" dirty="0">
                <a:solidFill>
                  <a:schemeClr val="tx1"/>
                </a:solidFill>
              </a:endParaRPr>
            </a:p>
          </p:txBody>
        </p:sp>
      </p:grpSp>
      <p:grpSp>
        <p:nvGrpSpPr>
          <p:cNvPr id="31" name="组合 30"/>
          <p:cNvGrpSpPr/>
          <p:nvPr/>
        </p:nvGrpSpPr>
        <p:grpSpPr>
          <a:xfrm>
            <a:off x="7561237" y="2312511"/>
            <a:ext cx="2880320" cy="2079704"/>
            <a:chOff x="693933" y="2592015"/>
            <a:chExt cx="2473497" cy="2079704"/>
          </a:xfrm>
        </p:grpSpPr>
        <p:sp>
          <p:nvSpPr>
            <p:cNvPr id="32" name="矩形 31"/>
            <p:cNvSpPr/>
            <p:nvPr/>
          </p:nvSpPr>
          <p:spPr>
            <a:xfrm>
              <a:off x="693933" y="2592015"/>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skiplist</a:t>
              </a:r>
              <a:endParaRPr lang="en-US" altLang="zh-CN" dirty="0"/>
            </a:p>
          </p:txBody>
        </p:sp>
        <p:sp>
          <p:nvSpPr>
            <p:cNvPr id="33" name="矩形 32"/>
            <p:cNvSpPr/>
            <p:nvPr/>
          </p:nvSpPr>
          <p:spPr>
            <a:xfrm>
              <a:off x="693933" y="3024062"/>
              <a:ext cx="2473497" cy="1647657"/>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smtClean="0">
                  <a:solidFill>
                    <a:schemeClr val="tx1"/>
                  </a:solidFill>
                </a:rPr>
                <a:t>实际上，使用</a:t>
              </a:r>
              <a:r>
                <a:rPr lang="en-US" altLang="zh-CN" sz="1400" dirty="0" err="1">
                  <a:solidFill>
                    <a:schemeClr val="tx1"/>
                  </a:solidFill>
                </a:rPr>
                <a:t>zset</a:t>
              </a:r>
              <a:r>
                <a:rPr lang="zh-CN" altLang="en-US" sz="1400" dirty="0" smtClean="0">
                  <a:solidFill>
                    <a:schemeClr val="tx1"/>
                  </a:solidFill>
                </a:rPr>
                <a:t>结构对字典和跳跃表进行封装了一下。</a:t>
              </a:r>
              <a:r>
                <a:rPr lang="en-US" altLang="zh-CN" sz="1400" dirty="0" err="1">
                  <a:solidFill>
                    <a:schemeClr val="tx1"/>
                  </a:solidFill>
                </a:rPr>
                <a:t>zset</a:t>
              </a:r>
              <a:r>
                <a:rPr lang="zh-CN" altLang="en-US" sz="1400" dirty="0">
                  <a:solidFill>
                    <a:schemeClr val="tx1"/>
                  </a:solidFill>
                </a:rPr>
                <a:t>结构中的</a:t>
              </a:r>
              <a:r>
                <a:rPr lang="en-US" altLang="zh-CN" sz="1400" dirty="0" err="1">
                  <a:solidFill>
                    <a:schemeClr val="tx1"/>
                  </a:solidFill>
                </a:rPr>
                <a:t>zsl</a:t>
              </a:r>
              <a:r>
                <a:rPr lang="zh-CN" altLang="en-US" sz="1400" dirty="0">
                  <a:solidFill>
                    <a:schemeClr val="tx1"/>
                  </a:solidFill>
                </a:rPr>
                <a:t>跳跃表分值按照从小到大保存了</a:t>
              </a:r>
              <a:r>
                <a:rPr lang="zh-CN" altLang="en-US" sz="1400" dirty="0" smtClean="0">
                  <a:solidFill>
                    <a:schemeClr val="tx1"/>
                  </a:solidFill>
                </a:rPr>
                <a:t>所有元素。</a:t>
              </a:r>
              <a:r>
                <a:rPr lang="zh-CN" altLang="en-US" sz="1400" dirty="0">
                  <a:solidFill>
                    <a:schemeClr val="tx1"/>
                  </a:solidFill>
                </a:rPr>
                <a:t>通过这个跳跃表，程序可以对有序集合进行范围操作，比如</a:t>
              </a:r>
              <a:r>
                <a:rPr lang="en-US" altLang="zh-CN" sz="1400" dirty="0" err="1">
                  <a:solidFill>
                    <a:schemeClr val="tx1"/>
                  </a:solidFill>
                </a:rPr>
                <a:t>zrank</a:t>
              </a:r>
              <a:r>
                <a:rPr lang="zh-CN" altLang="en-US" sz="1400" dirty="0">
                  <a:solidFill>
                    <a:schemeClr val="tx1"/>
                  </a:solidFill>
                </a:rPr>
                <a:t>，</a:t>
              </a:r>
              <a:r>
                <a:rPr lang="en-US" altLang="zh-CN" sz="1400" dirty="0" err="1">
                  <a:solidFill>
                    <a:schemeClr val="tx1"/>
                  </a:solidFill>
                </a:rPr>
                <a:t>zrange</a:t>
              </a:r>
              <a:r>
                <a:rPr lang="zh-CN" altLang="en-US" sz="1400" dirty="0">
                  <a:solidFill>
                    <a:schemeClr val="tx1"/>
                  </a:solidFill>
                </a:rPr>
                <a:t>等命令都是基于跳跃表来实现的</a:t>
              </a:r>
              <a:endParaRPr lang="en-US" altLang="zh-CN" sz="1400" dirty="0">
                <a:solidFill>
                  <a:schemeClr val="tx1"/>
                </a:solidFill>
              </a:endParaRPr>
            </a:p>
          </p:txBody>
        </p:sp>
      </p:grpSp>
      <p:cxnSp>
        <p:nvCxnSpPr>
          <p:cNvPr id="37" name="肘形连接符 36"/>
          <p:cNvCxnSpPr>
            <a:stCxn id="25" idx="2"/>
            <a:endCxn id="21" idx="0"/>
          </p:cNvCxnSpPr>
          <p:nvPr/>
        </p:nvCxnSpPr>
        <p:spPr>
          <a:xfrm rot="5400000">
            <a:off x="3399551" y="155115"/>
            <a:ext cx="688526" cy="362626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肘形连接符 37"/>
          <p:cNvCxnSpPr>
            <a:stCxn id="25" idx="2"/>
            <a:endCxn id="32" idx="0"/>
          </p:cNvCxnSpPr>
          <p:nvPr/>
        </p:nvCxnSpPr>
        <p:spPr>
          <a:xfrm rot="16200000" flipH="1">
            <a:off x="6833203" y="347728"/>
            <a:ext cx="688526" cy="3241039"/>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a:stCxn id="30" idx="3"/>
            <a:endCxn id="33" idx="1"/>
          </p:cNvCxnSpPr>
          <p:nvPr/>
        </p:nvCxnSpPr>
        <p:spPr>
          <a:xfrm>
            <a:off x="3167429" y="3176607"/>
            <a:ext cx="4393808" cy="0"/>
          </a:xfrm>
          <a:prstGeom prst="straightConnector1">
            <a:avLst/>
          </a:prstGeom>
          <a:ln w="15875">
            <a:tailEnd type="triangle"/>
          </a:ln>
        </p:spPr>
        <p:style>
          <a:lnRef idx="1">
            <a:schemeClr val="accent4"/>
          </a:lnRef>
          <a:fillRef idx="0">
            <a:schemeClr val="accent4"/>
          </a:fillRef>
          <a:effectRef idx="0">
            <a:schemeClr val="accent4"/>
          </a:effectRef>
          <a:fontRef idx="minor">
            <a:schemeClr val="tx1"/>
          </a:fontRef>
        </p:style>
      </p:cxnSp>
      <p:sp>
        <p:nvSpPr>
          <p:cNvPr id="13" name="矩形 12"/>
          <p:cNvSpPr/>
          <p:nvPr/>
        </p:nvSpPr>
        <p:spPr>
          <a:xfrm>
            <a:off x="3855561" y="2800982"/>
            <a:ext cx="3040704" cy="400110"/>
          </a:xfrm>
          <a:prstGeom prst="rect">
            <a:avLst/>
          </a:prstGeom>
        </p:spPr>
        <p:txBody>
          <a:bodyPr wrap="none">
            <a:spAutoFit/>
          </a:bodyPr>
          <a:lstStyle/>
          <a:p>
            <a:r>
              <a:rPr lang="en-US" altLang="zh-CN" dirty="0" err="1"/>
              <a:t>zset</a:t>
            </a:r>
            <a:r>
              <a:rPr lang="en-US" altLang="zh-CN" dirty="0"/>
              <a:t>-max-</a:t>
            </a:r>
            <a:r>
              <a:rPr lang="en-US" altLang="zh-CN" dirty="0" err="1"/>
              <a:t>ziplist</a:t>
            </a:r>
            <a:r>
              <a:rPr lang="en-US" altLang="zh-CN" dirty="0"/>
              <a:t>-entries 128</a:t>
            </a:r>
            <a:endParaRPr lang="zh-CN" altLang="en-US" dirty="0"/>
          </a:p>
        </p:txBody>
      </p:sp>
      <p:sp>
        <p:nvSpPr>
          <p:cNvPr id="27" name="矩形 26"/>
          <p:cNvSpPr/>
          <p:nvPr/>
        </p:nvSpPr>
        <p:spPr>
          <a:xfrm>
            <a:off x="3858285" y="3199054"/>
            <a:ext cx="2482796" cy="369332"/>
          </a:xfrm>
          <a:prstGeom prst="rect">
            <a:avLst/>
          </a:prstGeom>
        </p:spPr>
        <p:txBody>
          <a:bodyPr wrap="none">
            <a:spAutoFit/>
          </a:bodyPr>
          <a:lstStyle/>
          <a:p>
            <a:r>
              <a:rPr lang="en-US" altLang="zh-CN" sz="1800" dirty="0" err="1"/>
              <a:t>zset</a:t>
            </a:r>
            <a:r>
              <a:rPr lang="en-US" altLang="zh-CN" sz="1800" dirty="0"/>
              <a:t>-max-</a:t>
            </a:r>
            <a:r>
              <a:rPr lang="en-US" altLang="zh-CN" sz="1800" dirty="0" err="1"/>
              <a:t>ziplist</a:t>
            </a:r>
            <a:r>
              <a:rPr lang="en-US" altLang="zh-CN" sz="1800" dirty="0"/>
              <a:t>-value 64</a:t>
            </a:r>
            <a:endParaRPr lang="zh-CN" altLang="en-US" sz="1800" dirty="0"/>
          </a:p>
        </p:txBody>
      </p:sp>
      <p:sp>
        <p:nvSpPr>
          <p:cNvPr id="22" name="矩形 21"/>
          <p:cNvSpPr/>
          <p:nvPr/>
        </p:nvSpPr>
        <p:spPr>
          <a:xfrm>
            <a:off x="936501" y="4542132"/>
            <a:ext cx="7191408" cy="338554"/>
          </a:xfrm>
          <a:prstGeom prst="rect">
            <a:avLst/>
          </a:prstGeom>
        </p:spPr>
        <p:txBody>
          <a:bodyPr wrap="square">
            <a:spAutoFit/>
          </a:bodyPr>
          <a:lstStyle/>
          <a:p>
            <a:r>
              <a:rPr lang="zh-CN" altLang="en-US" sz="1600" dirty="0" smtClean="0"/>
              <a:t>由</a:t>
            </a:r>
            <a:r>
              <a:rPr lang="en-US" altLang="zh-CN" sz="1600" dirty="0" err="1" smtClean="0"/>
              <a:t>ziplist</a:t>
            </a:r>
            <a:r>
              <a:rPr lang="zh-CN" altLang="en-US" sz="1600" dirty="0" smtClean="0"/>
              <a:t>转</a:t>
            </a:r>
            <a:r>
              <a:rPr lang="en-US" altLang="zh-CN" sz="1600" dirty="0" err="1"/>
              <a:t>skiplist</a:t>
            </a:r>
            <a:r>
              <a:rPr lang="zh-CN" altLang="en-US" sz="1600" dirty="0" smtClean="0"/>
              <a:t>的操作是不可逆的。两个参数可在配置文件中进行修改。</a:t>
            </a:r>
            <a:endParaRPr lang="en-US" altLang="zh-CN" sz="1600" dirty="0"/>
          </a:p>
        </p:txBody>
      </p:sp>
      <p:sp>
        <p:nvSpPr>
          <p:cNvPr id="23" name="矩形 22"/>
          <p:cNvSpPr/>
          <p:nvPr/>
        </p:nvSpPr>
        <p:spPr>
          <a:xfrm>
            <a:off x="259857" y="4845461"/>
            <a:ext cx="7191408" cy="338554"/>
          </a:xfrm>
          <a:prstGeom prst="rect">
            <a:avLst/>
          </a:prstGeom>
        </p:spPr>
        <p:txBody>
          <a:bodyPr wrap="square">
            <a:spAutoFit/>
          </a:bodyPr>
          <a:lstStyle/>
          <a:p>
            <a:r>
              <a:rPr lang="zh-CN" altLang="en-US" sz="1600" dirty="0">
                <a:solidFill>
                  <a:srgbClr val="FF0000"/>
                </a:solidFill>
              </a:rPr>
              <a:t>注意</a:t>
            </a:r>
            <a:r>
              <a:rPr lang="zh-CN" altLang="en-US" sz="1600" dirty="0" smtClean="0">
                <a:solidFill>
                  <a:srgbClr val="FF0000"/>
                </a:solidFill>
              </a:rPr>
              <a:t>点</a:t>
            </a:r>
            <a:r>
              <a:rPr lang="zh-CN" altLang="en-US" sz="1600" dirty="0" smtClean="0"/>
              <a:t>：</a:t>
            </a:r>
            <a:endParaRPr lang="en-US" altLang="zh-CN" sz="1600" dirty="0"/>
          </a:p>
        </p:txBody>
      </p:sp>
      <p:sp>
        <p:nvSpPr>
          <p:cNvPr id="24" name="矩形 23"/>
          <p:cNvSpPr/>
          <p:nvPr/>
        </p:nvSpPr>
        <p:spPr>
          <a:xfrm>
            <a:off x="426536" y="5209054"/>
            <a:ext cx="7782773" cy="830997"/>
          </a:xfrm>
          <a:prstGeom prst="rect">
            <a:avLst/>
          </a:prstGeom>
        </p:spPr>
        <p:txBody>
          <a:bodyPr wrap="square">
            <a:spAutoFit/>
          </a:bodyPr>
          <a:lstStyle/>
          <a:p>
            <a:r>
              <a:rPr lang="en-US" altLang="zh-CN" sz="1600" dirty="0" smtClean="0"/>
              <a:t>1.</a:t>
            </a:r>
            <a:r>
              <a:rPr lang="zh-CN" altLang="en-US" sz="1600" dirty="0" smtClean="0"/>
              <a:t>在</a:t>
            </a:r>
            <a:r>
              <a:rPr lang="en-US" altLang="zh-CN" sz="1600" dirty="0" err="1" smtClean="0"/>
              <a:t>skiplist</a:t>
            </a:r>
            <a:r>
              <a:rPr lang="zh-CN" altLang="en-US" sz="1600" dirty="0" smtClean="0"/>
              <a:t>的基础上，还需要创建</a:t>
            </a:r>
            <a:r>
              <a:rPr lang="en-US" altLang="zh-CN" sz="1600" dirty="0" err="1" smtClean="0"/>
              <a:t>dict</a:t>
            </a:r>
            <a:r>
              <a:rPr lang="zh-CN" altLang="en-US" sz="1600" dirty="0" smtClean="0"/>
              <a:t>的原因是当需要获取某个元素的</a:t>
            </a:r>
            <a:r>
              <a:rPr lang="en-US" altLang="zh-CN" sz="1600" dirty="0" smtClean="0"/>
              <a:t>score</a:t>
            </a:r>
            <a:r>
              <a:rPr lang="zh-CN" altLang="en-US" sz="1600" dirty="0" smtClean="0"/>
              <a:t>时，</a:t>
            </a:r>
            <a:r>
              <a:rPr lang="en-US" altLang="zh-CN" sz="1600" dirty="0" err="1" smtClean="0"/>
              <a:t>skplist</a:t>
            </a:r>
            <a:r>
              <a:rPr lang="zh-CN" altLang="en-US" sz="1600" dirty="0" smtClean="0"/>
              <a:t>的时间复杂度为</a:t>
            </a:r>
            <a:r>
              <a:rPr lang="en-US" altLang="zh-CN" sz="1600" dirty="0" smtClean="0"/>
              <a:t>O(n),</a:t>
            </a:r>
            <a:r>
              <a:rPr lang="zh-CN" altLang="en-US" sz="1600" dirty="0" smtClean="0"/>
              <a:t>而</a:t>
            </a:r>
            <a:r>
              <a:rPr lang="en-US" altLang="zh-CN" sz="1600" dirty="0" err="1" smtClean="0"/>
              <a:t>dict</a:t>
            </a:r>
            <a:r>
              <a:rPr lang="zh-CN" altLang="en-US" sz="1600" dirty="0" smtClean="0"/>
              <a:t>时间复杂度为</a:t>
            </a:r>
            <a:r>
              <a:rPr lang="en-US" altLang="zh-CN" sz="1600" dirty="0" smtClean="0"/>
              <a:t>O(1).</a:t>
            </a:r>
            <a:r>
              <a:rPr lang="zh-CN" altLang="en-US" sz="1600" dirty="0" smtClean="0"/>
              <a:t>（见</a:t>
            </a:r>
            <a:r>
              <a:rPr lang="en-US" altLang="zh-CN" sz="1600" dirty="0" err="1"/>
              <a:t>zsetAdd</a:t>
            </a:r>
            <a:r>
              <a:rPr lang="zh-CN" altLang="en-US" sz="1600" dirty="0" smtClean="0"/>
              <a:t>）</a:t>
            </a:r>
            <a:endParaRPr lang="en-US" altLang="zh-CN" sz="1600" dirty="0" smtClean="0"/>
          </a:p>
          <a:p>
            <a:r>
              <a:rPr lang="en-US" altLang="zh-CN" sz="1600" dirty="0" smtClean="0"/>
              <a:t>2.Skiplist</a:t>
            </a:r>
            <a:r>
              <a:rPr lang="zh-CN" altLang="en-US" sz="1600" dirty="0" smtClean="0"/>
              <a:t>和</a:t>
            </a:r>
            <a:r>
              <a:rPr lang="en-US" altLang="zh-CN" sz="1600" dirty="0" err="1" smtClean="0"/>
              <a:t>dict</a:t>
            </a:r>
            <a:r>
              <a:rPr lang="zh-CN" altLang="en-US" sz="1600" dirty="0" smtClean="0"/>
              <a:t>共享元素和分值（指针复制）。</a:t>
            </a:r>
            <a:endParaRPr lang="en-US" altLang="zh-CN" sz="1600" dirty="0"/>
          </a:p>
        </p:txBody>
      </p:sp>
      <p:sp>
        <p:nvSpPr>
          <p:cNvPr id="2" name="矩形 1"/>
          <p:cNvSpPr/>
          <p:nvPr/>
        </p:nvSpPr>
        <p:spPr>
          <a:xfrm>
            <a:off x="8833698" y="4983960"/>
            <a:ext cx="1467068" cy="400110"/>
          </a:xfrm>
          <a:prstGeom prst="rect">
            <a:avLst/>
          </a:prstGeom>
        </p:spPr>
        <p:txBody>
          <a:bodyPr wrap="none">
            <a:spAutoFit/>
          </a:bodyPr>
          <a:lstStyle/>
          <a:p>
            <a:r>
              <a:rPr lang="zh-CN" altLang="en-US" dirty="0">
                <a:solidFill>
                  <a:srgbClr val="FF0000"/>
                </a:solidFill>
              </a:rPr>
              <a:t>排行榜系统</a:t>
            </a:r>
          </a:p>
        </p:txBody>
      </p:sp>
    </p:spTree>
    <p:extLst>
      <p:ext uri="{BB962C8B-B14F-4D97-AF65-F5344CB8AC3E}">
        <p14:creationId xmlns:p14="http://schemas.microsoft.com/office/powerpoint/2010/main" val="39965813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3966" y="45718"/>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7519" y="854587"/>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36517" y="774209"/>
            <a:ext cx="2010732" cy="430851"/>
          </a:xfrm>
          <a:prstGeom prst="rect">
            <a:avLst/>
          </a:prstGeom>
          <a:noFill/>
        </p:spPr>
        <p:txBody>
          <a:bodyPr wrap="none" lIns="182843" tIns="91422" rIns="182843" bIns="91422" rtlCol="0">
            <a:spAutoFit/>
          </a:bodyPr>
          <a:lstStyle/>
          <a:p>
            <a:r>
              <a:rPr lang="zh-CN" altLang="en-US" sz="1600" b="1" dirty="0">
                <a:latin typeface="微软雅黑" panose="020B0503020204020204" pitchFamily="34" charset="-122"/>
                <a:ea typeface="微软雅黑" pitchFamily="34" charset="-122"/>
                <a:cs typeface="Aparajita" panose="020B0604020202020204" pitchFamily="34" charset="0"/>
              </a:rPr>
              <a:t>有序</a:t>
            </a:r>
            <a:r>
              <a:rPr lang="zh-CN" altLang="en-US" sz="1600" b="1" dirty="0" smtClean="0">
                <a:latin typeface="微软雅黑" panose="020B0503020204020204" pitchFamily="34" charset="-122"/>
                <a:ea typeface="微软雅黑" pitchFamily="34" charset="-122"/>
                <a:cs typeface="Aparajita" panose="020B0604020202020204" pitchFamily="34" charset="0"/>
              </a:rPr>
              <a:t>集合使用场景</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46427" y="1150461"/>
            <a:ext cx="10011154" cy="707886"/>
          </a:xfrm>
          <a:prstGeom prst="rect">
            <a:avLst/>
          </a:prstGeom>
        </p:spPr>
        <p:txBody>
          <a:bodyPr wrap="square">
            <a:spAutoFit/>
          </a:bodyPr>
          <a:lstStyle/>
          <a:p>
            <a:r>
              <a:rPr lang="zh-CN" altLang="en-US" dirty="0" smtClean="0">
                <a:solidFill>
                  <a:srgbClr val="FF0000"/>
                </a:solidFill>
              </a:rPr>
              <a:t>排行榜系统</a:t>
            </a:r>
            <a:r>
              <a:rPr lang="zh-CN" altLang="en-US" dirty="0" smtClean="0"/>
              <a:t>：</a:t>
            </a:r>
            <a:r>
              <a:rPr lang="zh-CN" altLang="en-US" dirty="0"/>
              <a:t>主要是视频网站需要对</a:t>
            </a:r>
            <a:r>
              <a:rPr lang="zh-CN" altLang="en-US" dirty="0" smtClean="0"/>
              <a:t>用户</a:t>
            </a:r>
            <a:r>
              <a:rPr lang="zh-CN" altLang="en-US" dirty="0"/>
              <a:t>上传的视频做排行榜，榜单的维度可能是多个方面的：按照时间、按照</a:t>
            </a:r>
            <a:r>
              <a:rPr lang="zh-CN" altLang="en-US" dirty="0" smtClean="0"/>
              <a:t>播放</a:t>
            </a:r>
            <a:r>
              <a:rPr lang="zh-CN" altLang="en-US" dirty="0"/>
              <a:t>数量、按照获得的赞数。</a:t>
            </a:r>
            <a:endParaRPr lang="en-US" altLang="zh-CN" sz="1800" dirty="0"/>
          </a:p>
        </p:txBody>
      </p:sp>
      <p:sp>
        <p:nvSpPr>
          <p:cNvPr id="21" name="矩形 20"/>
          <p:cNvSpPr/>
          <p:nvPr/>
        </p:nvSpPr>
        <p:spPr>
          <a:xfrm>
            <a:off x="601810" y="1898149"/>
            <a:ext cx="10011154" cy="4001095"/>
          </a:xfrm>
          <a:prstGeom prst="rect">
            <a:avLst/>
          </a:prstGeom>
        </p:spPr>
        <p:txBody>
          <a:bodyPr wrap="square">
            <a:spAutoFit/>
          </a:bodyPr>
          <a:lstStyle/>
          <a:p>
            <a:r>
              <a:rPr lang="en-US" altLang="zh-CN" sz="1800" dirty="0" smtClean="0"/>
              <a:t>1</a:t>
            </a:r>
            <a:r>
              <a:rPr lang="zh-CN" altLang="en-US" sz="1800" dirty="0"/>
              <a:t>）添加用户赞数：例如用户</a:t>
            </a:r>
            <a:r>
              <a:rPr lang="en-US" altLang="zh-CN" sz="1800" dirty="0"/>
              <a:t>mike</a:t>
            </a:r>
            <a:r>
              <a:rPr lang="zh-CN" altLang="en-US" sz="1800" dirty="0"/>
              <a:t>上传了一个视频，并获得了</a:t>
            </a:r>
            <a:r>
              <a:rPr lang="en-US" altLang="zh-CN" sz="1800" dirty="0"/>
              <a:t>3</a:t>
            </a:r>
            <a:r>
              <a:rPr lang="zh-CN" altLang="en-US" sz="1800" dirty="0"/>
              <a:t>个赞，可以使用有序集合的</a:t>
            </a:r>
          </a:p>
          <a:p>
            <a:r>
              <a:rPr lang="en-US" altLang="zh-CN" sz="1800" dirty="0" err="1"/>
              <a:t>zadd</a:t>
            </a:r>
            <a:r>
              <a:rPr lang="zh-CN" altLang="en-US" sz="1800" dirty="0"/>
              <a:t>和</a:t>
            </a:r>
            <a:r>
              <a:rPr lang="en-US" altLang="zh-CN" sz="1800" dirty="0" err="1"/>
              <a:t>zincrby</a:t>
            </a:r>
            <a:r>
              <a:rPr lang="zh-CN" altLang="en-US" sz="1800" dirty="0"/>
              <a:t>功能：</a:t>
            </a:r>
            <a:endParaRPr lang="en-US" altLang="zh-CN" sz="1800" dirty="0" smtClean="0"/>
          </a:p>
          <a:p>
            <a:r>
              <a:rPr lang="sv-SE" altLang="zh-CN" sz="1800" dirty="0"/>
              <a:t>zadd user:ranking:2016_03_15 </a:t>
            </a:r>
            <a:r>
              <a:rPr lang="sv-SE" altLang="zh-CN" sz="1800" dirty="0" smtClean="0"/>
              <a:t>  </a:t>
            </a:r>
            <a:r>
              <a:rPr lang="en-US" altLang="zh-CN" sz="1800" dirty="0" smtClean="0"/>
              <a:t>3 mike</a:t>
            </a:r>
          </a:p>
          <a:p>
            <a:r>
              <a:rPr lang="en-US" altLang="zh-CN" sz="1800" dirty="0" smtClean="0"/>
              <a:t>2)</a:t>
            </a:r>
            <a:r>
              <a:rPr lang="zh-CN" altLang="en-US" sz="1800" dirty="0"/>
              <a:t>之后再获得一个赞，可以使用</a:t>
            </a:r>
            <a:r>
              <a:rPr lang="en-US" altLang="zh-CN" sz="1800" dirty="0" err="1"/>
              <a:t>zincrby</a:t>
            </a:r>
            <a:endParaRPr lang="en-US" altLang="zh-CN" sz="1800" dirty="0" smtClean="0"/>
          </a:p>
          <a:p>
            <a:r>
              <a:rPr lang="fr-FR" altLang="zh-CN" sz="1800" dirty="0"/>
              <a:t>zincrby user:ranking:2016_03_15  1 </a:t>
            </a:r>
            <a:r>
              <a:rPr lang="fr-FR" altLang="zh-CN" sz="1800" dirty="0" smtClean="0"/>
              <a:t>mike</a:t>
            </a:r>
          </a:p>
          <a:p>
            <a:r>
              <a:rPr lang="fr-FR" altLang="zh-CN" sz="1800" dirty="0" smtClean="0"/>
              <a:t>3</a:t>
            </a:r>
            <a:r>
              <a:rPr lang="zh-CN" altLang="en-US" sz="1800" dirty="0" smtClean="0"/>
              <a:t>）</a:t>
            </a:r>
            <a:r>
              <a:rPr lang="zh-CN" altLang="en-US" dirty="0"/>
              <a:t>取消用户赞数</a:t>
            </a:r>
            <a:endParaRPr lang="en-US" altLang="zh-CN" sz="1800" dirty="0" smtClean="0"/>
          </a:p>
          <a:p>
            <a:r>
              <a:rPr lang="fr-FR" altLang="zh-CN" sz="1800" dirty="0"/>
              <a:t>zrem user:ranking:2016_03_15 </a:t>
            </a:r>
            <a:r>
              <a:rPr lang="fr-FR" altLang="zh-CN" sz="1800" dirty="0" smtClean="0"/>
              <a:t>mike</a:t>
            </a:r>
          </a:p>
          <a:p>
            <a:r>
              <a:rPr lang="fr-FR" altLang="zh-CN" sz="1800" dirty="0" smtClean="0"/>
              <a:t>4</a:t>
            </a:r>
            <a:r>
              <a:rPr lang="zh-CN" altLang="en-US" sz="1800" dirty="0"/>
              <a:t>）展示获取赞数最多的十个用户：使用</a:t>
            </a:r>
            <a:r>
              <a:rPr lang="en-US" altLang="zh-CN" sz="1800" dirty="0" err="1"/>
              <a:t>zrevrange</a:t>
            </a:r>
            <a:r>
              <a:rPr lang="zh-CN" altLang="en-US" sz="1800" dirty="0"/>
              <a:t>命令</a:t>
            </a:r>
            <a:r>
              <a:rPr lang="zh-CN" altLang="en-US" sz="1800" dirty="0" smtClean="0"/>
              <a:t>实现</a:t>
            </a:r>
            <a:endParaRPr lang="en-US" altLang="zh-CN" sz="1800" dirty="0" smtClean="0"/>
          </a:p>
          <a:p>
            <a:r>
              <a:rPr lang="en-US" altLang="zh-CN" sz="1800" dirty="0"/>
              <a:t> </a:t>
            </a:r>
            <a:r>
              <a:rPr lang="en-US" altLang="zh-CN" sz="1800" dirty="0" err="1"/>
              <a:t>zrevrange</a:t>
            </a:r>
            <a:r>
              <a:rPr lang="en-US" altLang="zh-CN" sz="1800" dirty="0"/>
              <a:t> user:ranking:2016_03_15 0 </a:t>
            </a:r>
            <a:r>
              <a:rPr lang="en-US" altLang="zh-CN" sz="1800" dirty="0" smtClean="0"/>
              <a:t>9</a:t>
            </a:r>
          </a:p>
          <a:p>
            <a:r>
              <a:rPr lang="en-US" altLang="zh-CN" sz="1800" dirty="0" smtClean="0"/>
              <a:t>5</a:t>
            </a:r>
            <a:r>
              <a:rPr lang="zh-CN" altLang="en-US" sz="1800" dirty="0" smtClean="0"/>
              <a:t>）</a:t>
            </a:r>
            <a:r>
              <a:rPr lang="zh-CN" altLang="en-US" sz="1800" dirty="0"/>
              <a:t>展示用户信息以及用户分数</a:t>
            </a:r>
            <a:endParaRPr lang="en-US" altLang="zh-CN" sz="1800" dirty="0"/>
          </a:p>
          <a:p>
            <a:r>
              <a:rPr lang="en-US" altLang="zh-CN" sz="1800" dirty="0" err="1"/>
              <a:t>hgetall</a:t>
            </a:r>
            <a:r>
              <a:rPr lang="en-US" altLang="zh-CN" sz="1800" dirty="0"/>
              <a:t> </a:t>
            </a:r>
            <a:r>
              <a:rPr lang="en-US" altLang="zh-CN" sz="1800" dirty="0" err="1"/>
              <a:t>user:info:tom</a:t>
            </a:r>
            <a:endParaRPr lang="en-US" altLang="zh-CN" sz="1800" dirty="0"/>
          </a:p>
          <a:p>
            <a:r>
              <a:rPr lang="en-US" altLang="zh-CN" sz="1800" dirty="0" err="1"/>
              <a:t>zscore</a:t>
            </a:r>
            <a:r>
              <a:rPr lang="en-US" altLang="zh-CN" sz="1800" dirty="0"/>
              <a:t> user:ranking:2016_03_15 mike</a:t>
            </a:r>
          </a:p>
          <a:p>
            <a:r>
              <a:rPr lang="en-US" altLang="zh-CN" sz="1800" dirty="0" err="1"/>
              <a:t>zrank</a:t>
            </a:r>
            <a:r>
              <a:rPr lang="en-US" altLang="zh-CN" sz="1800" dirty="0"/>
              <a:t> user:ranking:2016_03_15 mike</a:t>
            </a:r>
            <a:endParaRPr lang="en-US" altLang="zh-CN" sz="1800" dirty="0" smtClean="0"/>
          </a:p>
          <a:p>
            <a:endParaRPr lang="en-US" altLang="zh-CN" sz="1800" dirty="0"/>
          </a:p>
        </p:txBody>
      </p:sp>
    </p:spTree>
    <p:extLst>
      <p:ext uri="{BB962C8B-B14F-4D97-AF65-F5344CB8AC3E}">
        <p14:creationId xmlns:p14="http://schemas.microsoft.com/office/powerpoint/2010/main" val="29762771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3492388" cy="647700"/>
          </a:xfrm>
        </p:spPr>
        <p:txBody>
          <a:bodyPr/>
          <a:lstStyle/>
          <a:p>
            <a:r>
              <a:rPr lang="zh-CN" altLang="en-US" dirty="0" smtClean="0"/>
              <a:t>数据结构</a:t>
            </a:r>
            <a:r>
              <a:rPr lang="zh-CN" altLang="en-US" dirty="0"/>
              <a:t>应用</a:t>
            </a:r>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540219"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能做些</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19100" y="1454708"/>
            <a:ext cx="883575"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缓存</a:t>
            </a:r>
            <a:endParaRPr lang="en-US" altLang="zh-CN" sz="1600" b="1" dirty="0">
              <a:latin typeface="微软雅黑" panose="020B0503020204020204" pitchFamily="34" charset="-122"/>
              <a:ea typeface="微软雅黑" panose="020B0503020204020204" pitchFamily="34" charset="-122"/>
            </a:endParaRPr>
          </a:p>
        </p:txBody>
      </p:sp>
      <p:sp>
        <p:nvSpPr>
          <p:cNvPr id="8" name="矩形 7"/>
          <p:cNvSpPr/>
          <p:nvPr/>
        </p:nvSpPr>
        <p:spPr>
          <a:xfrm>
            <a:off x="573605" y="1771876"/>
            <a:ext cx="1499128"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排行榜系统</a:t>
            </a:r>
            <a:endParaRPr lang="en-US" altLang="zh-CN" sz="1600" b="1" dirty="0">
              <a:latin typeface="微软雅黑" panose="020B0503020204020204" pitchFamily="34" charset="-122"/>
              <a:ea typeface="微软雅黑" panose="020B0503020204020204" pitchFamily="34" charset="-122"/>
            </a:endParaRPr>
          </a:p>
        </p:txBody>
      </p:sp>
      <p:sp>
        <p:nvSpPr>
          <p:cNvPr id="3" name="矩形 2"/>
          <p:cNvSpPr/>
          <p:nvPr/>
        </p:nvSpPr>
        <p:spPr>
          <a:xfrm>
            <a:off x="936501" y="2225031"/>
            <a:ext cx="10081119" cy="830997"/>
          </a:xfrm>
          <a:prstGeom prst="rect">
            <a:avLst/>
          </a:prstGeom>
        </p:spPr>
        <p:txBody>
          <a:bodyPr wrap="square">
            <a:spAutoFit/>
          </a:bodyPr>
          <a:lstStyle/>
          <a:p>
            <a:r>
              <a:rPr lang="zh-CN" altLang="en-US" sz="1600" dirty="0"/>
              <a:t>排行榜系统几乎存在于所有的网站，例如按照热度排名的排行榜，</a:t>
            </a:r>
            <a:r>
              <a:rPr lang="zh-CN" altLang="en-US" sz="1600" dirty="0" smtClean="0"/>
              <a:t>按照发布</a:t>
            </a:r>
            <a:r>
              <a:rPr lang="zh-CN" altLang="en-US" sz="1600" dirty="0"/>
              <a:t>时间的排行榜，按照各种复杂维度计算出的排行榜，</a:t>
            </a:r>
            <a:r>
              <a:rPr lang="en-US" altLang="zh-CN" sz="1600" dirty="0" err="1"/>
              <a:t>Redis</a:t>
            </a:r>
            <a:r>
              <a:rPr lang="zh-CN" altLang="en-US" sz="1600" dirty="0"/>
              <a:t>提供了</a:t>
            </a:r>
            <a:r>
              <a:rPr lang="zh-CN" altLang="en-US" sz="1600" dirty="0" smtClean="0"/>
              <a:t>列表和</a:t>
            </a:r>
            <a:r>
              <a:rPr lang="zh-CN" altLang="en-US" sz="1600" dirty="0"/>
              <a:t>有序集合数据结构，合理地使用这些数据结构可以很方便地构建各种</a:t>
            </a:r>
            <a:r>
              <a:rPr lang="zh-CN" altLang="en-US" sz="1600" dirty="0" smtClean="0"/>
              <a:t>排行榜</a:t>
            </a:r>
            <a:r>
              <a:rPr lang="zh-CN" altLang="en-US" sz="1600" dirty="0"/>
              <a:t>系统</a:t>
            </a:r>
          </a:p>
        </p:txBody>
      </p:sp>
      <p:sp>
        <p:nvSpPr>
          <p:cNvPr id="9" name="矩形 8"/>
          <p:cNvSpPr/>
          <p:nvPr/>
        </p:nvSpPr>
        <p:spPr>
          <a:xfrm>
            <a:off x="563730" y="3064061"/>
            <a:ext cx="1088760"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计数器</a:t>
            </a:r>
            <a:endParaRPr lang="en-US" altLang="zh-CN" sz="1600" b="1" dirty="0">
              <a:latin typeface="微软雅黑" panose="020B0503020204020204" pitchFamily="34" charset="-122"/>
              <a:ea typeface="微软雅黑" panose="020B0503020204020204" pitchFamily="34" charset="-122"/>
            </a:endParaRPr>
          </a:p>
        </p:txBody>
      </p:sp>
      <p:sp>
        <p:nvSpPr>
          <p:cNvPr id="10" name="矩形 9"/>
          <p:cNvSpPr/>
          <p:nvPr/>
        </p:nvSpPr>
        <p:spPr>
          <a:xfrm>
            <a:off x="926626" y="3517216"/>
            <a:ext cx="10081119" cy="830997"/>
          </a:xfrm>
          <a:prstGeom prst="rect">
            <a:avLst/>
          </a:prstGeom>
        </p:spPr>
        <p:txBody>
          <a:bodyPr wrap="square">
            <a:spAutoFit/>
          </a:bodyPr>
          <a:lstStyle/>
          <a:p>
            <a:r>
              <a:rPr lang="zh-CN" altLang="en-US" sz="1600" dirty="0"/>
              <a:t>排行榜系统几乎存在于所有的网站，例如按照热度排名的排行榜，</a:t>
            </a:r>
            <a:r>
              <a:rPr lang="zh-CN" altLang="en-US" sz="1600" dirty="0" smtClean="0"/>
              <a:t>按照发布</a:t>
            </a:r>
            <a:r>
              <a:rPr lang="zh-CN" altLang="en-US" sz="1600" dirty="0"/>
              <a:t>时间的排行榜，按照各种复杂维度计算出的排行榜，</a:t>
            </a:r>
            <a:r>
              <a:rPr lang="en-US" altLang="zh-CN" sz="1600" dirty="0" err="1"/>
              <a:t>Redis</a:t>
            </a:r>
            <a:r>
              <a:rPr lang="zh-CN" altLang="en-US" sz="1600" dirty="0"/>
              <a:t>提供了</a:t>
            </a:r>
            <a:r>
              <a:rPr lang="zh-CN" altLang="en-US" sz="1600" dirty="0" smtClean="0"/>
              <a:t>列表和</a:t>
            </a:r>
            <a:r>
              <a:rPr lang="zh-CN" altLang="en-US" sz="1600" dirty="0"/>
              <a:t>有序集合数据结构，合理地使用这些数据结构可以很方便地构建各种</a:t>
            </a:r>
            <a:r>
              <a:rPr lang="zh-CN" altLang="en-US" sz="1600" dirty="0" smtClean="0"/>
              <a:t>排行榜</a:t>
            </a:r>
            <a:r>
              <a:rPr lang="zh-CN" altLang="en-US" sz="1600" dirty="0"/>
              <a:t>系统</a:t>
            </a:r>
          </a:p>
        </p:txBody>
      </p:sp>
      <p:sp>
        <p:nvSpPr>
          <p:cNvPr id="11" name="矩形 10"/>
          <p:cNvSpPr/>
          <p:nvPr/>
        </p:nvSpPr>
        <p:spPr>
          <a:xfrm>
            <a:off x="645613" y="4356246"/>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社交网络</a:t>
            </a:r>
            <a:endParaRPr lang="en-US" altLang="zh-CN" sz="1600" b="1" dirty="0">
              <a:latin typeface="微软雅黑" panose="020B0503020204020204" pitchFamily="34" charset="-122"/>
              <a:ea typeface="微软雅黑" panose="020B0503020204020204" pitchFamily="34" charset="-122"/>
            </a:endParaRPr>
          </a:p>
        </p:txBody>
      </p:sp>
      <p:sp>
        <p:nvSpPr>
          <p:cNvPr id="12" name="矩形 11"/>
          <p:cNvSpPr/>
          <p:nvPr/>
        </p:nvSpPr>
        <p:spPr>
          <a:xfrm>
            <a:off x="1008509" y="4809401"/>
            <a:ext cx="10081119" cy="338554"/>
          </a:xfrm>
          <a:prstGeom prst="rect">
            <a:avLst/>
          </a:prstGeom>
        </p:spPr>
        <p:txBody>
          <a:bodyPr wrap="square">
            <a:spAutoFit/>
          </a:bodyPr>
          <a:lstStyle/>
          <a:p>
            <a:r>
              <a:rPr lang="zh-CN" altLang="en-US" sz="1600" dirty="0"/>
              <a:t>赞</a:t>
            </a:r>
            <a:r>
              <a:rPr lang="en-US" altLang="zh-CN" sz="1600" dirty="0"/>
              <a:t>/</a:t>
            </a:r>
            <a:r>
              <a:rPr lang="zh-CN" altLang="en-US" sz="1600" dirty="0"/>
              <a:t>踩、粉丝、共同好友</a:t>
            </a:r>
            <a:r>
              <a:rPr lang="en-US" altLang="zh-CN" sz="1600" dirty="0"/>
              <a:t>/</a:t>
            </a:r>
            <a:r>
              <a:rPr lang="zh-CN" altLang="en-US" sz="1600" dirty="0"/>
              <a:t>喜好、推送、下拉刷新等是社交网站的必备</a:t>
            </a:r>
            <a:r>
              <a:rPr lang="zh-CN" altLang="en-US" sz="1600" dirty="0" smtClean="0"/>
              <a:t>功。</a:t>
            </a:r>
            <a:endParaRPr lang="zh-CN" altLang="en-US" sz="1600" dirty="0"/>
          </a:p>
        </p:txBody>
      </p:sp>
      <p:sp>
        <p:nvSpPr>
          <p:cNvPr id="13" name="矩形 12"/>
          <p:cNvSpPr/>
          <p:nvPr/>
        </p:nvSpPr>
        <p:spPr>
          <a:xfrm>
            <a:off x="645613" y="5155988"/>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消息系统</a:t>
            </a:r>
            <a:endParaRPr lang="en-US" altLang="zh-CN" sz="1600" b="1" dirty="0">
              <a:latin typeface="微软雅黑" panose="020B0503020204020204" pitchFamily="34" charset="-122"/>
              <a:ea typeface="微软雅黑" panose="020B0503020204020204" pitchFamily="34" charset="-122"/>
            </a:endParaRPr>
          </a:p>
        </p:txBody>
      </p:sp>
      <p:sp>
        <p:nvSpPr>
          <p:cNvPr id="14" name="矩形 13"/>
          <p:cNvSpPr/>
          <p:nvPr/>
        </p:nvSpPr>
        <p:spPr>
          <a:xfrm>
            <a:off x="1008509" y="5609143"/>
            <a:ext cx="10081119" cy="584775"/>
          </a:xfrm>
          <a:prstGeom prst="rect">
            <a:avLst/>
          </a:prstGeom>
        </p:spPr>
        <p:txBody>
          <a:bodyPr wrap="square">
            <a:spAutoFit/>
          </a:bodyPr>
          <a:lstStyle/>
          <a:p>
            <a:r>
              <a:rPr lang="en-US" altLang="zh-CN" sz="1600" dirty="0" err="1" smtClean="0"/>
              <a:t>Redis</a:t>
            </a:r>
            <a:r>
              <a:rPr lang="zh-CN" altLang="en-US" sz="1600" dirty="0"/>
              <a:t>提供了发布订阅功能和阻塞队列的</a:t>
            </a:r>
            <a:r>
              <a:rPr lang="zh-CN" altLang="en-US" sz="1600" dirty="0" smtClean="0"/>
              <a:t>功能</a:t>
            </a:r>
            <a:r>
              <a:rPr lang="zh-CN" altLang="en-US" sz="1600" dirty="0"/>
              <a:t>，虽然和专业的消息队列比还不够足够强大，但是对于一般的消息队列</a:t>
            </a:r>
            <a:r>
              <a:rPr lang="zh-CN" altLang="en-US" sz="1600" dirty="0" smtClean="0"/>
              <a:t>功能</a:t>
            </a:r>
            <a:r>
              <a:rPr lang="zh-CN" altLang="en-US" sz="1600" dirty="0"/>
              <a:t>基本可以满足。</a:t>
            </a:r>
          </a:p>
        </p:txBody>
      </p:sp>
    </p:spTree>
    <p:extLst>
      <p:ext uri="{BB962C8B-B14F-4D97-AF65-F5344CB8AC3E}">
        <p14:creationId xmlns:p14="http://schemas.microsoft.com/office/powerpoint/2010/main" val="18082470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事件模型</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511159" y="1490189"/>
            <a:ext cx="10626491" cy="1323439"/>
          </a:xfrm>
          <a:prstGeom prst="rect">
            <a:avLst/>
          </a:prstGeom>
        </p:spPr>
        <p:txBody>
          <a:bodyPr wrap="square">
            <a:spAutoFit/>
          </a:bodyPr>
          <a:lstStyle/>
          <a:p>
            <a:r>
              <a:rPr lang="zh-CN" altLang="en-US" dirty="0"/>
              <a:t>反应器设计</a:t>
            </a:r>
            <a:r>
              <a:rPr lang="zh-CN" altLang="en-US" dirty="0" smtClean="0"/>
              <a:t>模式指的是由</a:t>
            </a:r>
            <a:r>
              <a:rPr lang="zh-CN" altLang="en-US" dirty="0"/>
              <a:t>一个或多个客户机并发地传递给应用程序的服务请求。一个应用程序中的每个服务可以由几个</a:t>
            </a:r>
            <a:r>
              <a:rPr lang="zh-CN" altLang="en-US" dirty="0" smtClean="0"/>
              <a:t>方法组成，</a:t>
            </a:r>
            <a:r>
              <a:rPr lang="zh-CN" altLang="en-US" dirty="0"/>
              <a:t>并由一个单独的事件处理程序表示，该处理程序负责调度特定于服务的请求。事件处理程序的调度由管理已注册事件处理程序的启动调度程序执行。服务请求的解复用由同步事件解复用器执行。也称为调度程序、通知</a:t>
            </a:r>
            <a:r>
              <a:rPr lang="zh-CN" altLang="en-US" dirty="0" smtClean="0"/>
              <a:t>程序。</a:t>
            </a:r>
            <a:r>
              <a:rPr lang="en-US" altLang="zh-CN" dirty="0" smtClean="0"/>
              <a:t>·</a:t>
            </a:r>
            <a:endParaRPr lang="zh-CN" altLang="en-US" dirty="0"/>
          </a:p>
        </p:txBody>
      </p:sp>
      <p:pic>
        <p:nvPicPr>
          <p:cNvPr id="3" name="图片 2"/>
          <p:cNvPicPr>
            <a:picLocks noChangeAspect="1"/>
          </p:cNvPicPr>
          <p:nvPr/>
        </p:nvPicPr>
        <p:blipFill>
          <a:blip r:embed="rId3"/>
          <a:stretch>
            <a:fillRect/>
          </a:stretch>
        </p:blipFill>
        <p:spPr>
          <a:xfrm>
            <a:off x="5236096" y="3139758"/>
            <a:ext cx="6096000" cy="2781300"/>
          </a:xfrm>
          <a:prstGeom prst="rect">
            <a:avLst/>
          </a:prstGeom>
        </p:spPr>
      </p:pic>
      <p:pic>
        <p:nvPicPr>
          <p:cNvPr id="8" name="图片 7"/>
          <p:cNvPicPr>
            <a:picLocks noChangeAspect="1"/>
          </p:cNvPicPr>
          <p:nvPr/>
        </p:nvPicPr>
        <p:blipFill>
          <a:blip r:embed="rId4"/>
          <a:stretch>
            <a:fillRect/>
          </a:stretch>
        </p:blipFill>
        <p:spPr>
          <a:xfrm>
            <a:off x="216421" y="2847305"/>
            <a:ext cx="5019675" cy="3238500"/>
          </a:xfrm>
          <a:prstGeom prst="rect">
            <a:avLst/>
          </a:prstGeom>
        </p:spPr>
      </p:pic>
    </p:spTree>
    <p:extLst>
      <p:ext uri="{BB962C8B-B14F-4D97-AF65-F5344CB8AC3E}">
        <p14:creationId xmlns:p14="http://schemas.microsoft.com/office/powerpoint/2010/main" val="8619015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事件模型</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28" name="矩形 27"/>
          <p:cNvSpPr/>
          <p:nvPr/>
        </p:nvSpPr>
        <p:spPr>
          <a:xfrm>
            <a:off x="511159" y="1573245"/>
            <a:ext cx="9649072" cy="400110"/>
          </a:xfrm>
          <a:prstGeom prst="rect">
            <a:avLst/>
          </a:prstGeom>
        </p:spPr>
        <p:txBody>
          <a:bodyPr wrap="square">
            <a:spAutoFit/>
          </a:bodyPr>
          <a:lstStyle/>
          <a:p>
            <a:r>
              <a:rPr lang="zh-CN" altLang="en-US" dirty="0" smtClean="0">
                <a:latin typeface="Arial" panose="020B0604020202020204" pitchFamily="34" charset="0"/>
              </a:rPr>
              <a:t>优点</a:t>
            </a:r>
            <a:endParaRPr lang="en-US" altLang="zh-CN" dirty="0" smtClean="0">
              <a:latin typeface="Arial" panose="020B0604020202020204" pitchFamily="34" charset="0"/>
            </a:endParaRPr>
          </a:p>
        </p:txBody>
      </p:sp>
      <p:sp>
        <p:nvSpPr>
          <p:cNvPr id="10" name="矩形 9"/>
          <p:cNvSpPr/>
          <p:nvPr/>
        </p:nvSpPr>
        <p:spPr>
          <a:xfrm>
            <a:off x="645613" y="2107910"/>
            <a:ext cx="10300000" cy="1015663"/>
          </a:xfrm>
          <a:prstGeom prst="rect">
            <a:avLst/>
          </a:prstGeom>
        </p:spPr>
        <p:txBody>
          <a:bodyPr wrap="square">
            <a:spAutoFit/>
          </a:bodyPr>
          <a:lstStyle/>
          <a:p>
            <a:r>
              <a:rPr lang="en-US" altLang="zh-CN" dirty="0" smtClean="0">
                <a:latin typeface="Arial" panose="020B0604020202020204" pitchFamily="34" charset="0"/>
              </a:rPr>
              <a:t>1.</a:t>
            </a:r>
            <a:r>
              <a:rPr lang="zh-CN" altLang="en-US" dirty="0" smtClean="0">
                <a:latin typeface="Arial" panose="020B0604020202020204" pitchFamily="34" charset="0"/>
              </a:rPr>
              <a:t>响应快，不必为单个同步操作所阻塞；</a:t>
            </a:r>
            <a:endParaRPr lang="en-US" altLang="zh-CN" dirty="0" smtClean="0">
              <a:latin typeface="Arial" panose="020B0604020202020204" pitchFamily="34" charset="0"/>
            </a:endParaRPr>
          </a:p>
          <a:p>
            <a:r>
              <a:rPr lang="en-US" altLang="zh-CN" dirty="0" smtClean="0">
                <a:latin typeface="Arial" panose="020B0604020202020204" pitchFamily="34" charset="0"/>
              </a:rPr>
              <a:t>2.</a:t>
            </a:r>
            <a:r>
              <a:rPr lang="zh-CN" altLang="en-US" dirty="0" smtClean="0">
                <a:latin typeface="Arial" panose="020B0604020202020204" pitchFamily="34" charset="0"/>
              </a:rPr>
              <a:t>可扩展性，可以很方便的通过增加</a:t>
            </a:r>
            <a:r>
              <a:rPr lang="en-US" altLang="zh-CN" dirty="0" smtClean="0">
                <a:latin typeface="Arial" panose="020B0604020202020204" pitchFamily="34" charset="0"/>
              </a:rPr>
              <a:t>reactor</a:t>
            </a:r>
            <a:r>
              <a:rPr lang="zh-CN" altLang="en-US" dirty="0" smtClean="0">
                <a:latin typeface="Arial" panose="020B0604020202020204" pitchFamily="34" charset="0"/>
              </a:rPr>
              <a:t>实例（如</a:t>
            </a:r>
            <a:r>
              <a:rPr lang="en-US" altLang="zh-CN" dirty="0" smtClean="0">
                <a:latin typeface="Arial" panose="020B0604020202020204" pitchFamily="34" charset="0"/>
              </a:rPr>
              <a:t>multi reactor</a:t>
            </a:r>
            <a:r>
              <a:rPr lang="zh-CN" altLang="en-US" dirty="0" smtClean="0">
                <a:latin typeface="Arial" panose="020B0604020202020204" pitchFamily="34" charset="0"/>
              </a:rPr>
              <a:t>）个数来利用</a:t>
            </a:r>
            <a:r>
              <a:rPr lang="en-US" altLang="zh-CN" dirty="0" smtClean="0">
                <a:latin typeface="Arial" panose="020B0604020202020204" pitchFamily="34" charset="0"/>
              </a:rPr>
              <a:t>CPU</a:t>
            </a:r>
            <a:r>
              <a:rPr lang="zh-CN" altLang="en-US" dirty="0" smtClean="0">
                <a:latin typeface="Arial" panose="020B0604020202020204" pitchFamily="34" charset="0"/>
              </a:rPr>
              <a:t>资源；</a:t>
            </a:r>
            <a:endParaRPr lang="en-US" altLang="zh-CN" dirty="0" smtClean="0">
              <a:latin typeface="Arial" panose="020B0604020202020204" pitchFamily="34" charset="0"/>
            </a:endParaRPr>
          </a:p>
          <a:p>
            <a:r>
              <a:rPr lang="en-US" altLang="zh-CN" dirty="0" smtClean="0">
                <a:latin typeface="Arial" panose="020B0604020202020204" pitchFamily="34" charset="0"/>
              </a:rPr>
              <a:t>3.</a:t>
            </a:r>
            <a:r>
              <a:rPr lang="zh-CN" altLang="en-US" dirty="0" smtClean="0">
                <a:latin typeface="Arial" panose="020B0604020202020204" pitchFamily="34" charset="0"/>
              </a:rPr>
              <a:t>可复用性，</a:t>
            </a:r>
            <a:r>
              <a:rPr lang="en-US" altLang="zh-CN" dirty="0" smtClean="0">
                <a:latin typeface="Arial" panose="020B0604020202020204" pitchFamily="34" charset="0"/>
              </a:rPr>
              <a:t>reactor</a:t>
            </a:r>
            <a:r>
              <a:rPr lang="zh-CN" altLang="en-US" dirty="0" smtClean="0">
                <a:latin typeface="Arial" panose="020B0604020202020204" pitchFamily="34" charset="0"/>
              </a:rPr>
              <a:t>本身与具体事件处理逻辑无关，便于复用。</a:t>
            </a:r>
            <a:endParaRPr lang="en-US" altLang="zh-CN" dirty="0" smtClean="0">
              <a:latin typeface="Arial" panose="020B0604020202020204" pitchFamily="34" charset="0"/>
            </a:endParaRPr>
          </a:p>
        </p:txBody>
      </p:sp>
      <p:sp>
        <p:nvSpPr>
          <p:cNvPr id="11" name="矩形 10"/>
          <p:cNvSpPr/>
          <p:nvPr/>
        </p:nvSpPr>
        <p:spPr>
          <a:xfrm>
            <a:off x="511159" y="3229904"/>
            <a:ext cx="9649072" cy="400110"/>
          </a:xfrm>
          <a:prstGeom prst="rect">
            <a:avLst/>
          </a:prstGeom>
        </p:spPr>
        <p:txBody>
          <a:bodyPr wrap="square">
            <a:spAutoFit/>
          </a:bodyPr>
          <a:lstStyle/>
          <a:p>
            <a:r>
              <a:rPr lang="zh-CN" altLang="en-US" dirty="0">
                <a:latin typeface="Arial" panose="020B0604020202020204" pitchFamily="34" charset="0"/>
              </a:rPr>
              <a:t>缺</a:t>
            </a:r>
            <a:r>
              <a:rPr lang="zh-CN" altLang="en-US" dirty="0" smtClean="0">
                <a:latin typeface="Arial" panose="020B0604020202020204" pitchFamily="34" charset="0"/>
              </a:rPr>
              <a:t>点</a:t>
            </a:r>
            <a:endParaRPr lang="en-US" altLang="zh-CN" dirty="0" smtClean="0">
              <a:latin typeface="Arial" panose="020B0604020202020204" pitchFamily="34" charset="0"/>
            </a:endParaRPr>
          </a:p>
        </p:txBody>
      </p:sp>
      <p:sp>
        <p:nvSpPr>
          <p:cNvPr id="12" name="矩形 11"/>
          <p:cNvSpPr/>
          <p:nvPr/>
        </p:nvSpPr>
        <p:spPr>
          <a:xfrm>
            <a:off x="645613" y="3764569"/>
            <a:ext cx="10300000" cy="707886"/>
          </a:xfrm>
          <a:prstGeom prst="rect">
            <a:avLst/>
          </a:prstGeom>
        </p:spPr>
        <p:txBody>
          <a:bodyPr wrap="square">
            <a:spAutoFit/>
          </a:bodyPr>
          <a:lstStyle/>
          <a:p>
            <a:r>
              <a:rPr lang="en-US" altLang="zh-CN" dirty="0" smtClean="0">
                <a:latin typeface="Arial" panose="020B0604020202020204" pitchFamily="34" charset="0"/>
              </a:rPr>
              <a:t>1.</a:t>
            </a:r>
            <a:r>
              <a:rPr lang="zh-CN" altLang="en-US" dirty="0" smtClean="0">
                <a:latin typeface="Arial" panose="020B0604020202020204" pitchFamily="34" charset="0"/>
              </a:rPr>
              <a:t>共享同一个</a:t>
            </a:r>
            <a:r>
              <a:rPr lang="en-US" altLang="zh-CN" dirty="0" smtClean="0">
                <a:latin typeface="Arial" panose="020B0604020202020204" pitchFamily="34" charset="0"/>
              </a:rPr>
              <a:t>reactor</a:t>
            </a:r>
            <a:r>
              <a:rPr lang="zh-CN" altLang="en-US" dirty="0" smtClean="0">
                <a:latin typeface="Arial" panose="020B0604020202020204" pitchFamily="34" charset="0"/>
              </a:rPr>
              <a:t>时，若出现较长时间的读写，会影响该</a:t>
            </a:r>
            <a:r>
              <a:rPr lang="en-US" altLang="zh-CN" dirty="0" smtClean="0">
                <a:latin typeface="Arial" panose="020B0604020202020204" pitchFamily="34" charset="0"/>
              </a:rPr>
              <a:t>reactor</a:t>
            </a:r>
            <a:r>
              <a:rPr lang="zh-CN" altLang="en-US" dirty="0" smtClean="0">
                <a:latin typeface="Arial" panose="020B0604020202020204" pitchFamily="34" charset="0"/>
              </a:rPr>
              <a:t>的响应时间，此时可以考虑</a:t>
            </a:r>
            <a:r>
              <a:rPr lang="en-US" altLang="zh-CN" dirty="0" smtClean="0">
                <a:latin typeface="Arial" panose="020B0604020202020204" pitchFamily="34" charset="0"/>
              </a:rPr>
              <a:t>thread-per-connection</a:t>
            </a:r>
            <a:r>
              <a:rPr lang="zh-CN" altLang="en-US" dirty="0" smtClean="0">
                <a:latin typeface="Arial" panose="020B0604020202020204" pitchFamily="34" charset="0"/>
              </a:rPr>
              <a:t>；</a:t>
            </a:r>
            <a:endParaRPr lang="en-US" altLang="zh-CN" dirty="0" smtClean="0">
              <a:latin typeface="Arial" panose="020B0604020202020204" pitchFamily="34" charset="0"/>
            </a:endParaRPr>
          </a:p>
        </p:txBody>
      </p:sp>
      <p:sp>
        <p:nvSpPr>
          <p:cNvPr id="13" name="矩形 12"/>
          <p:cNvSpPr/>
          <p:nvPr/>
        </p:nvSpPr>
        <p:spPr>
          <a:xfrm>
            <a:off x="540535" y="4968279"/>
            <a:ext cx="10300000" cy="400110"/>
          </a:xfrm>
          <a:prstGeom prst="rect">
            <a:avLst/>
          </a:prstGeom>
        </p:spPr>
        <p:txBody>
          <a:bodyPr wrap="square">
            <a:spAutoFit/>
          </a:bodyPr>
          <a:lstStyle/>
          <a:p>
            <a:r>
              <a:rPr lang="zh-CN" altLang="en-US" dirty="0" smtClean="0">
                <a:latin typeface="Arial" panose="020B0604020202020204" pitchFamily="34" charset="0"/>
              </a:rPr>
              <a:t>了解更多可参考</a:t>
            </a:r>
            <a:r>
              <a:rPr lang="en-US" altLang="zh-CN" dirty="0">
                <a:latin typeface="Arial" panose="020B0604020202020204" pitchFamily="34" charset="0"/>
              </a:rPr>
              <a:t>&lt;Scalable IO in Java&gt;</a:t>
            </a: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1133494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34942" y="7734"/>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234022" y="71760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504453" y="655434"/>
            <a:ext cx="1745403"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网络模型</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48469" y="1073722"/>
            <a:ext cx="9649072" cy="1015663"/>
          </a:xfrm>
          <a:prstGeom prst="rect">
            <a:avLst/>
          </a:prstGeom>
        </p:spPr>
        <p:txBody>
          <a:bodyPr wrap="square">
            <a:spAutoFit/>
          </a:bodyPr>
          <a:lstStyle/>
          <a:p>
            <a:r>
              <a:rPr lang="en-US" altLang="zh-CN" dirty="0" err="1">
                <a:latin typeface="Arial" panose="020B0604020202020204" pitchFamily="34" charset="0"/>
              </a:rPr>
              <a:t>Redis</a:t>
            </a:r>
            <a:r>
              <a:rPr lang="zh-CN" altLang="en-US" dirty="0">
                <a:latin typeface="Arial" panose="020B0604020202020204" pitchFamily="34" charset="0"/>
              </a:rPr>
              <a:t>服务器实现的是</a:t>
            </a:r>
            <a:r>
              <a:rPr lang="zh-CN" altLang="en-US" dirty="0" smtClean="0">
                <a:latin typeface="Arial" panose="020B0604020202020204" pitchFamily="34" charset="0"/>
              </a:rPr>
              <a:t>单线程版的</a:t>
            </a:r>
            <a:r>
              <a:rPr lang="en-US" altLang="zh-CN" dirty="0" smtClean="0">
                <a:latin typeface="Arial" panose="020B0604020202020204" pitchFamily="34" charset="0"/>
              </a:rPr>
              <a:t>reactor</a:t>
            </a:r>
            <a:r>
              <a:rPr lang="zh-CN" altLang="en-US" dirty="0" smtClean="0">
                <a:latin typeface="Arial" panose="020B0604020202020204" pitchFamily="34" charset="0"/>
              </a:rPr>
              <a:t>。对一个网络库而言，主要关心的是三大类时间，文件事件、定时事件以及信号。在</a:t>
            </a:r>
            <a:r>
              <a:rPr lang="en-US" altLang="zh-CN" dirty="0" err="1" smtClean="0">
                <a:latin typeface="Arial" panose="020B0604020202020204" pitchFamily="34" charset="0"/>
              </a:rPr>
              <a:t>redis</a:t>
            </a:r>
            <a:r>
              <a:rPr lang="zh-CN" altLang="en-US" dirty="0" smtClean="0">
                <a:latin typeface="Arial" panose="020B0604020202020204" pitchFamily="34" charset="0"/>
              </a:rPr>
              <a:t>中文件事件和定时事件被添加至</a:t>
            </a:r>
            <a:r>
              <a:rPr lang="en-US" altLang="zh-CN" dirty="0" smtClean="0">
                <a:latin typeface="Arial" panose="020B0604020202020204" pitchFamily="34" charset="0"/>
              </a:rPr>
              <a:t>I/O</a:t>
            </a:r>
            <a:r>
              <a:rPr lang="zh-CN" altLang="en-US" dirty="0" smtClean="0">
                <a:latin typeface="Arial" panose="020B0604020202020204" pitchFamily="34" charset="0"/>
              </a:rPr>
              <a:t>复用中进行统一管理，而信号则</a:t>
            </a:r>
            <a:r>
              <a:rPr lang="zh-CN" altLang="en-US" dirty="0" smtClean="0">
                <a:solidFill>
                  <a:srgbClr val="FF0000"/>
                </a:solidFill>
                <a:latin typeface="Arial" panose="020B0604020202020204" pitchFamily="34" charset="0"/>
              </a:rPr>
              <a:t>通过信号处理函数</a:t>
            </a:r>
            <a:r>
              <a:rPr lang="zh-CN" altLang="en-US" dirty="0" smtClean="0">
                <a:latin typeface="Arial" panose="020B0604020202020204" pitchFamily="34" charset="0"/>
              </a:rPr>
              <a:t>来异步处理。</a:t>
            </a:r>
            <a:endParaRPr lang="en-US" altLang="zh-CN" dirty="0">
              <a:latin typeface="Arial" panose="020B0604020202020204" pitchFamily="34" charset="0"/>
            </a:endParaRPr>
          </a:p>
        </p:txBody>
      </p:sp>
      <p:pic>
        <p:nvPicPr>
          <p:cNvPr id="2" name="图片 1"/>
          <p:cNvPicPr>
            <a:picLocks noChangeAspect="1"/>
          </p:cNvPicPr>
          <p:nvPr/>
        </p:nvPicPr>
        <p:blipFill>
          <a:blip r:embed="rId3"/>
          <a:stretch>
            <a:fillRect/>
          </a:stretch>
        </p:blipFill>
        <p:spPr>
          <a:xfrm>
            <a:off x="720477" y="2231975"/>
            <a:ext cx="5544616" cy="4161739"/>
          </a:xfrm>
          <a:prstGeom prst="rect">
            <a:avLst/>
          </a:prstGeom>
        </p:spPr>
      </p:pic>
      <p:sp>
        <p:nvSpPr>
          <p:cNvPr id="8" name="矩形 7"/>
          <p:cNvSpPr/>
          <p:nvPr/>
        </p:nvSpPr>
        <p:spPr>
          <a:xfrm>
            <a:off x="6246884" y="2231975"/>
            <a:ext cx="4536106" cy="1631216"/>
          </a:xfrm>
          <a:prstGeom prst="rect">
            <a:avLst/>
          </a:prstGeom>
        </p:spPr>
        <p:txBody>
          <a:bodyPr wrap="square">
            <a:spAutoFit/>
          </a:bodyPr>
          <a:lstStyle/>
          <a:p>
            <a:r>
              <a:rPr lang="zh-CN" altLang="en-US" dirty="0" smtClean="0">
                <a:solidFill>
                  <a:srgbClr val="FF0000"/>
                </a:solidFill>
                <a:latin typeface="Arial" panose="020B0604020202020204" pitchFamily="34" charset="0"/>
              </a:rPr>
              <a:t>定时事件</a:t>
            </a:r>
            <a:r>
              <a:rPr lang="zh-CN" altLang="en-US" dirty="0" smtClean="0">
                <a:latin typeface="Arial" panose="020B0604020202020204" pitchFamily="34" charset="0"/>
              </a:rPr>
              <a:t>：实际上</a:t>
            </a:r>
            <a:r>
              <a:rPr lang="en-US" altLang="zh-CN" dirty="0" err="1" smtClean="0">
                <a:latin typeface="Arial" panose="020B0604020202020204" pitchFamily="34" charset="0"/>
              </a:rPr>
              <a:t>redis</a:t>
            </a:r>
            <a:r>
              <a:rPr lang="zh-CN" altLang="en-US" dirty="0" smtClean="0">
                <a:latin typeface="Arial" panose="020B0604020202020204" pitchFamily="34" charset="0"/>
              </a:rPr>
              <a:t>支持的是周期任务事件，即执行完之后不会删除，而是在重新插入链表。</a:t>
            </a:r>
            <a:endParaRPr lang="en-US" altLang="zh-CN" dirty="0" smtClean="0">
              <a:latin typeface="Arial" panose="020B0604020202020204" pitchFamily="34" charset="0"/>
            </a:endParaRPr>
          </a:p>
          <a:p>
            <a:r>
              <a:rPr lang="zh-CN" altLang="en-US" dirty="0">
                <a:latin typeface="Arial" panose="020B0604020202020204" pitchFamily="34" charset="0"/>
              </a:rPr>
              <a:t>定时器</a:t>
            </a:r>
            <a:r>
              <a:rPr lang="zh-CN" altLang="en-US" dirty="0" smtClean="0">
                <a:latin typeface="Arial" panose="020B0604020202020204" pitchFamily="34" charset="0"/>
              </a:rPr>
              <a:t>采用链表的方式进行管理，新定时任务插入链表表头。</a:t>
            </a:r>
            <a:endParaRPr lang="en-US" altLang="zh-CN" dirty="0">
              <a:latin typeface="Arial" panose="020B0604020202020204" pitchFamily="34" charset="0"/>
            </a:endParaRPr>
          </a:p>
        </p:txBody>
      </p:sp>
      <p:sp>
        <p:nvSpPr>
          <p:cNvPr id="9" name="矩形 8"/>
          <p:cNvSpPr/>
          <p:nvPr/>
        </p:nvSpPr>
        <p:spPr>
          <a:xfrm>
            <a:off x="6337101" y="3863191"/>
            <a:ext cx="4968552" cy="1938992"/>
          </a:xfrm>
          <a:prstGeom prst="rect">
            <a:avLst/>
          </a:prstGeom>
        </p:spPr>
        <p:txBody>
          <a:bodyPr wrap="square">
            <a:spAutoFit/>
          </a:bodyPr>
          <a:lstStyle/>
          <a:p>
            <a:r>
              <a:rPr lang="zh-CN" altLang="en-US" dirty="0" smtClean="0">
                <a:solidFill>
                  <a:srgbClr val="FF0000"/>
                </a:solidFill>
                <a:latin typeface="Arial" panose="020B0604020202020204" pitchFamily="34" charset="0"/>
              </a:rPr>
              <a:t>信号</a:t>
            </a:r>
            <a:r>
              <a:rPr lang="zh-CN" altLang="en-US" dirty="0" smtClean="0">
                <a:latin typeface="Arial" panose="020B0604020202020204" pitchFamily="34" charset="0"/>
              </a:rPr>
              <a:t>：在</a:t>
            </a:r>
            <a:r>
              <a:rPr lang="en-US" altLang="zh-CN" dirty="0" err="1" smtClean="0">
                <a:latin typeface="Arial" panose="020B0604020202020204" pitchFamily="34" charset="0"/>
              </a:rPr>
              <a:t>initserver</a:t>
            </a:r>
            <a:r>
              <a:rPr lang="zh-CN" altLang="en-US" dirty="0" smtClean="0">
                <a:latin typeface="Arial" panose="020B0604020202020204" pitchFamily="34" charset="0"/>
              </a:rPr>
              <a:t>中注册信号处理函数</a:t>
            </a:r>
            <a:r>
              <a:rPr lang="en-US" altLang="zh-CN" dirty="0" err="1" smtClean="0">
                <a:latin typeface="Arial" panose="020B0604020202020204" pitchFamily="34" charset="0"/>
              </a:rPr>
              <a:t>sigShutdownHandler</a:t>
            </a:r>
            <a:r>
              <a:rPr lang="zh-CN" altLang="en-US" dirty="0" smtClean="0">
                <a:latin typeface="Arial" panose="020B0604020202020204" pitchFamily="34" charset="0"/>
              </a:rPr>
              <a:t>，在信号处理函数中主要是将</a:t>
            </a:r>
            <a:r>
              <a:rPr lang="en-US" altLang="zh-CN" dirty="0" err="1" smtClean="0">
                <a:latin typeface="Arial" panose="020B0604020202020204" pitchFamily="34" charset="0"/>
              </a:rPr>
              <a:t>shutdown_asap</a:t>
            </a:r>
            <a:r>
              <a:rPr lang="zh-CN" altLang="en-US" dirty="0" smtClean="0">
                <a:latin typeface="Arial" panose="020B0604020202020204" pitchFamily="34" charset="0"/>
              </a:rPr>
              <a:t>置为</a:t>
            </a:r>
            <a:r>
              <a:rPr lang="en-US" altLang="zh-CN" dirty="0" smtClean="0">
                <a:latin typeface="Arial" panose="020B0604020202020204" pitchFamily="34" charset="0"/>
              </a:rPr>
              <a:t>1</a:t>
            </a:r>
            <a:r>
              <a:rPr lang="zh-CN" altLang="en-US" dirty="0" smtClean="0">
                <a:latin typeface="Arial" panose="020B0604020202020204" pitchFamily="34" charset="0"/>
              </a:rPr>
              <a:t>，当然如果之前已经为</a:t>
            </a:r>
            <a:r>
              <a:rPr lang="en-US" altLang="zh-CN" dirty="0" smtClean="0">
                <a:latin typeface="Arial" panose="020B0604020202020204" pitchFamily="34" charset="0"/>
              </a:rPr>
              <a:t>1</a:t>
            </a:r>
            <a:r>
              <a:rPr lang="zh-CN" altLang="en-US" dirty="0" smtClean="0">
                <a:latin typeface="Arial" panose="020B0604020202020204" pitchFamily="34" charset="0"/>
              </a:rPr>
              <a:t>，那么直接</a:t>
            </a:r>
            <a:r>
              <a:rPr lang="en-US" altLang="zh-CN" dirty="0" smtClean="0">
                <a:latin typeface="Arial" panose="020B0604020202020204" pitchFamily="34" charset="0"/>
              </a:rPr>
              <a:t>exit</a:t>
            </a:r>
            <a:r>
              <a:rPr lang="zh-CN" altLang="en-US" dirty="0" smtClean="0">
                <a:latin typeface="Arial" panose="020B0604020202020204" pitchFamily="34" charset="0"/>
              </a:rPr>
              <a:t>。否则将会在</a:t>
            </a:r>
            <a:r>
              <a:rPr lang="en-US" altLang="zh-CN" dirty="0" err="1" smtClean="0">
                <a:latin typeface="Arial" panose="020B0604020202020204" pitchFamily="34" charset="0"/>
              </a:rPr>
              <a:t>serverCron</a:t>
            </a:r>
            <a:r>
              <a:rPr lang="zh-CN" altLang="en-US" dirty="0" smtClean="0">
                <a:latin typeface="Arial" panose="020B0604020202020204" pitchFamily="34" charset="0"/>
              </a:rPr>
              <a:t>函数的</a:t>
            </a:r>
            <a:r>
              <a:rPr lang="en-US" altLang="zh-CN" dirty="0" err="1">
                <a:latin typeface="Arial" panose="020B0604020202020204" pitchFamily="34" charset="0"/>
              </a:rPr>
              <a:t>prepareForShutdown</a:t>
            </a:r>
            <a:endParaRPr lang="en-US" altLang="zh-CN" dirty="0">
              <a:latin typeface="Arial" panose="020B0604020202020204" pitchFamily="34" charset="0"/>
            </a:endParaRPr>
          </a:p>
          <a:p>
            <a:r>
              <a:rPr lang="zh-CN" altLang="en-US" dirty="0" smtClean="0">
                <a:latin typeface="Arial" panose="020B0604020202020204" pitchFamily="34" charset="0"/>
              </a:rPr>
              <a:t>中执行收尾工作</a:t>
            </a: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238510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链表</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9" name="矩形 18"/>
          <p:cNvSpPr/>
          <p:nvPr/>
        </p:nvSpPr>
        <p:spPr>
          <a:xfrm>
            <a:off x="2376661" y="3400071"/>
            <a:ext cx="120592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tail</a:t>
            </a:r>
            <a:endParaRPr lang="zh-CN" altLang="en-US" dirty="0"/>
          </a:p>
        </p:txBody>
      </p:sp>
      <p:sp>
        <p:nvSpPr>
          <p:cNvPr id="21" name="矩形 20"/>
          <p:cNvSpPr/>
          <p:nvPr/>
        </p:nvSpPr>
        <p:spPr>
          <a:xfrm>
            <a:off x="2374571" y="3832119"/>
            <a:ext cx="120801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len</a:t>
            </a:r>
            <a:endParaRPr lang="zh-CN" altLang="en-US" dirty="0"/>
          </a:p>
        </p:txBody>
      </p:sp>
      <p:sp>
        <p:nvSpPr>
          <p:cNvPr id="22" name="矩形 21"/>
          <p:cNvSpPr/>
          <p:nvPr/>
        </p:nvSpPr>
        <p:spPr>
          <a:xfrm>
            <a:off x="2374571" y="4256998"/>
            <a:ext cx="1208017" cy="432048"/>
          </a:xfrm>
          <a:prstGeom prst="rect">
            <a:avLst/>
          </a:prstGeom>
          <a:solidFill>
            <a:schemeClr val="tx2">
              <a:lumMod val="20000"/>
              <a:lumOff val="8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dup</a:t>
            </a:r>
            <a:endParaRPr lang="zh-CN" altLang="en-US" dirty="0"/>
          </a:p>
        </p:txBody>
      </p:sp>
      <p:sp>
        <p:nvSpPr>
          <p:cNvPr id="23" name="矩形 22"/>
          <p:cNvSpPr/>
          <p:nvPr/>
        </p:nvSpPr>
        <p:spPr>
          <a:xfrm>
            <a:off x="2374571" y="4696215"/>
            <a:ext cx="1208017" cy="432048"/>
          </a:xfrm>
          <a:prstGeom prst="rect">
            <a:avLst/>
          </a:prstGeom>
          <a:solidFill>
            <a:schemeClr val="tx2">
              <a:lumMod val="20000"/>
              <a:lumOff val="8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free</a:t>
            </a:r>
            <a:endParaRPr lang="zh-CN" altLang="en-US" dirty="0"/>
          </a:p>
        </p:txBody>
      </p:sp>
      <p:sp>
        <p:nvSpPr>
          <p:cNvPr id="31" name="矩形 30"/>
          <p:cNvSpPr/>
          <p:nvPr/>
        </p:nvSpPr>
        <p:spPr>
          <a:xfrm>
            <a:off x="536875" y="1557159"/>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数据结构</a:t>
            </a:r>
            <a:endParaRPr lang="en-US" altLang="zh-CN" sz="1600" b="1" dirty="0">
              <a:latin typeface="微软雅黑" panose="020B0503020204020204" pitchFamily="34" charset="-122"/>
              <a:ea typeface="微软雅黑" panose="020B0503020204020204" pitchFamily="34" charset="-122"/>
            </a:endParaRPr>
          </a:p>
        </p:txBody>
      </p:sp>
      <p:sp>
        <p:nvSpPr>
          <p:cNvPr id="29" name="矩形 28"/>
          <p:cNvSpPr/>
          <p:nvPr/>
        </p:nvSpPr>
        <p:spPr>
          <a:xfrm>
            <a:off x="2374571" y="5137955"/>
            <a:ext cx="1208017" cy="432048"/>
          </a:xfrm>
          <a:prstGeom prst="rect">
            <a:avLst/>
          </a:prstGeom>
          <a:solidFill>
            <a:schemeClr val="tx2">
              <a:lumMod val="20000"/>
              <a:lumOff val="8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match</a:t>
            </a:r>
            <a:endParaRPr lang="zh-CN" altLang="en-US" dirty="0"/>
          </a:p>
        </p:txBody>
      </p:sp>
      <p:sp>
        <p:nvSpPr>
          <p:cNvPr id="33" name="矩形 32"/>
          <p:cNvSpPr/>
          <p:nvPr/>
        </p:nvSpPr>
        <p:spPr>
          <a:xfrm>
            <a:off x="2376661" y="3024063"/>
            <a:ext cx="120592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head</a:t>
            </a:r>
            <a:endParaRPr lang="zh-CN" altLang="en-US" dirty="0"/>
          </a:p>
        </p:txBody>
      </p:sp>
      <p:sp>
        <p:nvSpPr>
          <p:cNvPr id="36" name="矩形 35"/>
          <p:cNvSpPr/>
          <p:nvPr/>
        </p:nvSpPr>
        <p:spPr>
          <a:xfrm>
            <a:off x="5040957" y="4308597"/>
            <a:ext cx="1205927"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next</a:t>
            </a:r>
            <a:endParaRPr lang="zh-CN" altLang="en-US" dirty="0"/>
          </a:p>
        </p:txBody>
      </p:sp>
      <p:sp>
        <p:nvSpPr>
          <p:cNvPr id="37" name="矩形 36"/>
          <p:cNvSpPr/>
          <p:nvPr/>
        </p:nvSpPr>
        <p:spPr>
          <a:xfrm>
            <a:off x="5038867" y="4740645"/>
            <a:ext cx="1208017"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value</a:t>
            </a:r>
            <a:endParaRPr lang="zh-CN" altLang="en-US" dirty="0"/>
          </a:p>
        </p:txBody>
      </p:sp>
      <p:sp>
        <p:nvSpPr>
          <p:cNvPr id="38" name="矩形 37"/>
          <p:cNvSpPr/>
          <p:nvPr/>
        </p:nvSpPr>
        <p:spPr>
          <a:xfrm>
            <a:off x="5040957" y="3932589"/>
            <a:ext cx="1205927"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prev</a:t>
            </a:r>
            <a:endParaRPr lang="zh-CN" altLang="en-US" dirty="0"/>
          </a:p>
        </p:txBody>
      </p:sp>
      <p:sp>
        <p:nvSpPr>
          <p:cNvPr id="39" name="矩形 38"/>
          <p:cNvSpPr/>
          <p:nvPr/>
        </p:nvSpPr>
        <p:spPr>
          <a:xfrm>
            <a:off x="7034455" y="4308597"/>
            <a:ext cx="1205927"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next</a:t>
            </a:r>
            <a:endParaRPr lang="zh-CN" altLang="en-US" dirty="0"/>
          </a:p>
        </p:txBody>
      </p:sp>
      <p:sp>
        <p:nvSpPr>
          <p:cNvPr id="40" name="矩形 39"/>
          <p:cNvSpPr/>
          <p:nvPr/>
        </p:nvSpPr>
        <p:spPr>
          <a:xfrm>
            <a:off x="7032365" y="4740645"/>
            <a:ext cx="1208017"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value</a:t>
            </a:r>
            <a:endParaRPr lang="zh-CN" altLang="en-US" dirty="0"/>
          </a:p>
        </p:txBody>
      </p:sp>
      <p:sp>
        <p:nvSpPr>
          <p:cNvPr id="41" name="矩形 40"/>
          <p:cNvSpPr/>
          <p:nvPr/>
        </p:nvSpPr>
        <p:spPr>
          <a:xfrm>
            <a:off x="7034455" y="3932589"/>
            <a:ext cx="1205927"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prev</a:t>
            </a:r>
            <a:endParaRPr lang="zh-CN" altLang="en-US" dirty="0"/>
          </a:p>
        </p:txBody>
      </p:sp>
      <p:cxnSp>
        <p:nvCxnSpPr>
          <p:cNvPr id="3" name="直接箭头连接符 2"/>
          <p:cNvCxnSpPr>
            <a:stCxn id="36" idx="3"/>
          </p:cNvCxnSpPr>
          <p:nvPr/>
        </p:nvCxnSpPr>
        <p:spPr>
          <a:xfrm flipV="1">
            <a:off x="6246884" y="3953426"/>
            <a:ext cx="785481" cy="57119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41" idx="1"/>
          </p:cNvCxnSpPr>
          <p:nvPr/>
        </p:nvCxnSpPr>
        <p:spPr>
          <a:xfrm flipH="1" flipV="1">
            <a:off x="6244794" y="3952500"/>
            <a:ext cx="789661" cy="19611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3"/>
          </p:cNvCxnSpPr>
          <p:nvPr/>
        </p:nvCxnSpPr>
        <p:spPr>
          <a:xfrm flipV="1">
            <a:off x="8240382" y="4485809"/>
            <a:ext cx="589110" cy="3881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8842300" y="4289191"/>
            <a:ext cx="951185"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null</a:t>
            </a:r>
            <a:endParaRPr lang="zh-CN" altLang="en-US" dirty="0"/>
          </a:p>
        </p:txBody>
      </p:sp>
      <p:sp>
        <p:nvSpPr>
          <p:cNvPr id="45" name="矩形 44"/>
          <p:cNvSpPr/>
          <p:nvPr/>
        </p:nvSpPr>
        <p:spPr>
          <a:xfrm>
            <a:off x="3887258" y="4518527"/>
            <a:ext cx="844849"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null</a:t>
            </a:r>
            <a:endParaRPr lang="zh-CN" altLang="en-US" dirty="0"/>
          </a:p>
        </p:txBody>
      </p:sp>
      <p:cxnSp>
        <p:nvCxnSpPr>
          <p:cNvPr id="46" name="直接箭头连接符 45"/>
          <p:cNvCxnSpPr>
            <a:stCxn id="38" idx="1"/>
            <a:endCxn id="45" idx="0"/>
          </p:cNvCxnSpPr>
          <p:nvPr/>
        </p:nvCxnSpPr>
        <p:spPr>
          <a:xfrm flipH="1">
            <a:off x="4309683" y="4148613"/>
            <a:ext cx="731274" cy="369914"/>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33" idx="3"/>
            <a:endCxn id="38" idx="0"/>
          </p:cNvCxnSpPr>
          <p:nvPr/>
        </p:nvCxnSpPr>
        <p:spPr>
          <a:xfrm>
            <a:off x="3582588" y="3240087"/>
            <a:ext cx="2061333" cy="692502"/>
          </a:xfrm>
          <a:prstGeom prst="bentConnector2">
            <a:avLst/>
          </a:prstGeom>
          <a:ln w="15875">
            <a:tailEnd type="triangle"/>
          </a:ln>
        </p:spPr>
        <p:style>
          <a:lnRef idx="1">
            <a:schemeClr val="accent6"/>
          </a:lnRef>
          <a:fillRef idx="0">
            <a:schemeClr val="accent6"/>
          </a:fillRef>
          <a:effectRef idx="0">
            <a:schemeClr val="accent6"/>
          </a:effectRef>
          <a:fontRef idx="minor">
            <a:schemeClr val="tx1"/>
          </a:fontRef>
        </p:style>
      </p:cxnSp>
      <p:cxnSp>
        <p:nvCxnSpPr>
          <p:cNvPr id="47" name="肘形连接符 46"/>
          <p:cNvCxnSpPr>
            <a:stCxn id="19" idx="3"/>
            <a:endCxn id="40" idx="2"/>
          </p:cNvCxnSpPr>
          <p:nvPr/>
        </p:nvCxnSpPr>
        <p:spPr>
          <a:xfrm>
            <a:off x="3582588" y="3616095"/>
            <a:ext cx="4053786" cy="1556598"/>
          </a:xfrm>
          <a:prstGeom prst="bentConnector4">
            <a:avLst>
              <a:gd name="adj1" fmla="val 4311"/>
              <a:gd name="adj2" fmla="val 114686"/>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3706719" y="1222666"/>
            <a:ext cx="1332148" cy="432048"/>
          </a:xfrm>
          <a:prstGeom prst="rect">
            <a:avLst/>
          </a:prstGeom>
          <a:solidFill>
            <a:schemeClr val="accent6">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next</a:t>
            </a:r>
            <a:endParaRPr lang="zh-CN" altLang="en-US" dirty="0"/>
          </a:p>
        </p:txBody>
      </p:sp>
      <p:sp>
        <p:nvSpPr>
          <p:cNvPr id="52" name="矩形 51"/>
          <p:cNvSpPr/>
          <p:nvPr/>
        </p:nvSpPr>
        <p:spPr>
          <a:xfrm>
            <a:off x="3704629" y="1654714"/>
            <a:ext cx="1332149" cy="432048"/>
          </a:xfrm>
          <a:prstGeom prst="rect">
            <a:avLst/>
          </a:prstGeom>
          <a:solidFill>
            <a:schemeClr val="accent6">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director=0</a:t>
            </a:r>
            <a:endParaRPr lang="zh-CN" altLang="en-US" dirty="0"/>
          </a:p>
        </p:txBody>
      </p:sp>
      <p:cxnSp>
        <p:nvCxnSpPr>
          <p:cNvPr id="55" name="肘形连接符 54"/>
          <p:cNvCxnSpPr>
            <a:stCxn id="51" idx="1"/>
            <a:endCxn id="33" idx="1"/>
          </p:cNvCxnSpPr>
          <p:nvPr/>
        </p:nvCxnSpPr>
        <p:spPr>
          <a:xfrm rot="10800000" flipV="1">
            <a:off x="2376661" y="1438689"/>
            <a:ext cx="1330058" cy="1801397"/>
          </a:xfrm>
          <a:prstGeom prst="bentConnector3">
            <a:avLst>
              <a:gd name="adj1" fmla="val 117187"/>
            </a:avLst>
          </a:prstGeom>
          <a:ln w="15875">
            <a:solidFill>
              <a:schemeClr val="accent2"/>
            </a:solidFill>
            <a:tailEnd type="triangle"/>
          </a:ln>
        </p:spPr>
        <p:style>
          <a:lnRef idx="1">
            <a:schemeClr val="accent6"/>
          </a:lnRef>
          <a:fillRef idx="0">
            <a:schemeClr val="accent6"/>
          </a:fillRef>
          <a:effectRef idx="0">
            <a:schemeClr val="accent6"/>
          </a:effectRef>
          <a:fontRef idx="minor">
            <a:schemeClr val="tx1"/>
          </a:fontRef>
        </p:style>
      </p:cxnSp>
      <p:sp>
        <p:nvSpPr>
          <p:cNvPr id="60" name="矩形 59"/>
          <p:cNvSpPr/>
          <p:nvPr/>
        </p:nvSpPr>
        <p:spPr>
          <a:xfrm>
            <a:off x="6337101" y="1231256"/>
            <a:ext cx="1299273" cy="432048"/>
          </a:xfrm>
          <a:prstGeom prst="rect">
            <a:avLst/>
          </a:prstGeom>
          <a:solidFill>
            <a:schemeClr val="accent6">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next</a:t>
            </a:r>
            <a:endParaRPr lang="zh-CN" altLang="en-US" dirty="0"/>
          </a:p>
        </p:txBody>
      </p:sp>
      <p:sp>
        <p:nvSpPr>
          <p:cNvPr id="61" name="矩形 60"/>
          <p:cNvSpPr/>
          <p:nvPr/>
        </p:nvSpPr>
        <p:spPr>
          <a:xfrm>
            <a:off x="6335011" y="1663304"/>
            <a:ext cx="1301363" cy="432048"/>
          </a:xfrm>
          <a:prstGeom prst="rect">
            <a:avLst/>
          </a:prstGeom>
          <a:solidFill>
            <a:schemeClr val="accent6">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director=1</a:t>
            </a:r>
            <a:endParaRPr lang="zh-CN" altLang="en-US" dirty="0"/>
          </a:p>
        </p:txBody>
      </p:sp>
      <p:sp>
        <p:nvSpPr>
          <p:cNvPr id="63" name="TextBox 14"/>
          <p:cNvSpPr txBox="1"/>
          <p:nvPr/>
        </p:nvSpPr>
        <p:spPr>
          <a:xfrm>
            <a:off x="8069638" y="1726436"/>
            <a:ext cx="1519708" cy="529339"/>
          </a:xfrm>
          <a:prstGeom prst="rect">
            <a:avLst/>
          </a:prstGeom>
          <a:noFill/>
        </p:spPr>
        <p:txBody>
          <a:bodyPr wrap="square" lIns="219419" tIns="109710" rIns="219419" bIns="109710" rtlCol="0">
            <a:spAutoFit/>
          </a:bodyPr>
          <a:lstStyle/>
          <a:p>
            <a:pPr>
              <a:defRPr/>
            </a:pPr>
            <a:r>
              <a:rPr lang="en-US" altLang="zh-CN" dirty="0" err="1">
                <a:latin typeface="+mn-ea"/>
              </a:rPr>
              <a:t>listIter</a:t>
            </a:r>
            <a:endParaRPr lang="en-US" altLang="zh-CN" dirty="0">
              <a:latin typeface="+mn-ea"/>
            </a:endParaRPr>
          </a:p>
        </p:txBody>
      </p:sp>
      <p:sp>
        <p:nvSpPr>
          <p:cNvPr id="64" name="TextBox 14"/>
          <p:cNvSpPr txBox="1"/>
          <p:nvPr/>
        </p:nvSpPr>
        <p:spPr>
          <a:xfrm>
            <a:off x="2374571" y="5620710"/>
            <a:ext cx="1519708" cy="529339"/>
          </a:xfrm>
          <a:prstGeom prst="rect">
            <a:avLst/>
          </a:prstGeom>
          <a:noFill/>
        </p:spPr>
        <p:txBody>
          <a:bodyPr wrap="square" lIns="219419" tIns="109710" rIns="219419" bIns="109710" rtlCol="0">
            <a:spAutoFit/>
          </a:bodyPr>
          <a:lstStyle/>
          <a:p>
            <a:pPr>
              <a:defRPr/>
            </a:pPr>
            <a:r>
              <a:rPr lang="en-US" altLang="zh-CN" dirty="0" smtClean="0">
                <a:latin typeface="+mn-ea"/>
              </a:rPr>
              <a:t>list</a:t>
            </a:r>
            <a:endParaRPr lang="en-US" altLang="zh-CN" dirty="0">
              <a:latin typeface="+mn-ea"/>
            </a:endParaRPr>
          </a:p>
        </p:txBody>
      </p:sp>
      <p:sp>
        <p:nvSpPr>
          <p:cNvPr id="66" name="TextBox 14"/>
          <p:cNvSpPr txBox="1"/>
          <p:nvPr/>
        </p:nvSpPr>
        <p:spPr>
          <a:xfrm>
            <a:off x="5123424" y="5433357"/>
            <a:ext cx="1519708" cy="529339"/>
          </a:xfrm>
          <a:prstGeom prst="rect">
            <a:avLst/>
          </a:prstGeom>
          <a:noFill/>
        </p:spPr>
        <p:txBody>
          <a:bodyPr wrap="square" lIns="219419" tIns="109710" rIns="219419" bIns="109710" rtlCol="0">
            <a:spAutoFit/>
          </a:bodyPr>
          <a:lstStyle/>
          <a:p>
            <a:pPr>
              <a:defRPr/>
            </a:pPr>
            <a:r>
              <a:rPr lang="en-US" altLang="zh-CN" dirty="0" err="1" smtClean="0">
                <a:latin typeface="+mn-ea"/>
              </a:rPr>
              <a:t>listnode</a:t>
            </a:r>
            <a:endParaRPr lang="en-US" altLang="zh-CN" dirty="0">
              <a:latin typeface="+mn-ea"/>
            </a:endParaRPr>
          </a:p>
        </p:txBody>
      </p:sp>
      <p:cxnSp>
        <p:nvCxnSpPr>
          <p:cNvPr id="67" name="肘形连接符 66"/>
          <p:cNvCxnSpPr>
            <a:stCxn id="60" idx="1"/>
            <a:endCxn id="19" idx="3"/>
          </p:cNvCxnSpPr>
          <p:nvPr/>
        </p:nvCxnSpPr>
        <p:spPr>
          <a:xfrm rot="10800000" flipV="1">
            <a:off x="3582589" y="1447279"/>
            <a:ext cx="2754513" cy="2168815"/>
          </a:xfrm>
          <a:prstGeom prst="bentConnector3">
            <a:avLst>
              <a:gd name="adj1" fmla="val 41464"/>
            </a:avLst>
          </a:prstGeom>
          <a:ln w="15875">
            <a:solidFill>
              <a:schemeClr val="accent2"/>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502413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34942" y="7734"/>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234022" y="71760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504453" y="655434"/>
            <a:ext cx="1745403"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通信协议</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48469" y="1073722"/>
            <a:ext cx="9649072" cy="707886"/>
          </a:xfrm>
          <a:prstGeom prst="rect">
            <a:avLst/>
          </a:prstGeom>
        </p:spPr>
        <p:txBody>
          <a:bodyPr wrap="square">
            <a:spAutoFit/>
          </a:bodyPr>
          <a:lstStyle/>
          <a:p>
            <a:r>
              <a:rPr lang="en-US" altLang="zh-CN" dirty="0" err="1" smtClean="0">
                <a:latin typeface="Arial" panose="020B0604020202020204" pitchFamily="34" charset="0"/>
              </a:rPr>
              <a:t>Redis</a:t>
            </a:r>
            <a:r>
              <a:rPr lang="zh-CN" altLang="en-US" dirty="0" smtClean="0">
                <a:latin typeface="Arial" panose="020B0604020202020204" pitchFamily="34" charset="0"/>
              </a:rPr>
              <a:t>基于</a:t>
            </a:r>
            <a:r>
              <a:rPr lang="en-US" altLang="zh-CN" dirty="0" smtClean="0">
                <a:latin typeface="Arial" panose="020B0604020202020204" pitchFamily="34" charset="0"/>
              </a:rPr>
              <a:t>RESP(</a:t>
            </a:r>
            <a:r>
              <a:rPr lang="en-US" altLang="zh-CN" dirty="0" err="1" smtClean="0">
                <a:latin typeface="Arial" panose="020B0604020202020204" pitchFamily="34" charset="0"/>
              </a:rPr>
              <a:t>Redis</a:t>
            </a:r>
            <a:r>
              <a:rPr lang="en-US" altLang="zh-CN" dirty="0" smtClean="0">
                <a:latin typeface="Arial" panose="020B0604020202020204" pitchFamily="34" charset="0"/>
              </a:rPr>
              <a:t> </a:t>
            </a:r>
            <a:r>
              <a:rPr lang="en-US" altLang="zh-CN" dirty="0">
                <a:latin typeface="Arial" panose="020B0604020202020204" pitchFamily="34" charset="0"/>
              </a:rPr>
              <a:t>Serialization </a:t>
            </a:r>
            <a:r>
              <a:rPr lang="en-US" altLang="zh-CN" dirty="0" smtClean="0">
                <a:latin typeface="Arial" panose="020B0604020202020204" pitchFamily="34" charset="0"/>
              </a:rPr>
              <a:t>Protocol)</a:t>
            </a:r>
            <a:r>
              <a:rPr lang="zh-CN" altLang="en-US" dirty="0" smtClean="0">
                <a:latin typeface="Arial" panose="020B0604020202020204" pitchFamily="34" charset="0"/>
              </a:rPr>
              <a:t>协议来完成客户端和服务端通信。</a:t>
            </a:r>
            <a:r>
              <a:rPr lang="en-US" altLang="zh-CN" dirty="0" smtClean="0">
                <a:latin typeface="Arial" panose="020B0604020202020204" pitchFamily="34" charset="0"/>
              </a:rPr>
              <a:t>RESP</a:t>
            </a:r>
            <a:r>
              <a:rPr lang="zh-CN" altLang="en-US" dirty="0" smtClean="0">
                <a:latin typeface="Arial" panose="020B0604020202020204" pitchFamily="34" charset="0"/>
              </a:rPr>
              <a:t>本质是</a:t>
            </a:r>
            <a:r>
              <a:rPr lang="zh-CN" altLang="en-US" dirty="0">
                <a:latin typeface="Arial" panose="020B0604020202020204" pitchFamily="34" charset="0"/>
              </a:rPr>
              <a:t>一</a:t>
            </a:r>
            <a:r>
              <a:rPr lang="zh-CN" altLang="en-US" dirty="0" smtClean="0">
                <a:latin typeface="Arial" panose="020B0604020202020204" pitchFamily="34" charset="0"/>
              </a:rPr>
              <a:t>种文本协议，实现简单、易于解析。</a:t>
            </a:r>
            <a:endParaRPr lang="en-US" altLang="zh-CN" dirty="0">
              <a:latin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501665338"/>
              </p:ext>
            </p:extLst>
          </p:nvPr>
        </p:nvGraphicFramePr>
        <p:xfrm>
          <a:off x="648469" y="1809665"/>
          <a:ext cx="9433048" cy="4114800"/>
        </p:xfrm>
        <a:graphic>
          <a:graphicData uri="http://schemas.openxmlformats.org/drawingml/2006/table">
            <a:tbl>
              <a:tblPr firstRow="1" bandRow="1">
                <a:tableStyleId>{5C22544A-7EE6-4342-B048-85BDC9FD1C3A}</a:tableStyleId>
              </a:tblPr>
              <a:tblGrid>
                <a:gridCol w="1789783">
                  <a:extLst>
                    <a:ext uri="{9D8B030D-6E8A-4147-A177-3AD203B41FA5}">
                      <a16:colId xmlns:a16="http://schemas.microsoft.com/office/drawing/2014/main" val="2348722745"/>
                    </a:ext>
                  </a:extLst>
                </a:gridCol>
                <a:gridCol w="2674713">
                  <a:extLst>
                    <a:ext uri="{9D8B030D-6E8A-4147-A177-3AD203B41FA5}">
                      <a16:colId xmlns:a16="http://schemas.microsoft.com/office/drawing/2014/main" val="3665648658"/>
                    </a:ext>
                  </a:extLst>
                </a:gridCol>
                <a:gridCol w="4968552">
                  <a:extLst>
                    <a:ext uri="{9D8B030D-6E8A-4147-A177-3AD203B41FA5}">
                      <a16:colId xmlns:a16="http://schemas.microsoft.com/office/drawing/2014/main" val="1457506789"/>
                    </a:ext>
                  </a:extLst>
                </a:gridCol>
              </a:tblGrid>
              <a:tr h="370840">
                <a:tc>
                  <a:txBody>
                    <a:bodyPr/>
                    <a:lstStyle/>
                    <a:p>
                      <a:r>
                        <a:rPr lang="zh-CN" altLang="en-US" sz="1400" dirty="0" smtClean="0"/>
                        <a:t>类型</a:t>
                      </a:r>
                      <a:endParaRPr lang="zh-CN" altLang="en-US" sz="1400" dirty="0"/>
                    </a:p>
                  </a:txBody>
                  <a:tcPr/>
                </a:tc>
                <a:tc gridSpan="2">
                  <a:txBody>
                    <a:bodyPr/>
                    <a:lstStyle/>
                    <a:p>
                      <a:r>
                        <a:rPr lang="zh-CN" altLang="en-US" sz="1400" dirty="0" smtClean="0"/>
                        <a:t>协议描述</a:t>
                      </a:r>
                      <a:endParaRPr lang="zh-CN" altLang="en-US" sz="1400" dirty="0"/>
                    </a:p>
                  </a:txBody>
                  <a:tcPr/>
                </a:tc>
                <a:tc hMerge="1">
                  <a:txBody>
                    <a:bodyPr/>
                    <a:lstStyle/>
                    <a:p>
                      <a:endParaRPr lang="zh-CN" altLang="en-US"/>
                    </a:p>
                  </a:txBody>
                  <a:tcPr/>
                </a:tc>
                <a:extLst>
                  <a:ext uri="{0D108BD9-81ED-4DB2-BD59-A6C34878D82A}">
                    <a16:rowId xmlns:a16="http://schemas.microsoft.com/office/drawing/2014/main" val="1113877515"/>
                  </a:ext>
                </a:extLst>
              </a:tr>
              <a:tr h="370840">
                <a:tc>
                  <a:txBody>
                    <a:bodyPr/>
                    <a:lstStyle/>
                    <a:p>
                      <a:r>
                        <a:rPr lang="zh-CN" altLang="en-US" sz="1400" dirty="0" smtClean="0"/>
                        <a:t>网络层</a:t>
                      </a:r>
                      <a:endParaRPr lang="zh-CN" altLang="en-US" sz="1400" dirty="0"/>
                    </a:p>
                  </a:txBody>
                  <a:tcPr/>
                </a:tc>
                <a:tc gridSpan="2">
                  <a:txBody>
                    <a:bodyPr/>
                    <a:lstStyle/>
                    <a:p>
                      <a:r>
                        <a:rPr lang="zh-CN" altLang="en-US" sz="1400" dirty="0" smtClean="0"/>
                        <a:t>客户端和服务端通过</a:t>
                      </a:r>
                      <a:r>
                        <a:rPr lang="en-US" altLang="zh-CN" sz="1400" dirty="0" err="1" smtClean="0"/>
                        <a:t>tcp</a:t>
                      </a:r>
                      <a:r>
                        <a:rPr lang="en-US" altLang="zh-CN" sz="1400" dirty="0" smtClean="0"/>
                        <a:t>/</a:t>
                      </a:r>
                      <a:r>
                        <a:rPr lang="zh-CN" altLang="en-US" sz="1400" dirty="0" smtClean="0"/>
                        <a:t>流式域套接字来进行通信，因此</a:t>
                      </a:r>
                      <a:r>
                        <a:rPr lang="zh-CN" altLang="en-US" sz="1400" b="0" i="0" kern="1200" dirty="0" smtClean="0">
                          <a:solidFill>
                            <a:schemeClr val="dk1"/>
                          </a:solidFill>
                          <a:effectLst/>
                          <a:latin typeface="+mn-lt"/>
                          <a:ea typeface="+mn-ea"/>
                          <a:cs typeface="+mn-cs"/>
                        </a:rPr>
                        <a:t>命令或数据均以 </a:t>
                      </a:r>
                      <a:r>
                        <a:rPr lang="en-US" altLang="zh-CN" sz="1400" dirty="0" smtClean="0"/>
                        <a:t>\r\n</a:t>
                      </a:r>
                      <a:r>
                        <a:rPr lang="en-US" altLang="zh-CN" sz="1400" b="0" i="0" kern="1200" dirty="0" smtClean="0">
                          <a:solidFill>
                            <a:schemeClr val="dk1"/>
                          </a:solidFill>
                          <a:effectLst/>
                          <a:latin typeface="+mn-lt"/>
                          <a:ea typeface="+mn-ea"/>
                          <a:cs typeface="+mn-cs"/>
                        </a:rPr>
                        <a:t> (CRLF)</a:t>
                      </a:r>
                      <a:r>
                        <a:rPr lang="zh-CN" altLang="en-US" sz="1400" b="0" i="0" kern="1200" dirty="0" smtClean="0">
                          <a:solidFill>
                            <a:schemeClr val="dk1"/>
                          </a:solidFill>
                          <a:effectLst/>
                          <a:latin typeface="+mn-lt"/>
                          <a:ea typeface="+mn-ea"/>
                          <a:cs typeface="+mn-cs"/>
                        </a:rPr>
                        <a:t>结尾，防止</a:t>
                      </a:r>
                      <a:r>
                        <a:rPr lang="zh-CN" altLang="en-US" sz="1400" dirty="0" smtClean="0"/>
                        <a:t>粘包</a:t>
                      </a:r>
                      <a:endParaRPr lang="zh-CN" altLang="en-US" sz="1400" dirty="0"/>
                    </a:p>
                  </a:txBody>
                  <a:tcPr/>
                </a:tc>
                <a:tc hMerge="1">
                  <a:txBody>
                    <a:bodyPr/>
                    <a:lstStyle/>
                    <a:p>
                      <a:endParaRPr lang="zh-CN" altLang="en-US"/>
                    </a:p>
                  </a:txBody>
                  <a:tcPr/>
                </a:tc>
                <a:extLst>
                  <a:ext uri="{0D108BD9-81ED-4DB2-BD59-A6C34878D82A}">
                    <a16:rowId xmlns:a16="http://schemas.microsoft.com/office/drawing/2014/main" val="3574118772"/>
                  </a:ext>
                </a:extLst>
              </a:tr>
              <a:tr h="370840">
                <a:tc>
                  <a:txBody>
                    <a:bodyPr/>
                    <a:lstStyle/>
                    <a:p>
                      <a:r>
                        <a:rPr lang="zh-CN" altLang="en-US" sz="1400" dirty="0" smtClean="0"/>
                        <a:t>请求</a:t>
                      </a:r>
                      <a:endParaRPr lang="zh-CN" altLang="en-US" sz="1400" dirty="0"/>
                    </a:p>
                  </a:txBody>
                  <a:tcPr/>
                </a:tc>
                <a:tc>
                  <a:txBody>
                    <a:bodyPr/>
                    <a:lstStyle/>
                    <a:p>
                      <a:r>
                        <a:rPr lang="zh-CN" altLang="en-US" sz="1400" dirty="0" smtClean="0"/>
                        <a:t>*</a:t>
                      </a:r>
                      <a:r>
                        <a:rPr lang="en-US" altLang="zh-CN" sz="1400" dirty="0" smtClean="0"/>
                        <a:t>&lt;</a:t>
                      </a:r>
                      <a:r>
                        <a:rPr lang="zh-CN" altLang="en-US" sz="1400" dirty="0" smtClean="0"/>
                        <a:t>参数数量</a:t>
                      </a:r>
                      <a:r>
                        <a:rPr lang="en-US" altLang="zh-CN" sz="1400" dirty="0" smtClean="0"/>
                        <a:t>&gt; CR LF</a:t>
                      </a:r>
                    </a:p>
                    <a:p>
                      <a:r>
                        <a:rPr lang="en-US" altLang="zh-CN" sz="1400" dirty="0" smtClean="0"/>
                        <a:t>$&lt;</a:t>
                      </a:r>
                      <a:r>
                        <a:rPr lang="zh-CN" altLang="en-US" sz="1400" dirty="0" smtClean="0"/>
                        <a:t>参数 </a:t>
                      </a:r>
                      <a:r>
                        <a:rPr lang="en-US" altLang="zh-CN" sz="1400" dirty="0" smtClean="0"/>
                        <a:t>1 </a:t>
                      </a:r>
                      <a:r>
                        <a:rPr lang="zh-CN" altLang="en-US" sz="1400" dirty="0" smtClean="0"/>
                        <a:t>的字节数量</a:t>
                      </a:r>
                      <a:r>
                        <a:rPr lang="en-US" altLang="zh-CN" sz="1400" dirty="0" smtClean="0"/>
                        <a:t>&gt; CR LF</a:t>
                      </a:r>
                    </a:p>
                    <a:p>
                      <a:r>
                        <a:rPr lang="en-US" altLang="zh-CN" sz="1400" dirty="0" smtClean="0"/>
                        <a:t>&lt;</a:t>
                      </a:r>
                      <a:r>
                        <a:rPr lang="zh-CN" altLang="en-US" sz="1400" dirty="0" smtClean="0"/>
                        <a:t>参数 </a:t>
                      </a:r>
                      <a:r>
                        <a:rPr lang="en-US" altLang="zh-CN" sz="1400" dirty="0" smtClean="0"/>
                        <a:t>1 </a:t>
                      </a:r>
                      <a:r>
                        <a:rPr lang="zh-CN" altLang="en-US" sz="1400" dirty="0" smtClean="0"/>
                        <a:t>的数据</a:t>
                      </a:r>
                      <a:r>
                        <a:rPr lang="en-US" altLang="zh-CN" sz="1400" dirty="0" smtClean="0"/>
                        <a:t>&gt; CR LF</a:t>
                      </a:r>
                    </a:p>
                    <a:p>
                      <a:r>
                        <a:rPr lang="en-US" altLang="zh-CN" sz="1400" dirty="0" smtClean="0"/>
                        <a:t>...</a:t>
                      </a:r>
                    </a:p>
                    <a:p>
                      <a:r>
                        <a:rPr lang="en-US" altLang="zh-CN" sz="1400" dirty="0" smtClean="0"/>
                        <a:t>$&lt;</a:t>
                      </a:r>
                      <a:r>
                        <a:rPr lang="zh-CN" altLang="en-US" sz="1400" dirty="0" smtClean="0"/>
                        <a:t>参数 </a:t>
                      </a:r>
                      <a:r>
                        <a:rPr lang="en-US" altLang="zh-CN" sz="1400" dirty="0" smtClean="0"/>
                        <a:t>N </a:t>
                      </a:r>
                      <a:r>
                        <a:rPr lang="zh-CN" altLang="en-US" sz="1400" dirty="0" smtClean="0"/>
                        <a:t>的字节数量</a:t>
                      </a:r>
                      <a:r>
                        <a:rPr lang="en-US" altLang="zh-CN" sz="1400" dirty="0" smtClean="0"/>
                        <a:t>&gt; CR LF</a:t>
                      </a:r>
                    </a:p>
                    <a:p>
                      <a:r>
                        <a:rPr lang="en-US" altLang="zh-CN" sz="1400" dirty="0" smtClean="0"/>
                        <a:t>&lt;</a:t>
                      </a:r>
                      <a:r>
                        <a:rPr lang="zh-CN" altLang="en-US" sz="1400" dirty="0" smtClean="0"/>
                        <a:t>参数 </a:t>
                      </a:r>
                      <a:r>
                        <a:rPr lang="en-US" altLang="zh-CN" sz="1400" dirty="0" smtClean="0"/>
                        <a:t>N </a:t>
                      </a:r>
                      <a:r>
                        <a:rPr lang="zh-CN" altLang="en-US" sz="1400" dirty="0" smtClean="0"/>
                        <a:t>的数据</a:t>
                      </a:r>
                      <a:r>
                        <a:rPr lang="en-US" altLang="zh-CN" sz="1400" dirty="0" smtClean="0"/>
                        <a:t>&gt; CR LF</a:t>
                      </a:r>
                      <a:endParaRPr lang="zh-CN" altLang="en-US" sz="1400" dirty="0"/>
                    </a:p>
                  </a:txBody>
                  <a:tcPr/>
                </a:tc>
                <a:tc>
                  <a:txBody>
                    <a:bodyPr/>
                    <a:lstStyle/>
                    <a:p>
                      <a:r>
                        <a:rPr lang="en-US" altLang="zh-CN" sz="1400" dirty="0" smtClean="0"/>
                        <a:t>*2\r\n3\r\</a:t>
                      </a:r>
                      <a:r>
                        <a:rPr lang="en-US" altLang="zh-CN" sz="1400" dirty="0" err="1" smtClean="0"/>
                        <a:t>nget</a:t>
                      </a:r>
                      <a:r>
                        <a:rPr lang="en-US" altLang="zh-CN" sz="1400" dirty="0" smtClean="0"/>
                        <a:t>\r\n$13\r\nusername:1234\r\n</a:t>
                      </a:r>
                      <a:r>
                        <a:rPr lang="zh-CN" altLang="en-US" sz="1400" dirty="0" smtClean="0"/>
                        <a:t>。见</a:t>
                      </a:r>
                      <a:r>
                        <a:rPr lang="en-US" altLang="zh-CN" sz="1400" dirty="0" err="1" smtClean="0"/>
                        <a:t>cliSendCommand</a:t>
                      </a:r>
                      <a:r>
                        <a:rPr lang="en-US" altLang="zh-CN" sz="1400" dirty="0" err="1" smtClean="0">
                          <a:sym typeface="Wingdings" panose="05000000000000000000" pitchFamily="2" charset="2"/>
                        </a:rPr>
                        <a:t>redisAppendCommandArgvredisFormatCommandArgv</a:t>
                      </a:r>
                      <a:endParaRPr lang="zh-CN" altLang="en-US" sz="1400" dirty="0"/>
                    </a:p>
                  </a:txBody>
                  <a:tcPr/>
                </a:tc>
                <a:extLst>
                  <a:ext uri="{0D108BD9-81ED-4DB2-BD59-A6C34878D82A}">
                    <a16:rowId xmlns:a16="http://schemas.microsoft.com/office/drawing/2014/main" val="1635403203"/>
                  </a:ext>
                </a:extLst>
              </a:tr>
              <a:tr h="370840">
                <a:tc>
                  <a:txBody>
                    <a:bodyPr/>
                    <a:lstStyle/>
                    <a:p>
                      <a:r>
                        <a:rPr lang="zh-CN" altLang="en-US" sz="1400" dirty="0" smtClean="0"/>
                        <a:t>简单字符串回复</a:t>
                      </a:r>
                      <a:endParaRPr lang="zh-CN" altLang="en-US" sz="1400" dirty="0"/>
                    </a:p>
                  </a:txBody>
                  <a:tcPr/>
                </a:tc>
                <a:tc>
                  <a:txBody>
                    <a:bodyPr/>
                    <a:lstStyle/>
                    <a:p>
                      <a:r>
                        <a:rPr lang="zh-CN" altLang="en-US" sz="1400" kern="1200" dirty="0" smtClean="0">
                          <a:solidFill>
                            <a:schemeClr val="dk1"/>
                          </a:solidFill>
                          <a:latin typeface="+mn-lt"/>
                          <a:ea typeface="+mn-ea"/>
                          <a:cs typeface="+mn-cs"/>
                        </a:rPr>
                        <a:t>第一个字节</a:t>
                      </a:r>
                      <a:r>
                        <a:rPr lang="en-US" altLang="zh-CN" sz="1400" kern="1200" dirty="0" smtClean="0">
                          <a:solidFill>
                            <a:schemeClr val="dk1"/>
                          </a:solidFill>
                          <a:latin typeface="+mn-lt"/>
                          <a:ea typeface="+mn-ea"/>
                          <a:cs typeface="+mn-cs"/>
                        </a:rPr>
                        <a:t>+</a:t>
                      </a:r>
                      <a:endParaRPr lang="zh-CN" altLang="en-US" sz="1400" kern="1200" dirty="0">
                        <a:solidFill>
                          <a:schemeClr val="dk1"/>
                        </a:solidFill>
                        <a:latin typeface="+mn-lt"/>
                        <a:ea typeface="+mn-ea"/>
                        <a:cs typeface="+mn-cs"/>
                      </a:endParaRPr>
                    </a:p>
                  </a:txBody>
                  <a:tcPr/>
                </a:tc>
                <a:tc>
                  <a:txBody>
                    <a:bodyPr/>
                    <a:lstStyle/>
                    <a:p>
                      <a:r>
                        <a:rPr lang="en-US" altLang="zh-CN" sz="1400" kern="1200" dirty="0" smtClean="0">
                          <a:solidFill>
                            <a:schemeClr val="dk1"/>
                          </a:solidFill>
                          <a:latin typeface="+mn-lt"/>
                          <a:ea typeface="+mn-ea"/>
                          <a:cs typeface="+mn-cs"/>
                        </a:rPr>
                        <a:t>+ok\r\n</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2782999368"/>
                  </a:ext>
                </a:extLst>
              </a:tr>
              <a:tr h="370840">
                <a:tc>
                  <a:txBody>
                    <a:bodyPr/>
                    <a:lstStyle/>
                    <a:p>
                      <a:r>
                        <a:rPr lang="zh-CN" altLang="en-US" sz="1400" dirty="0" smtClean="0"/>
                        <a:t>错误回复</a:t>
                      </a:r>
                      <a:endParaRPr lang="zh-CN" altLang="en-US" sz="1400" dirty="0"/>
                    </a:p>
                  </a:txBody>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400" dirty="0" smtClean="0"/>
                        <a:t>第一个字节</a:t>
                      </a:r>
                      <a:r>
                        <a:rPr lang="en-US" altLang="zh-CN" sz="1400" dirty="0" smtClean="0"/>
                        <a:t>-</a:t>
                      </a:r>
                      <a:endParaRPr lang="zh-CN" altLang="en-US" sz="1400" dirty="0" smtClean="0"/>
                    </a:p>
                  </a:txBody>
                  <a:tcPr/>
                </a:tc>
                <a:tc>
                  <a:txBody>
                    <a:bodyPr/>
                    <a:lstStyle/>
                    <a:p>
                      <a:r>
                        <a:rPr lang="en-US" altLang="zh-CN" sz="1400" kern="1200" dirty="0" smtClean="0">
                          <a:solidFill>
                            <a:schemeClr val="dk1"/>
                          </a:solidFill>
                          <a:latin typeface="+mn-lt"/>
                          <a:ea typeface="+mn-ea"/>
                          <a:cs typeface="+mn-cs"/>
                        </a:rPr>
                        <a:t>-ERR unknown command ‘</a:t>
                      </a:r>
                      <a:r>
                        <a:rPr lang="en-US" altLang="zh-CN" sz="1400" kern="1200" dirty="0" err="1" smtClean="0">
                          <a:solidFill>
                            <a:schemeClr val="dk1"/>
                          </a:solidFill>
                          <a:latin typeface="+mn-lt"/>
                          <a:ea typeface="+mn-ea"/>
                          <a:cs typeface="+mn-cs"/>
                        </a:rPr>
                        <a:t>sa</a:t>
                      </a:r>
                      <a:r>
                        <a:rPr lang="en-US" altLang="zh-CN" sz="1400" kern="1200" dirty="0" smtClean="0">
                          <a:solidFill>
                            <a:schemeClr val="dk1"/>
                          </a:solidFill>
                          <a:latin typeface="+mn-lt"/>
                          <a:ea typeface="+mn-ea"/>
                          <a:cs typeface="+mn-cs"/>
                        </a:rPr>
                        <a:t>’\r\n</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2065564860"/>
                  </a:ext>
                </a:extLst>
              </a:tr>
              <a:tr h="370840">
                <a:tc>
                  <a:txBody>
                    <a:bodyPr/>
                    <a:lstStyle/>
                    <a:p>
                      <a:r>
                        <a:rPr lang="zh-CN" altLang="en-US" sz="1400" dirty="0" smtClean="0"/>
                        <a:t>整数回复</a:t>
                      </a:r>
                      <a:endParaRPr lang="zh-CN" altLang="en-US" sz="1400" dirty="0"/>
                    </a:p>
                  </a:txBody>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400" dirty="0" smtClean="0"/>
                        <a:t>第一个字节</a:t>
                      </a:r>
                      <a:r>
                        <a:rPr lang="en-US" altLang="zh-CN" sz="1400" dirty="0" smtClean="0"/>
                        <a:t>:</a:t>
                      </a:r>
                      <a:endParaRPr lang="zh-CN" altLang="en-US" sz="1400" dirty="0" smtClean="0"/>
                    </a:p>
                  </a:txBody>
                  <a:tcPr/>
                </a:tc>
                <a:tc>
                  <a:txBody>
                    <a:bodyPr/>
                    <a:lstStyle/>
                    <a:p>
                      <a:pPr marL="0" algn="l" defTabSz="1028065" rtl="0" eaLnBrk="1" latinLnBrk="0" hangingPunct="1"/>
                      <a:r>
                        <a:rPr lang="en-US" altLang="zh-CN" sz="1400" kern="1200" dirty="0" smtClean="0">
                          <a:solidFill>
                            <a:schemeClr val="dk1"/>
                          </a:solidFill>
                          <a:latin typeface="+mn-lt"/>
                          <a:ea typeface="+mn-ea"/>
                          <a:cs typeface="+mn-cs"/>
                        </a:rPr>
                        <a:t>:0\r\n</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4160952586"/>
                  </a:ext>
                </a:extLst>
              </a:tr>
              <a:tr h="370840">
                <a:tc>
                  <a:txBody>
                    <a:bodyPr/>
                    <a:lstStyle/>
                    <a:p>
                      <a:r>
                        <a:rPr lang="zh-CN" altLang="en-US" sz="1400" dirty="0" smtClean="0"/>
                        <a:t>批量回复</a:t>
                      </a:r>
                      <a:endParaRPr lang="zh-CN" altLang="en-US" sz="1400" dirty="0"/>
                    </a:p>
                  </a:txBody>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400" dirty="0" smtClean="0"/>
                        <a:t>第一个字节</a:t>
                      </a:r>
                      <a:r>
                        <a:rPr lang="en-US" altLang="zh-CN" sz="1400" dirty="0" smtClean="0"/>
                        <a:t>$</a:t>
                      </a:r>
                      <a:endParaRPr lang="zh-CN" altLang="en-US" sz="1400" dirty="0" smtClean="0"/>
                    </a:p>
                  </a:txBody>
                  <a:tcPr/>
                </a:tc>
                <a:tc>
                  <a:txBody>
                    <a:bodyPr/>
                    <a:lstStyle/>
                    <a:p>
                      <a:pPr marL="0" algn="l" defTabSz="1028065" rtl="0" eaLnBrk="1" latinLnBrk="0" hangingPunct="1"/>
                      <a:r>
                        <a:rPr lang="en-US" altLang="zh-CN" sz="1400" kern="1200" dirty="0" smtClean="0">
                          <a:solidFill>
                            <a:schemeClr val="dk1"/>
                          </a:solidFill>
                          <a:latin typeface="+mn-lt"/>
                          <a:ea typeface="+mn-ea"/>
                          <a:cs typeface="+mn-cs"/>
                        </a:rPr>
                        <a:t>$6\r\</a:t>
                      </a:r>
                      <a:r>
                        <a:rPr lang="en-US" altLang="zh-CN" sz="1400" kern="1200" dirty="0" err="1" smtClean="0">
                          <a:solidFill>
                            <a:schemeClr val="dk1"/>
                          </a:solidFill>
                          <a:latin typeface="+mn-lt"/>
                          <a:ea typeface="+mn-ea"/>
                          <a:cs typeface="+mn-cs"/>
                        </a:rPr>
                        <a:t>nfoobar</a:t>
                      </a:r>
                      <a:r>
                        <a:rPr lang="en-US" altLang="zh-CN" sz="1400" kern="1200" dirty="0" smtClean="0">
                          <a:solidFill>
                            <a:schemeClr val="dk1"/>
                          </a:solidFill>
                          <a:latin typeface="+mn-lt"/>
                          <a:ea typeface="+mn-ea"/>
                          <a:cs typeface="+mn-cs"/>
                        </a:rPr>
                        <a:t>\r\n</a:t>
                      </a:r>
                      <a:r>
                        <a:rPr lang="zh-CN" altLang="en-US" sz="1400" kern="1200" dirty="0" smtClean="0">
                          <a:solidFill>
                            <a:schemeClr val="dk1"/>
                          </a:solidFill>
                          <a:latin typeface="+mn-lt"/>
                          <a:ea typeface="+mn-ea"/>
                          <a:cs typeface="+mn-cs"/>
                        </a:rPr>
                        <a:t>，空回复</a:t>
                      </a:r>
                      <a:r>
                        <a:rPr lang="en-US" altLang="zh-CN" sz="1400" kern="1200" dirty="0" smtClean="0">
                          <a:solidFill>
                            <a:schemeClr val="dk1"/>
                          </a:solidFill>
                          <a:latin typeface="+mn-lt"/>
                          <a:ea typeface="+mn-ea"/>
                          <a:cs typeface="+mn-cs"/>
                        </a:rPr>
                        <a:t>$-1</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3885365039"/>
                  </a:ext>
                </a:extLst>
              </a:tr>
              <a:tr h="370840">
                <a:tc>
                  <a:txBody>
                    <a:bodyPr/>
                    <a:lstStyle/>
                    <a:p>
                      <a:r>
                        <a:rPr lang="zh-CN" altLang="en-US" sz="1400" dirty="0" smtClean="0"/>
                        <a:t>多条批量回复</a:t>
                      </a:r>
                      <a:endParaRPr lang="zh-CN" altLang="en-US" sz="1400" dirty="0"/>
                    </a:p>
                  </a:txBody>
                  <a:tcPr/>
                </a:tc>
                <a:tc>
                  <a:txBody>
                    <a:bodyPr/>
                    <a:lstStyle/>
                    <a:p>
                      <a:pPr marL="0" marR="0" lvl="0" indent="0" algn="l" defTabSz="1028065" rtl="0" eaLnBrk="1" fontAlgn="auto" latinLnBrk="0" hangingPunct="1">
                        <a:lnSpc>
                          <a:spcPct val="100000"/>
                        </a:lnSpc>
                        <a:spcBef>
                          <a:spcPts val="0"/>
                        </a:spcBef>
                        <a:spcAft>
                          <a:spcPts val="0"/>
                        </a:spcAft>
                        <a:buClrTx/>
                        <a:buSzTx/>
                        <a:buFontTx/>
                        <a:buNone/>
                        <a:tabLst/>
                        <a:defRPr/>
                      </a:pPr>
                      <a:r>
                        <a:rPr lang="zh-CN" altLang="en-US" sz="1400" dirty="0" smtClean="0"/>
                        <a:t>第一个字节</a:t>
                      </a:r>
                      <a:r>
                        <a:rPr lang="en-US" altLang="zh-CN" sz="1400" dirty="0" smtClean="0"/>
                        <a:t>*</a:t>
                      </a:r>
                      <a:endParaRPr lang="zh-CN" altLang="en-US" sz="1400" dirty="0" smtClean="0"/>
                    </a:p>
                  </a:txBody>
                  <a:tcPr/>
                </a:tc>
                <a:tc>
                  <a:txBody>
                    <a:bodyPr/>
                    <a:lstStyle/>
                    <a:p>
                      <a:pPr marL="0" algn="l" defTabSz="1028065" rtl="0" eaLnBrk="1" latinLnBrk="0" hangingPunct="1"/>
                      <a:r>
                        <a:rPr lang="pt-BR" altLang="zh-CN" sz="1400" kern="1200" dirty="0" smtClean="0">
                          <a:solidFill>
                            <a:schemeClr val="dk1"/>
                          </a:solidFill>
                          <a:latin typeface="+mn-lt"/>
                          <a:ea typeface="+mn-ea"/>
                          <a:cs typeface="+mn-cs"/>
                        </a:rPr>
                        <a:t>*5\r\n:1\r\n:2\r\n:3\r\n:4\r\n$6\r\nfoobar\r\n,</a:t>
                      </a:r>
                      <a:r>
                        <a:rPr lang="zh-CN" altLang="en-US" sz="1400" kern="1200" dirty="0" smtClean="0">
                          <a:solidFill>
                            <a:schemeClr val="dk1"/>
                          </a:solidFill>
                          <a:latin typeface="+mn-lt"/>
                          <a:ea typeface="+mn-ea"/>
                          <a:cs typeface="+mn-cs"/>
                        </a:rPr>
                        <a:t>空回复</a:t>
                      </a:r>
                      <a:r>
                        <a:rPr lang="en-US" altLang="zh-CN" sz="1400" kern="1200" dirty="0" smtClean="0">
                          <a:solidFill>
                            <a:schemeClr val="dk1"/>
                          </a:solidFill>
                          <a:latin typeface="+mn-lt"/>
                          <a:ea typeface="+mn-ea"/>
                          <a:cs typeface="+mn-cs"/>
                        </a:rPr>
                        <a:t>*0\r\n</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2228929021"/>
                  </a:ext>
                </a:extLst>
              </a:tr>
            </a:tbl>
          </a:graphicData>
        </a:graphic>
      </p:graphicFrame>
    </p:spTree>
    <p:extLst>
      <p:ext uri="{BB962C8B-B14F-4D97-AF65-F5344CB8AC3E}">
        <p14:creationId xmlns:p14="http://schemas.microsoft.com/office/powerpoint/2010/main" val="18608385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34942" y="7734"/>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234022" y="71760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504453" y="655434"/>
            <a:ext cx="1745403"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命令格式</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48469" y="1073722"/>
            <a:ext cx="9649072" cy="400110"/>
          </a:xfrm>
          <a:prstGeom prst="rect">
            <a:avLst/>
          </a:prstGeom>
        </p:spPr>
        <p:txBody>
          <a:bodyPr wrap="square">
            <a:spAutoFit/>
          </a:bodyPr>
          <a:lstStyle/>
          <a:p>
            <a:r>
              <a:rPr lang="en-US" altLang="zh-CN" dirty="0" err="1" smtClean="0">
                <a:latin typeface="Arial" panose="020B0604020202020204" pitchFamily="34" charset="0"/>
              </a:rPr>
              <a:t>Redis</a:t>
            </a:r>
            <a:r>
              <a:rPr lang="zh-CN" altLang="en-US" dirty="0" smtClean="0">
                <a:latin typeface="Arial" panose="020B0604020202020204" pitchFamily="34" charset="0"/>
              </a:rPr>
              <a:t>的命令使用的是</a:t>
            </a:r>
            <a:r>
              <a:rPr lang="en-US" altLang="zh-CN" dirty="0" err="1" smtClean="0">
                <a:latin typeface="Arial" panose="020B0604020202020204" pitchFamily="34" charset="0"/>
              </a:rPr>
              <a:t>redisCommand</a:t>
            </a:r>
            <a:r>
              <a:rPr lang="zh-CN" altLang="en-US" dirty="0" smtClean="0">
                <a:latin typeface="Arial" panose="020B0604020202020204" pitchFamily="34" charset="0"/>
              </a:rPr>
              <a:t>数据结构来管理的。</a:t>
            </a:r>
            <a:endParaRPr lang="en-US" altLang="zh-CN" dirty="0">
              <a:latin typeface="Arial" panose="020B0604020202020204" pitchFamily="34" charset="0"/>
            </a:endParaRPr>
          </a:p>
        </p:txBody>
      </p:sp>
      <p:sp>
        <p:nvSpPr>
          <p:cNvPr id="9" name="矩形 8"/>
          <p:cNvSpPr/>
          <p:nvPr/>
        </p:nvSpPr>
        <p:spPr>
          <a:xfrm>
            <a:off x="596167" y="1648990"/>
            <a:ext cx="247349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char*:name</a:t>
            </a:r>
            <a:endParaRPr lang="en-US" altLang="zh-CN" dirty="0"/>
          </a:p>
        </p:txBody>
      </p:sp>
      <p:sp>
        <p:nvSpPr>
          <p:cNvPr id="10" name="矩形 9"/>
          <p:cNvSpPr/>
          <p:nvPr/>
        </p:nvSpPr>
        <p:spPr>
          <a:xfrm>
            <a:off x="593406" y="2081038"/>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redisCommandProc</a:t>
            </a:r>
            <a:endParaRPr lang="en-US" altLang="zh-CN" dirty="0"/>
          </a:p>
        </p:txBody>
      </p:sp>
      <p:sp>
        <p:nvSpPr>
          <p:cNvPr id="11" name="矩形 10"/>
          <p:cNvSpPr/>
          <p:nvPr/>
        </p:nvSpPr>
        <p:spPr>
          <a:xfrm>
            <a:off x="593406" y="2513086"/>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int:arity</a:t>
            </a:r>
            <a:endParaRPr lang="en-US" altLang="zh-CN" dirty="0"/>
          </a:p>
        </p:txBody>
      </p:sp>
      <p:sp>
        <p:nvSpPr>
          <p:cNvPr id="12" name="矩形 11"/>
          <p:cNvSpPr/>
          <p:nvPr/>
        </p:nvSpPr>
        <p:spPr>
          <a:xfrm>
            <a:off x="537862" y="1547597"/>
            <a:ext cx="2616156" cy="49325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0354" y="2962813"/>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char </a:t>
            </a:r>
            <a:r>
              <a:rPr lang="en-US" altLang="zh-CN" dirty="0" smtClean="0"/>
              <a:t>*:</a:t>
            </a:r>
            <a:r>
              <a:rPr lang="en-US" altLang="zh-CN" dirty="0" err="1" smtClean="0"/>
              <a:t>sflags</a:t>
            </a:r>
            <a:endParaRPr lang="zh-CN" altLang="en-US" dirty="0"/>
          </a:p>
        </p:txBody>
      </p:sp>
      <p:sp>
        <p:nvSpPr>
          <p:cNvPr id="15" name="矩形 14"/>
          <p:cNvSpPr/>
          <p:nvPr/>
        </p:nvSpPr>
        <p:spPr>
          <a:xfrm>
            <a:off x="589595" y="3407662"/>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Int:flags</a:t>
            </a:r>
            <a:endParaRPr lang="zh-CN" altLang="en-US" dirty="0"/>
          </a:p>
        </p:txBody>
      </p:sp>
      <p:sp>
        <p:nvSpPr>
          <p:cNvPr id="16" name="矩形 15"/>
          <p:cNvSpPr/>
          <p:nvPr/>
        </p:nvSpPr>
        <p:spPr>
          <a:xfrm>
            <a:off x="589594" y="3852511"/>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redisGetKeysProc</a:t>
            </a:r>
            <a:endParaRPr lang="zh-CN" altLang="en-US" dirty="0"/>
          </a:p>
        </p:txBody>
      </p:sp>
      <p:sp>
        <p:nvSpPr>
          <p:cNvPr id="17" name="矩形 16"/>
          <p:cNvSpPr/>
          <p:nvPr/>
        </p:nvSpPr>
        <p:spPr>
          <a:xfrm>
            <a:off x="591641" y="4267532"/>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Int:firstkey</a:t>
            </a:r>
            <a:endParaRPr lang="zh-CN" altLang="en-US" dirty="0"/>
          </a:p>
        </p:txBody>
      </p:sp>
      <p:sp>
        <p:nvSpPr>
          <p:cNvPr id="18" name="矩形 17"/>
          <p:cNvSpPr/>
          <p:nvPr/>
        </p:nvSpPr>
        <p:spPr>
          <a:xfrm>
            <a:off x="589594" y="4706897"/>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Int:lastkey</a:t>
            </a:r>
            <a:endParaRPr lang="zh-CN" altLang="en-US" dirty="0"/>
          </a:p>
        </p:txBody>
      </p:sp>
      <p:sp>
        <p:nvSpPr>
          <p:cNvPr id="19" name="矩形 18"/>
          <p:cNvSpPr/>
          <p:nvPr/>
        </p:nvSpPr>
        <p:spPr>
          <a:xfrm>
            <a:off x="589593" y="5143546"/>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Int:keystep</a:t>
            </a:r>
            <a:endParaRPr lang="zh-CN" altLang="en-US" dirty="0"/>
          </a:p>
        </p:txBody>
      </p:sp>
      <p:sp>
        <p:nvSpPr>
          <p:cNvPr id="20" name="矩形 19"/>
          <p:cNvSpPr/>
          <p:nvPr/>
        </p:nvSpPr>
        <p:spPr>
          <a:xfrm>
            <a:off x="589592" y="5579907"/>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t>microseconds</a:t>
            </a:r>
            <a:endParaRPr lang="zh-CN" altLang="en-US" dirty="0"/>
          </a:p>
        </p:txBody>
      </p:sp>
      <p:sp>
        <p:nvSpPr>
          <p:cNvPr id="21" name="矩形 20"/>
          <p:cNvSpPr/>
          <p:nvPr/>
        </p:nvSpPr>
        <p:spPr>
          <a:xfrm>
            <a:off x="580788" y="6010584"/>
            <a:ext cx="2476257"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calls</a:t>
            </a:r>
          </a:p>
        </p:txBody>
      </p:sp>
      <p:sp>
        <p:nvSpPr>
          <p:cNvPr id="22" name="矩形 21"/>
          <p:cNvSpPr/>
          <p:nvPr/>
        </p:nvSpPr>
        <p:spPr>
          <a:xfrm>
            <a:off x="3721053" y="2667571"/>
            <a:ext cx="6264696" cy="2369880"/>
          </a:xfrm>
          <a:prstGeom prst="rect">
            <a:avLst/>
          </a:prstGeom>
        </p:spPr>
        <p:txBody>
          <a:bodyPr wrap="square">
            <a:spAutoFit/>
          </a:bodyPr>
          <a:lstStyle/>
          <a:p>
            <a:r>
              <a:rPr lang="en-US" altLang="zh-CN" dirty="0" smtClean="0">
                <a:latin typeface="Arial" panose="020B0604020202020204" pitchFamily="34" charset="0"/>
              </a:rPr>
              <a:t>arity:</a:t>
            </a:r>
            <a:r>
              <a:rPr lang="zh-CN" altLang="en-US" sz="1600" dirty="0" smtClean="0">
                <a:latin typeface="Arial" panose="020B0604020202020204" pitchFamily="34" charset="0"/>
              </a:rPr>
              <a:t>限制命令的个数。</a:t>
            </a:r>
            <a:r>
              <a:rPr lang="en-US" altLang="zh-CN" sz="1600" dirty="0" smtClean="0">
                <a:latin typeface="Arial" panose="020B0604020202020204" pitchFamily="34" charset="0"/>
              </a:rPr>
              <a:t>-N</a:t>
            </a:r>
            <a:r>
              <a:rPr lang="zh-CN" altLang="en-US" sz="1600" dirty="0" smtClean="0">
                <a:latin typeface="Arial" panose="020B0604020202020204" pitchFamily="34" charset="0"/>
              </a:rPr>
              <a:t>表示至少</a:t>
            </a:r>
            <a:r>
              <a:rPr lang="en-US" altLang="zh-CN" sz="1600" dirty="0" smtClean="0">
                <a:latin typeface="Arial" panose="020B0604020202020204" pitchFamily="34" charset="0"/>
              </a:rPr>
              <a:t>N</a:t>
            </a:r>
            <a:r>
              <a:rPr lang="zh-CN" altLang="en-US" sz="1600" dirty="0" smtClean="0">
                <a:latin typeface="Arial" panose="020B0604020202020204" pitchFamily="34" charset="0"/>
              </a:rPr>
              <a:t>个参数，包含命令本身。</a:t>
            </a:r>
            <a:endParaRPr lang="en-US" altLang="zh-CN" sz="1600" dirty="0" smtClean="0">
              <a:latin typeface="Arial" panose="020B0604020202020204" pitchFamily="34" charset="0"/>
            </a:endParaRPr>
          </a:p>
          <a:p>
            <a:endParaRPr lang="en-US" altLang="zh-CN" sz="1600" dirty="0">
              <a:latin typeface="Arial" panose="020B0604020202020204" pitchFamily="34" charset="0"/>
            </a:endParaRPr>
          </a:p>
          <a:p>
            <a:r>
              <a:rPr lang="en-US" altLang="zh-CN" sz="1600" dirty="0" err="1" smtClean="0">
                <a:latin typeface="Arial" panose="020B0604020202020204" pitchFamily="34" charset="0"/>
              </a:rPr>
              <a:t>sflag</a:t>
            </a:r>
            <a:r>
              <a:rPr lang="zh-CN" altLang="en-US" sz="1600" dirty="0" smtClean="0">
                <a:latin typeface="Arial" panose="020B0604020202020204" pitchFamily="34" charset="0"/>
              </a:rPr>
              <a:t>：字符串方式设置命令的属性。</a:t>
            </a:r>
            <a:endParaRPr lang="en-US" altLang="zh-CN" sz="1600" dirty="0" smtClean="0">
              <a:latin typeface="Arial" panose="020B0604020202020204" pitchFamily="34" charset="0"/>
            </a:endParaRPr>
          </a:p>
          <a:p>
            <a:endParaRPr lang="en-US" altLang="zh-CN" sz="1600" dirty="0">
              <a:latin typeface="Arial" panose="020B0604020202020204" pitchFamily="34" charset="0"/>
            </a:endParaRPr>
          </a:p>
          <a:p>
            <a:r>
              <a:rPr lang="en-US" altLang="zh-CN" sz="1600" dirty="0" smtClean="0">
                <a:latin typeface="Arial" panose="020B0604020202020204" pitchFamily="34" charset="0"/>
              </a:rPr>
              <a:t>Flags</a:t>
            </a:r>
            <a:r>
              <a:rPr lang="zh-CN" altLang="en-US" sz="1600" dirty="0" smtClean="0">
                <a:latin typeface="Arial" panose="020B0604020202020204" pitchFamily="34" charset="0"/>
              </a:rPr>
              <a:t>：将</a:t>
            </a:r>
            <a:r>
              <a:rPr lang="en-US" altLang="zh-CN" sz="1600" dirty="0" err="1" smtClean="0">
                <a:latin typeface="Arial" panose="020B0604020202020204" pitchFamily="34" charset="0"/>
              </a:rPr>
              <a:t>sflags</a:t>
            </a:r>
            <a:r>
              <a:rPr lang="zh-CN" altLang="en-US" sz="1600" dirty="0" smtClean="0">
                <a:latin typeface="Arial" panose="020B0604020202020204" pitchFamily="34" charset="0"/>
              </a:rPr>
              <a:t>字符串类型转成整型，多个属性之间用</a:t>
            </a:r>
            <a:r>
              <a:rPr lang="en-US" altLang="zh-CN" sz="1600" dirty="0" smtClean="0">
                <a:latin typeface="Arial" panose="020B0604020202020204" pitchFamily="34" charset="0"/>
              </a:rPr>
              <a:t>|</a:t>
            </a:r>
            <a:r>
              <a:rPr lang="zh-CN" altLang="en-US" sz="1600" dirty="0" smtClean="0">
                <a:latin typeface="Arial" panose="020B0604020202020204" pitchFamily="34" charset="0"/>
              </a:rPr>
              <a:t>运算，程序内部自动解析。见函数</a:t>
            </a:r>
            <a:r>
              <a:rPr lang="en-US" altLang="zh-CN" sz="1600" dirty="0" err="1">
                <a:latin typeface="Arial" panose="020B0604020202020204" pitchFamily="34" charset="0"/>
              </a:rPr>
              <a:t>populateCommandTable</a:t>
            </a:r>
            <a:endParaRPr lang="en-US" altLang="zh-CN" sz="1600" dirty="0" smtClean="0">
              <a:latin typeface="Arial" panose="020B0604020202020204" pitchFamily="34" charset="0"/>
            </a:endParaRPr>
          </a:p>
          <a:p>
            <a:endParaRPr lang="en-US" altLang="zh-CN" sz="1600" dirty="0">
              <a:latin typeface="Arial" panose="020B0604020202020204" pitchFamily="34" charset="0"/>
            </a:endParaRPr>
          </a:p>
          <a:p>
            <a:r>
              <a:rPr lang="en-US" altLang="zh-CN" sz="1600" dirty="0">
                <a:latin typeface="Arial" panose="020B0604020202020204" pitchFamily="34" charset="0"/>
              </a:rPr>
              <a:t> </a:t>
            </a:r>
            <a:r>
              <a:rPr lang="en-US" altLang="zh-CN" sz="1600" dirty="0" err="1">
                <a:latin typeface="Arial" panose="020B0604020202020204" pitchFamily="34" charset="0"/>
              </a:rPr>
              <a:t>R</a:t>
            </a:r>
            <a:r>
              <a:rPr lang="en-US" altLang="zh-CN" sz="1600" dirty="0" err="1" smtClean="0">
                <a:latin typeface="Arial" panose="020B0604020202020204" pitchFamily="34" charset="0"/>
              </a:rPr>
              <a:t>edisCommandProc</a:t>
            </a:r>
            <a:r>
              <a:rPr lang="zh-CN" altLang="en-US" sz="1600" dirty="0" smtClean="0">
                <a:latin typeface="Arial" panose="020B0604020202020204" pitchFamily="34" charset="0"/>
              </a:rPr>
              <a:t>：函数指针类型，指向命令实现函数（如</a:t>
            </a:r>
            <a:r>
              <a:rPr lang="en-US" altLang="zh-CN" sz="1600" dirty="0" err="1" smtClean="0">
                <a:latin typeface="Arial" panose="020B0604020202020204" pitchFamily="34" charset="0"/>
              </a:rPr>
              <a:t>setcommand</a:t>
            </a:r>
            <a:r>
              <a:rPr lang="zh-CN" altLang="en-US" sz="1600" dirty="0" smtClean="0">
                <a:latin typeface="Arial" panose="020B0604020202020204" pitchFamily="34" charset="0"/>
              </a:rPr>
              <a:t>）</a:t>
            </a:r>
            <a:endParaRPr lang="en-US" altLang="zh-CN" sz="1600" dirty="0" smtClean="0">
              <a:latin typeface="Arial" panose="020B0604020202020204" pitchFamily="34" charset="0"/>
            </a:endParaRPr>
          </a:p>
        </p:txBody>
      </p:sp>
    </p:spTree>
    <p:extLst>
      <p:ext uri="{BB962C8B-B14F-4D97-AF65-F5344CB8AC3E}">
        <p14:creationId xmlns:p14="http://schemas.microsoft.com/office/powerpoint/2010/main" val="24077339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34942" y="7734"/>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234022" y="71760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504453" y="655434"/>
            <a:ext cx="1745403"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命令格式</a:t>
            </a:r>
            <a:endParaRPr lang="id-ID" sz="1600" b="1" dirty="0">
              <a:latin typeface="微软雅黑" panose="020B0503020204020204" pitchFamily="34" charset="-122"/>
              <a:ea typeface="微软雅黑" pitchFamily="34" charset="-122"/>
              <a:cs typeface="Aparajita" panose="020B0604020202020204" pitchFamily="34" charset="0"/>
            </a:endParaRPr>
          </a:p>
        </p:txBody>
      </p:sp>
      <p:pic>
        <p:nvPicPr>
          <p:cNvPr id="23" name="图片 22"/>
          <p:cNvPicPr>
            <a:picLocks noChangeAspect="1"/>
          </p:cNvPicPr>
          <p:nvPr/>
        </p:nvPicPr>
        <p:blipFill>
          <a:blip r:embed="rId3"/>
          <a:stretch>
            <a:fillRect/>
          </a:stretch>
        </p:blipFill>
        <p:spPr>
          <a:xfrm>
            <a:off x="3744813" y="331584"/>
            <a:ext cx="7022239" cy="5751884"/>
          </a:xfrm>
          <a:prstGeom prst="rect">
            <a:avLst/>
          </a:prstGeom>
        </p:spPr>
      </p:pic>
      <p:sp>
        <p:nvSpPr>
          <p:cNvPr id="2" name="矩形 1"/>
          <p:cNvSpPr/>
          <p:nvPr/>
        </p:nvSpPr>
        <p:spPr>
          <a:xfrm>
            <a:off x="259369" y="2520007"/>
            <a:ext cx="2880320" cy="707886"/>
          </a:xfrm>
          <a:prstGeom prst="rect">
            <a:avLst/>
          </a:prstGeom>
        </p:spPr>
        <p:txBody>
          <a:bodyPr wrap="square">
            <a:spAutoFit/>
          </a:bodyPr>
          <a:lstStyle/>
          <a:p>
            <a:r>
              <a:rPr lang="en-US" altLang="zh-CN" dirty="0"/>
              <a:t>{"set",setCommand,-3,"wm",0,NULL,1,1,1,0,0}</a:t>
            </a:r>
            <a:endParaRPr lang="zh-CN" altLang="en-US" dirty="0"/>
          </a:p>
        </p:txBody>
      </p:sp>
    </p:spTree>
    <p:extLst>
      <p:ext uri="{BB962C8B-B14F-4D97-AF65-F5344CB8AC3E}">
        <p14:creationId xmlns:p14="http://schemas.microsoft.com/office/powerpoint/2010/main" val="32194932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34942" y="7734"/>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234022" y="71760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504453" y="655434"/>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流程</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648469" y="1073722"/>
            <a:ext cx="9649072" cy="400110"/>
          </a:xfrm>
          <a:prstGeom prst="rect">
            <a:avLst/>
          </a:prstGeom>
        </p:spPr>
        <p:txBody>
          <a:bodyPr wrap="square">
            <a:spAutoFit/>
          </a:bodyPr>
          <a:lstStyle/>
          <a:p>
            <a:r>
              <a:rPr lang="en-US" altLang="zh-CN" dirty="0" err="1" smtClean="0">
                <a:latin typeface="Arial" panose="020B0604020202020204" pitchFamily="34" charset="0"/>
              </a:rPr>
              <a:t>redis</a:t>
            </a:r>
            <a:r>
              <a:rPr lang="zh-CN" altLang="en-US" dirty="0" smtClean="0">
                <a:latin typeface="Arial" panose="020B0604020202020204" pitchFamily="34" charset="0"/>
              </a:rPr>
              <a:t>单机版的客户端</a:t>
            </a:r>
            <a:r>
              <a:rPr lang="en-US" altLang="zh-CN" dirty="0" smtClean="0">
                <a:latin typeface="Arial" panose="020B0604020202020204" pitchFamily="34" charset="0"/>
              </a:rPr>
              <a:t>/</a:t>
            </a:r>
            <a:r>
              <a:rPr lang="zh-CN" altLang="en-US" dirty="0" smtClean="0">
                <a:latin typeface="Arial" panose="020B0604020202020204" pitchFamily="34" charset="0"/>
              </a:rPr>
              <a:t>服务端大致流程图。</a:t>
            </a:r>
            <a:endParaRPr lang="en-US" altLang="zh-CN" dirty="0">
              <a:latin typeface="Arial" panose="020B0604020202020204" pitchFamily="34" charset="0"/>
            </a:endParaRPr>
          </a:p>
        </p:txBody>
      </p:sp>
      <p:pic>
        <p:nvPicPr>
          <p:cNvPr id="15362" name="Picture 2" descr="https://res.infoq.com/articles/communication-redis-clientserver/zh/resources/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7" y="1733985"/>
            <a:ext cx="11501068" cy="4345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17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89531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客户端</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数据结构</a:t>
            </a:r>
            <a:endParaRPr lang="id-ID" sz="1600" b="1" dirty="0">
              <a:latin typeface="微软雅黑" panose="020B0503020204020204" pitchFamily="34" charset="-122"/>
              <a:ea typeface="微软雅黑" pitchFamily="34" charset="-122"/>
              <a:cs typeface="Aparajita"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618625310"/>
              </p:ext>
            </p:extLst>
          </p:nvPr>
        </p:nvGraphicFramePr>
        <p:xfrm>
          <a:off x="511159" y="1473605"/>
          <a:ext cx="10177396" cy="4876884"/>
        </p:xfrm>
        <a:graphic>
          <a:graphicData uri="http://schemas.openxmlformats.org/drawingml/2006/table">
            <a:tbl>
              <a:tblPr firstRow="1" bandRow="1">
                <a:tableStyleId>{5C22544A-7EE6-4342-B048-85BDC9FD1C3A}</a:tableStyleId>
              </a:tblPr>
              <a:tblGrid>
                <a:gridCol w="2297550">
                  <a:extLst>
                    <a:ext uri="{9D8B030D-6E8A-4147-A177-3AD203B41FA5}">
                      <a16:colId xmlns:a16="http://schemas.microsoft.com/office/drawing/2014/main" val="2802523796"/>
                    </a:ext>
                  </a:extLst>
                </a:gridCol>
                <a:gridCol w="7879846">
                  <a:extLst>
                    <a:ext uri="{9D8B030D-6E8A-4147-A177-3AD203B41FA5}">
                      <a16:colId xmlns:a16="http://schemas.microsoft.com/office/drawing/2014/main" val="4074857827"/>
                    </a:ext>
                  </a:extLst>
                </a:gridCol>
              </a:tblGrid>
              <a:tr h="310146">
                <a:tc>
                  <a:txBody>
                    <a:bodyPr/>
                    <a:lstStyle/>
                    <a:p>
                      <a:r>
                        <a:rPr lang="zh-CN" altLang="en-US" sz="1400" dirty="0" smtClean="0"/>
                        <a:t>字段名称</a:t>
                      </a:r>
                      <a:endParaRPr lang="zh-CN" altLang="en-US" sz="1400" dirty="0"/>
                    </a:p>
                  </a:txBody>
                  <a:tcPr anchor="ctr" anchorCtr="1"/>
                </a:tc>
                <a:tc>
                  <a:txBody>
                    <a:bodyPr/>
                    <a:lstStyle/>
                    <a:p>
                      <a:r>
                        <a:rPr lang="zh-CN" altLang="en-US" sz="1400" dirty="0" smtClean="0"/>
                        <a:t>描述</a:t>
                      </a:r>
                      <a:endParaRPr lang="zh-CN" altLang="en-US" sz="1400" dirty="0"/>
                    </a:p>
                  </a:txBody>
                  <a:tcPr/>
                </a:tc>
                <a:extLst>
                  <a:ext uri="{0D108BD9-81ED-4DB2-BD59-A6C34878D82A}">
                    <a16:rowId xmlns:a16="http://schemas.microsoft.com/office/drawing/2014/main" val="3195574570"/>
                  </a:ext>
                </a:extLst>
              </a:tr>
              <a:tr h="504056">
                <a:tc>
                  <a:txBody>
                    <a:bodyPr/>
                    <a:lstStyle/>
                    <a:p>
                      <a:r>
                        <a:rPr lang="en-US" altLang="zh-CN" sz="1400" dirty="0" err="1" smtClean="0"/>
                        <a:t>fd</a:t>
                      </a:r>
                      <a:endParaRPr lang="zh-CN" altLang="en-US" sz="1400" dirty="0"/>
                    </a:p>
                  </a:txBody>
                  <a:tcPr/>
                </a:tc>
                <a:tc>
                  <a:txBody>
                    <a:bodyPr/>
                    <a:lstStyle/>
                    <a:p>
                      <a:r>
                        <a:rPr lang="en-US" altLang="zh-CN" sz="1400" dirty="0" smtClean="0"/>
                        <a:t>-1</a:t>
                      </a:r>
                      <a:r>
                        <a:rPr lang="zh-CN" altLang="en-US" sz="1400" dirty="0" smtClean="0"/>
                        <a:t>：表示伪客户端，不需要进行网络通信（如</a:t>
                      </a:r>
                      <a:r>
                        <a:rPr lang="en-US" altLang="zh-CN" sz="1400" dirty="0" smtClean="0"/>
                        <a:t>LUA</a:t>
                      </a:r>
                      <a:r>
                        <a:rPr lang="zh-CN" altLang="en-US" sz="1400" dirty="0" smtClean="0"/>
                        <a:t>脚本和</a:t>
                      </a:r>
                      <a:r>
                        <a:rPr lang="en-US" altLang="zh-CN" sz="1400" dirty="0" err="1" smtClean="0"/>
                        <a:t>loadDataFromDisk</a:t>
                      </a:r>
                      <a:r>
                        <a:rPr lang="en-US" altLang="zh-CN" sz="1400" dirty="0" smtClean="0"/>
                        <a:t>--&gt;</a:t>
                      </a:r>
                      <a:r>
                        <a:rPr lang="en-US" altLang="zh-CN" sz="1400" dirty="0" err="1" smtClean="0"/>
                        <a:t>createFakeClient</a:t>
                      </a:r>
                      <a:r>
                        <a:rPr lang="zh-CN" altLang="en-US" sz="1400" dirty="0" smtClean="0"/>
                        <a:t>）；</a:t>
                      </a:r>
                      <a:endParaRPr lang="en-US" altLang="zh-CN" sz="1400" dirty="0" smtClean="0"/>
                    </a:p>
                    <a:p>
                      <a:r>
                        <a:rPr lang="en-US" altLang="zh-CN" sz="1400" dirty="0" smtClean="0"/>
                        <a:t>&gt;0</a:t>
                      </a:r>
                      <a:r>
                        <a:rPr lang="zh-CN" altLang="en-US" sz="1400" dirty="0" smtClean="0"/>
                        <a:t>：表示正常通过网络通信</a:t>
                      </a:r>
                      <a:r>
                        <a:rPr lang="en-US" altLang="zh-CN" sz="1400" dirty="0" smtClean="0"/>
                        <a:t>,</a:t>
                      </a:r>
                      <a:r>
                        <a:rPr lang="zh-CN" altLang="en-US" sz="1400" dirty="0" smtClean="0"/>
                        <a:t>见</a:t>
                      </a:r>
                      <a:r>
                        <a:rPr lang="en-US" altLang="zh-CN" sz="1400" dirty="0" smtClean="0"/>
                        <a:t>client</a:t>
                      </a:r>
                      <a:r>
                        <a:rPr lang="en-US" altLang="zh-CN" sz="1400" baseline="0" dirty="0" smtClean="0"/>
                        <a:t> list</a:t>
                      </a:r>
                      <a:r>
                        <a:rPr lang="zh-CN" altLang="en-US" sz="1400" baseline="0" dirty="0" smtClean="0"/>
                        <a:t>命令</a:t>
                      </a:r>
                      <a:endParaRPr lang="zh-CN" altLang="en-US" sz="1400" dirty="0"/>
                    </a:p>
                  </a:txBody>
                  <a:tcPr/>
                </a:tc>
                <a:extLst>
                  <a:ext uri="{0D108BD9-81ED-4DB2-BD59-A6C34878D82A}">
                    <a16:rowId xmlns:a16="http://schemas.microsoft.com/office/drawing/2014/main" val="1107594664"/>
                  </a:ext>
                </a:extLst>
              </a:tr>
              <a:tr h="516406">
                <a:tc>
                  <a:txBody>
                    <a:bodyPr/>
                    <a:lstStyle/>
                    <a:p>
                      <a:r>
                        <a:rPr lang="en-US" altLang="zh-CN" sz="1400" dirty="0" smtClean="0"/>
                        <a:t>flags</a:t>
                      </a:r>
                      <a:endParaRPr lang="zh-CN" altLang="en-US" sz="1400" dirty="0"/>
                    </a:p>
                  </a:txBody>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客户端标识，以</a:t>
                      </a:r>
                      <a:r>
                        <a:rPr lang="en-US" altLang="zh-CN" sz="1400" kern="1200" dirty="0" smtClean="0">
                          <a:solidFill>
                            <a:schemeClr val="dk1"/>
                          </a:solidFill>
                          <a:latin typeface="+mn-lt"/>
                          <a:ea typeface="+mn-ea"/>
                          <a:cs typeface="+mn-cs"/>
                        </a:rPr>
                        <a:t>CLIENT_</a:t>
                      </a:r>
                      <a:r>
                        <a:rPr lang="zh-CN" altLang="en-US" sz="1400" kern="1200" dirty="0" smtClean="0">
                          <a:solidFill>
                            <a:schemeClr val="dk1"/>
                          </a:solidFill>
                          <a:latin typeface="+mn-lt"/>
                          <a:ea typeface="+mn-ea"/>
                          <a:cs typeface="+mn-cs"/>
                        </a:rPr>
                        <a:t>开头的宏，常见的如</a:t>
                      </a:r>
                      <a:r>
                        <a:rPr lang="en-US" altLang="zh-CN" sz="1400" kern="1200" dirty="0" smtClean="0">
                          <a:solidFill>
                            <a:schemeClr val="dk1"/>
                          </a:solidFill>
                          <a:latin typeface="+mn-lt"/>
                          <a:ea typeface="+mn-ea"/>
                          <a:cs typeface="+mn-cs"/>
                        </a:rPr>
                        <a:t>CLIENT_SLAVE</a:t>
                      </a:r>
                      <a:r>
                        <a:rPr lang="zh-CN" altLang="en-US" sz="1400" kern="1200" dirty="0" smtClean="0">
                          <a:solidFill>
                            <a:schemeClr val="dk1"/>
                          </a:solidFill>
                          <a:latin typeface="+mn-lt"/>
                          <a:ea typeface="+mn-ea"/>
                          <a:cs typeface="+mn-cs"/>
                        </a:rPr>
                        <a:t>：表示客户端为</a:t>
                      </a:r>
                      <a:r>
                        <a:rPr lang="en-US" altLang="zh-CN" sz="1400" kern="1200" dirty="0" smtClean="0">
                          <a:solidFill>
                            <a:schemeClr val="dk1"/>
                          </a:solidFill>
                          <a:latin typeface="+mn-lt"/>
                          <a:ea typeface="+mn-ea"/>
                          <a:cs typeface="+mn-cs"/>
                        </a:rPr>
                        <a:t>slave</a:t>
                      </a:r>
                      <a:r>
                        <a:rPr lang="zh-CN" altLang="en-US" sz="1400" kern="1200" dirty="0" smtClean="0">
                          <a:solidFill>
                            <a:schemeClr val="dk1"/>
                          </a:solidFill>
                          <a:latin typeface="+mn-lt"/>
                          <a:ea typeface="+mn-ea"/>
                          <a:cs typeface="+mn-cs"/>
                        </a:rPr>
                        <a:t>；</a:t>
                      </a:r>
                      <a:r>
                        <a:rPr lang="en-US" altLang="zh-CN" sz="1400" kern="1200" dirty="0" smtClean="0">
                          <a:solidFill>
                            <a:schemeClr val="dk1"/>
                          </a:solidFill>
                          <a:latin typeface="+mn-lt"/>
                          <a:ea typeface="+mn-ea"/>
                          <a:cs typeface="+mn-cs"/>
                        </a:rPr>
                        <a:t>CLIENT_MASTER</a:t>
                      </a:r>
                      <a:r>
                        <a:rPr lang="zh-CN" altLang="en-US" sz="1400" kern="1200" dirty="0" smtClean="0">
                          <a:solidFill>
                            <a:schemeClr val="dk1"/>
                          </a:solidFill>
                          <a:latin typeface="+mn-lt"/>
                          <a:ea typeface="+mn-ea"/>
                          <a:cs typeface="+mn-cs"/>
                        </a:rPr>
                        <a:t>表示客户端为</a:t>
                      </a:r>
                      <a:r>
                        <a:rPr lang="en-US" altLang="zh-CN" sz="1400" kern="1200" dirty="0" smtClean="0">
                          <a:solidFill>
                            <a:schemeClr val="dk1"/>
                          </a:solidFill>
                          <a:latin typeface="+mn-lt"/>
                          <a:ea typeface="+mn-ea"/>
                          <a:cs typeface="+mn-cs"/>
                        </a:rPr>
                        <a:t>master</a:t>
                      </a:r>
                      <a:r>
                        <a:rPr lang="zh-CN" altLang="en-US" sz="1400" kern="1200" dirty="0" smtClean="0">
                          <a:solidFill>
                            <a:schemeClr val="dk1"/>
                          </a:solidFill>
                          <a:latin typeface="+mn-lt"/>
                          <a:ea typeface="+mn-ea"/>
                          <a:cs typeface="+mn-cs"/>
                        </a:rPr>
                        <a:t>；</a:t>
                      </a:r>
                      <a:r>
                        <a:rPr lang="en-US" altLang="zh-CN" sz="1400" kern="1200" dirty="0" smtClean="0">
                          <a:solidFill>
                            <a:schemeClr val="dk1"/>
                          </a:solidFill>
                          <a:latin typeface="+mn-lt"/>
                          <a:ea typeface="+mn-ea"/>
                          <a:cs typeface="+mn-cs"/>
                        </a:rPr>
                        <a:t>CLIENT_BLOCKED</a:t>
                      </a:r>
                      <a:r>
                        <a:rPr lang="zh-CN" altLang="en-US" sz="1400" kern="1200" dirty="0" smtClean="0">
                          <a:solidFill>
                            <a:schemeClr val="dk1"/>
                          </a:solidFill>
                          <a:latin typeface="+mn-lt"/>
                          <a:ea typeface="+mn-ea"/>
                          <a:cs typeface="+mn-cs"/>
                        </a:rPr>
                        <a:t>表示客户端处于等待操作</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执行某些阻塞操作</a:t>
                      </a:r>
                      <a:r>
                        <a:rPr lang="en-US" altLang="zh-CN" sz="1400" kern="1200" dirty="0" smtClean="0">
                          <a:solidFill>
                            <a:schemeClr val="dk1"/>
                          </a:solidFill>
                          <a:latin typeface="+mn-lt"/>
                          <a:ea typeface="+mn-ea"/>
                          <a:cs typeface="+mn-cs"/>
                        </a:rPr>
                        <a:t>)</a:t>
                      </a:r>
                      <a:r>
                        <a:rPr lang="zh-CN" altLang="en-US" sz="1400" kern="1200" dirty="0" smtClean="0">
                          <a:solidFill>
                            <a:schemeClr val="dk1"/>
                          </a:solidFill>
                          <a:latin typeface="+mn-lt"/>
                          <a:ea typeface="+mn-ea"/>
                          <a:cs typeface="+mn-cs"/>
                        </a:rPr>
                        <a:t>；</a:t>
                      </a:r>
                      <a:r>
                        <a:rPr lang="en-US" altLang="zh-CN" sz="1400" kern="1200" dirty="0" smtClean="0">
                          <a:solidFill>
                            <a:schemeClr val="dk1"/>
                          </a:solidFill>
                          <a:latin typeface="+mn-lt"/>
                          <a:ea typeface="+mn-ea"/>
                          <a:cs typeface="+mn-cs"/>
                        </a:rPr>
                        <a:t>CLIENT_MULTI</a:t>
                      </a:r>
                      <a:r>
                        <a:rPr lang="zh-CN" altLang="en-US" sz="1400" kern="1200" dirty="0" smtClean="0">
                          <a:solidFill>
                            <a:schemeClr val="dk1"/>
                          </a:solidFill>
                          <a:latin typeface="+mn-lt"/>
                          <a:ea typeface="+mn-ea"/>
                          <a:cs typeface="+mn-cs"/>
                        </a:rPr>
                        <a:t>表示客户端正在处理事务；</a:t>
                      </a:r>
                      <a:r>
                        <a:rPr lang="en-US" altLang="zh-CN" sz="1400" kern="1200" dirty="0" smtClean="0">
                          <a:solidFill>
                            <a:schemeClr val="dk1"/>
                          </a:solidFill>
                          <a:latin typeface="+mn-lt"/>
                          <a:ea typeface="+mn-ea"/>
                          <a:cs typeface="+mn-cs"/>
                        </a:rPr>
                        <a:t>CLIENT_FORCE_AOF</a:t>
                      </a:r>
                      <a:r>
                        <a:rPr lang="zh-CN" altLang="en-US" sz="1400" kern="1200" dirty="0" smtClean="0">
                          <a:solidFill>
                            <a:schemeClr val="dk1"/>
                          </a:solidFill>
                          <a:latin typeface="+mn-lt"/>
                          <a:ea typeface="+mn-ea"/>
                          <a:cs typeface="+mn-cs"/>
                        </a:rPr>
                        <a:t>表示强制执行</a:t>
                      </a:r>
                      <a:r>
                        <a:rPr lang="en-US" altLang="zh-CN" sz="1400" kern="1200" dirty="0" smtClean="0">
                          <a:solidFill>
                            <a:schemeClr val="dk1"/>
                          </a:solidFill>
                          <a:latin typeface="+mn-lt"/>
                          <a:ea typeface="+mn-ea"/>
                          <a:cs typeface="+mn-cs"/>
                        </a:rPr>
                        <a:t>AOF(</a:t>
                      </a:r>
                      <a:r>
                        <a:rPr lang="en-US" altLang="zh-CN" sz="1400" kern="1200" dirty="0" err="1" smtClean="0">
                          <a:solidFill>
                            <a:schemeClr val="dk1"/>
                          </a:solidFill>
                          <a:latin typeface="+mn-lt"/>
                          <a:ea typeface="+mn-ea"/>
                          <a:cs typeface="+mn-cs"/>
                        </a:rPr>
                        <a:t>pubsub</a:t>
                      </a:r>
                      <a:r>
                        <a:rPr lang="zh-CN" altLang="en-US" sz="1400" kern="1200" dirty="0" smtClean="0">
                          <a:solidFill>
                            <a:schemeClr val="dk1"/>
                          </a:solidFill>
                          <a:latin typeface="+mn-lt"/>
                          <a:ea typeface="+mn-ea"/>
                          <a:cs typeface="+mn-cs"/>
                        </a:rPr>
                        <a:t>时，所有指令都会写进</a:t>
                      </a:r>
                      <a:r>
                        <a:rPr lang="en-US" altLang="zh-CN" sz="1400" kern="1200" dirty="0" err="1" smtClean="0">
                          <a:solidFill>
                            <a:schemeClr val="dk1"/>
                          </a:solidFill>
                          <a:latin typeface="+mn-lt"/>
                          <a:ea typeface="+mn-ea"/>
                          <a:cs typeface="+mn-cs"/>
                        </a:rPr>
                        <a:t>aof</a:t>
                      </a:r>
                      <a:r>
                        <a:rPr lang="en-US" altLang="zh-CN" sz="1400" kern="1200" dirty="0" smtClean="0">
                          <a:solidFill>
                            <a:schemeClr val="dk1"/>
                          </a:solidFill>
                          <a:latin typeface="+mn-lt"/>
                          <a:ea typeface="+mn-ea"/>
                          <a:cs typeface="+mn-cs"/>
                        </a:rPr>
                        <a:t>)</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908216563"/>
                  </a:ext>
                </a:extLst>
              </a:tr>
              <a:tr h="516406">
                <a:tc>
                  <a:txBody>
                    <a:bodyPr/>
                    <a:lstStyle/>
                    <a:p>
                      <a:r>
                        <a:rPr lang="en-US" altLang="zh-CN" sz="1400" dirty="0" err="1" smtClean="0"/>
                        <a:t>querybuf</a:t>
                      </a:r>
                      <a:endParaRPr lang="zh-CN" altLang="en-US" sz="1400" dirty="0"/>
                    </a:p>
                  </a:txBody>
                  <a:tcPr/>
                </a:tc>
                <a:tc>
                  <a:txBody>
                    <a:bodyPr/>
                    <a:lstStyle/>
                    <a:p>
                      <a:r>
                        <a:rPr lang="zh-CN" altLang="en-US" sz="1400" dirty="0" smtClean="0"/>
                        <a:t>输入缓存区，用于保存发送的命令。其缓冲区</a:t>
                      </a:r>
                      <a:r>
                        <a:rPr lang="en-US" altLang="zh-CN" sz="1400" dirty="0" smtClean="0"/>
                        <a:t>PROTO_MAX_QUERYBUF_LEN</a:t>
                      </a:r>
                      <a:r>
                        <a:rPr lang="zh-CN" altLang="en-US" sz="1400" dirty="0" smtClean="0"/>
                        <a:t>最大限制</a:t>
                      </a:r>
                      <a:r>
                        <a:rPr lang="en-US" altLang="zh-CN" sz="1400" dirty="0" smtClean="0"/>
                        <a:t>1G</a:t>
                      </a:r>
                      <a:r>
                        <a:rPr lang="zh-CN" altLang="en-US" sz="1400" dirty="0" smtClean="0"/>
                        <a:t>，超过进行关闭</a:t>
                      </a:r>
                      <a:r>
                        <a:rPr lang="en-US" altLang="zh-CN" sz="1400" dirty="0" smtClean="0"/>
                        <a:t>(</a:t>
                      </a:r>
                      <a:r>
                        <a:rPr lang="en-US" altLang="zh-CN" sz="1400" dirty="0" err="1" smtClean="0"/>
                        <a:t>readQueryFromClient</a:t>
                      </a:r>
                      <a:r>
                        <a:rPr lang="en-US" altLang="zh-CN" sz="1400" dirty="0" smtClean="0"/>
                        <a:t>)</a:t>
                      </a:r>
                      <a:endParaRPr lang="zh-CN" altLang="en-US" sz="1400" dirty="0"/>
                    </a:p>
                  </a:txBody>
                  <a:tcPr/>
                </a:tc>
                <a:extLst>
                  <a:ext uri="{0D108BD9-81ED-4DB2-BD59-A6C34878D82A}">
                    <a16:rowId xmlns:a16="http://schemas.microsoft.com/office/drawing/2014/main" val="888532221"/>
                  </a:ext>
                </a:extLst>
              </a:tr>
              <a:tr h="516406">
                <a:tc>
                  <a:txBody>
                    <a:bodyPr/>
                    <a:lstStyle/>
                    <a:p>
                      <a:r>
                        <a:rPr lang="en-US" altLang="zh-CN" sz="1400" dirty="0" err="1" smtClean="0"/>
                        <a:t>buf</a:t>
                      </a:r>
                      <a:r>
                        <a:rPr lang="zh-CN" altLang="en-US" sz="1400" dirty="0" smtClean="0"/>
                        <a:t>、</a:t>
                      </a:r>
                      <a:r>
                        <a:rPr lang="en-US" altLang="zh-CN" sz="1400" dirty="0" err="1" smtClean="0"/>
                        <a:t>bufpos</a:t>
                      </a:r>
                      <a:endParaRPr lang="zh-CN" altLang="en-US" sz="1400" dirty="0"/>
                    </a:p>
                  </a:txBody>
                  <a:tcPr/>
                </a:tc>
                <a:tc>
                  <a:txBody>
                    <a:bodyPr/>
                    <a:lstStyle/>
                    <a:p>
                      <a:r>
                        <a:rPr lang="zh-CN" altLang="en-US" sz="1400" dirty="0" smtClean="0"/>
                        <a:t>每个客户端有两个缓冲区一个是固定的，一个是动态的。</a:t>
                      </a:r>
                      <a:r>
                        <a:rPr lang="en-US" altLang="zh-CN" sz="1400" dirty="0" err="1" smtClean="0"/>
                        <a:t>buf</a:t>
                      </a:r>
                      <a:r>
                        <a:rPr lang="zh-CN" altLang="en-US" sz="1400" dirty="0" smtClean="0"/>
                        <a:t>为固定输出缓冲区，大小为</a:t>
                      </a:r>
                      <a:r>
                        <a:rPr lang="en-US" altLang="zh-CN" sz="1400" dirty="0" smtClean="0"/>
                        <a:t>PROTO_REPLY_CHUNK_BYTES 16k</a:t>
                      </a:r>
                      <a:r>
                        <a:rPr lang="zh-CN" altLang="en-US" sz="1400" dirty="0" smtClean="0"/>
                        <a:t>，常用来回复短的内容，如</a:t>
                      </a:r>
                      <a:r>
                        <a:rPr lang="en-US" altLang="zh-CN" sz="1400" dirty="0" smtClean="0"/>
                        <a:t>ok</a:t>
                      </a:r>
                      <a:r>
                        <a:rPr lang="zh-CN" altLang="en-US" sz="1400" dirty="0" smtClean="0"/>
                        <a:t>等。</a:t>
                      </a:r>
                      <a:r>
                        <a:rPr lang="en-US" altLang="zh-CN" sz="1400" dirty="0" err="1" smtClean="0"/>
                        <a:t>bufpos</a:t>
                      </a:r>
                      <a:r>
                        <a:rPr lang="zh-CN" altLang="en-US" sz="1400" dirty="0" smtClean="0"/>
                        <a:t>用来记录</a:t>
                      </a:r>
                      <a:r>
                        <a:rPr lang="en-US" altLang="zh-CN" sz="1400" dirty="0" err="1" smtClean="0"/>
                        <a:t>buf</a:t>
                      </a:r>
                      <a:r>
                        <a:rPr lang="zh-CN" altLang="en-US" sz="1400" dirty="0" smtClean="0"/>
                        <a:t>实际长度，大于</a:t>
                      </a:r>
                      <a:r>
                        <a:rPr lang="en-US" altLang="zh-CN" sz="1400" dirty="0" smtClean="0"/>
                        <a:t>0</a:t>
                      </a:r>
                      <a:r>
                        <a:rPr lang="zh-CN" altLang="en-US" sz="1400" dirty="0" smtClean="0"/>
                        <a:t>表示使用</a:t>
                      </a:r>
                      <a:r>
                        <a:rPr lang="en-US" altLang="zh-CN" sz="1400" dirty="0" err="1" smtClean="0"/>
                        <a:t>buf</a:t>
                      </a:r>
                      <a:r>
                        <a:rPr lang="zh-CN" altLang="en-US" sz="1400" dirty="0" smtClean="0"/>
                        <a:t>。见</a:t>
                      </a:r>
                      <a:r>
                        <a:rPr lang="en-US" altLang="zh-CN" sz="1400" dirty="0" smtClean="0"/>
                        <a:t>(</a:t>
                      </a:r>
                      <a:r>
                        <a:rPr lang="en-US" altLang="zh-CN" sz="1400" dirty="0" err="1" smtClean="0"/>
                        <a:t>writeToClient</a:t>
                      </a:r>
                      <a:r>
                        <a:rPr lang="en-US" altLang="zh-CN" sz="1400" dirty="0" smtClean="0"/>
                        <a:t>)</a:t>
                      </a:r>
                      <a:endParaRPr lang="zh-CN" altLang="en-US" sz="1400" dirty="0"/>
                    </a:p>
                  </a:txBody>
                  <a:tcPr/>
                </a:tc>
                <a:extLst>
                  <a:ext uri="{0D108BD9-81ED-4DB2-BD59-A6C34878D82A}">
                    <a16:rowId xmlns:a16="http://schemas.microsoft.com/office/drawing/2014/main" val="1105412844"/>
                  </a:ext>
                </a:extLst>
              </a:tr>
              <a:tr h="516406">
                <a:tc>
                  <a:txBody>
                    <a:bodyPr/>
                    <a:lstStyle/>
                    <a:p>
                      <a:r>
                        <a:rPr lang="en-US" altLang="zh-CN" sz="1400" dirty="0" smtClean="0"/>
                        <a:t>reply</a:t>
                      </a:r>
                      <a:r>
                        <a:rPr lang="zh-CN" altLang="en-US" sz="1400" dirty="0" smtClean="0"/>
                        <a:t>、</a:t>
                      </a:r>
                      <a:r>
                        <a:rPr lang="en-US" altLang="zh-CN" sz="1400" dirty="0" err="1" smtClean="0"/>
                        <a:t>reply_bytes</a:t>
                      </a:r>
                      <a:endParaRPr lang="zh-CN" altLang="en-US" sz="1400" dirty="0"/>
                    </a:p>
                  </a:txBody>
                  <a:tcPr/>
                </a:tc>
                <a:tc>
                  <a:txBody>
                    <a:bodyPr/>
                    <a:lstStyle/>
                    <a:p>
                      <a:r>
                        <a:rPr lang="en-US" altLang="zh-CN" sz="1400" dirty="0" smtClean="0"/>
                        <a:t>list</a:t>
                      </a:r>
                      <a:r>
                        <a:rPr lang="zh-CN" altLang="en-US" sz="1400" dirty="0" smtClean="0"/>
                        <a:t>类型，动态输出缓冲区。</a:t>
                      </a:r>
                      <a:r>
                        <a:rPr lang="en-US" altLang="zh-CN" sz="1400" dirty="0" err="1" smtClean="0"/>
                        <a:t>reply_bytes</a:t>
                      </a:r>
                      <a:r>
                        <a:rPr lang="zh-CN" altLang="en-US" sz="1400" dirty="0" smtClean="0"/>
                        <a:t>表示回复连表的总长度</a:t>
                      </a:r>
                      <a:endParaRPr lang="zh-CN" altLang="en-US" sz="1400" dirty="0"/>
                    </a:p>
                  </a:txBody>
                  <a:tcPr/>
                </a:tc>
                <a:extLst>
                  <a:ext uri="{0D108BD9-81ED-4DB2-BD59-A6C34878D82A}">
                    <a16:rowId xmlns:a16="http://schemas.microsoft.com/office/drawing/2014/main" val="2513164007"/>
                  </a:ext>
                </a:extLst>
              </a:tr>
              <a:tr h="516406">
                <a:tc>
                  <a:txBody>
                    <a:bodyPr/>
                    <a:lstStyle/>
                    <a:p>
                      <a:r>
                        <a:rPr lang="en-US" altLang="zh-CN" sz="1400" dirty="0" err="1" smtClean="0"/>
                        <a:t>db</a:t>
                      </a:r>
                      <a:endParaRPr lang="zh-CN" altLang="en-US" sz="1400" dirty="0"/>
                    </a:p>
                  </a:txBody>
                  <a:tcPr/>
                </a:tc>
                <a:tc>
                  <a:txBody>
                    <a:bodyPr/>
                    <a:lstStyle/>
                    <a:p>
                      <a:r>
                        <a:rPr lang="en-US" altLang="zh-CN" sz="1400" dirty="0" err="1" smtClean="0"/>
                        <a:t>redisDb</a:t>
                      </a:r>
                      <a:r>
                        <a:rPr lang="zh-CN" altLang="en-US" sz="1400" dirty="0" smtClean="0"/>
                        <a:t>类型，表示当前所选的数据库</a:t>
                      </a:r>
                      <a:endParaRPr lang="zh-CN" altLang="en-US" sz="1400" dirty="0"/>
                    </a:p>
                  </a:txBody>
                  <a:tcPr/>
                </a:tc>
                <a:extLst>
                  <a:ext uri="{0D108BD9-81ED-4DB2-BD59-A6C34878D82A}">
                    <a16:rowId xmlns:a16="http://schemas.microsoft.com/office/drawing/2014/main" val="4268494637"/>
                  </a:ext>
                </a:extLst>
              </a:tr>
              <a:tr h="516406">
                <a:tc>
                  <a:txBody>
                    <a:bodyPr/>
                    <a:lstStyle/>
                    <a:p>
                      <a:r>
                        <a:rPr lang="en-US" altLang="zh-CN" sz="1400" dirty="0" smtClean="0"/>
                        <a:t>time</a:t>
                      </a:r>
                      <a:r>
                        <a:rPr lang="zh-CN" altLang="en-US" sz="1400" dirty="0" smtClean="0"/>
                        <a:t>相关</a:t>
                      </a:r>
                      <a:endParaRPr lang="zh-CN" altLang="en-US" sz="1400" dirty="0"/>
                    </a:p>
                  </a:txBody>
                  <a:tcPr/>
                </a:tc>
                <a:tc>
                  <a:txBody>
                    <a:bodyPr/>
                    <a:lstStyle/>
                    <a:p>
                      <a:r>
                        <a:rPr lang="en-US" altLang="zh-CN" sz="1400" dirty="0" err="1" smtClean="0"/>
                        <a:t>Ctime</a:t>
                      </a:r>
                      <a:r>
                        <a:rPr lang="zh-CN" altLang="en-US" sz="1400" dirty="0" smtClean="0"/>
                        <a:t>：创建时间；</a:t>
                      </a:r>
                      <a:r>
                        <a:rPr lang="en-US" altLang="zh-CN" sz="1400" dirty="0" err="1" smtClean="0"/>
                        <a:t>lastinteraction</a:t>
                      </a:r>
                      <a:r>
                        <a:rPr lang="zh-CN" altLang="en-US" sz="1400" dirty="0" smtClean="0"/>
                        <a:t>最后一次交互时间，用来计算超时；</a:t>
                      </a:r>
                      <a:r>
                        <a:rPr lang="en-US" altLang="zh-CN" sz="1400" dirty="0" err="1" smtClean="0"/>
                        <a:t>obuf_soft_limit_reached_time</a:t>
                      </a:r>
                      <a:r>
                        <a:rPr lang="zh-CN" altLang="en-US" sz="1400" dirty="0" smtClean="0"/>
                        <a:t>输出缓冲区最近一次到达软限制的时间</a:t>
                      </a:r>
                      <a:r>
                        <a:rPr lang="en-US" altLang="zh-CN" sz="1400" dirty="0" smtClean="0"/>
                        <a:t>.</a:t>
                      </a:r>
                      <a:r>
                        <a:rPr lang="zh-CN" altLang="en-US" sz="1400" dirty="0" smtClean="0"/>
                        <a:t>见</a:t>
                      </a:r>
                      <a:r>
                        <a:rPr lang="en-US" altLang="zh-CN" sz="1400" dirty="0" smtClean="0"/>
                        <a:t>(</a:t>
                      </a:r>
                      <a:r>
                        <a:rPr lang="en-US" altLang="zh-CN" sz="1400" dirty="0" err="1" smtClean="0"/>
                        <a:t>checkClientOutputBufferLimits</a:t>
                      </a:r>
                      <a:r>
                        <a:rPr lang="en-US" altLang="zh-CN" sz="1400" dirty="0" smtClean="0"/>
                        <a:t>)</a:t>
                      </a:r>
                      <a:endParaRPr lang="zh-CN" altLang="en-US" sz="1400" dirty="0"/>
                    </a:p>
                  </a:txBody>
                  <a:tcPr/>
                </a:tc>
                <a:extLst>
                  <a:ext uri="{0D108BD9-81ED-4DB2-BD59-A6C34878D82A}">
                    <a16:rowId xmlns:a16="http://schemas.microsoft.com/office/drawing/2014/main" val="3174495285"/>
                  </a:ext>
                </a:extLst>
              </a:tr>
              <a:tr h="516406">
                <a:tc>
                  <a:txBody>
                    <a:bodyPr/>
                    <a:lstStyle/>
                    <a:p>
                      <a:r>
                        <a:rPr lang="en-US" altLang="zh-CN" sz="1400" dirty="0" err="1" smtClean="0"/>
                        <a:t>blockingState</a:t>
                      </a:r>
                      <a:endParaRPr lang="zh-CN" altLang="en-US" sz="1400" dirty="0"/>
                    </a:p>
                  </a:txBody>
                  <a:tcPr/>
                </a:tc>
                <a:tc>
                  <a:txBody>
                    <a:bodyPr/>
                    <a:lstStyle/>
                    <a:p>
                      <a:r>
                        <a:rPr lang="zh-CN" altLang="en-US" sz="1400" dirty="0" smtClean="0"/>
                        <a:t>记录客户端阻塞相关的状态，包括超时时间，引起阻塞的</a:t>
                      </a:r>
                      <a:r>
                        <a:rPr lang="en-US" altLang="zh-CN" sz="1400" dirty="0" smtClean="0"/>
                        <a:t>key</a:t>
                      </a:r>
                      <a:r>
                        <a:rPr lang="zh-CN" altLang="en-US" sz="1400" dirty="0" smtClean="0"/>
                        <a:t>等</a:t>
                      </a:r>
                      <a:endParaRPr lang="zh-CN" altLang="en-US" sz="1400" dirty="0"/>
                    </a:p>
                  </a:txBody>
                  <a:tcPr/>
                </a:tc>
                <a:extLst>
                  <a:ext uri="{0D108BD9-81ED-4DB2-BD59-A6C34878D82A}">
                    <a16:rowId xmlns:a16="http://schemas.microsoft.com/office/drawing/2014/main" val="3194818471"/>
                  </a:ext>
                </a:extLst>
              </a:tr>
            </a:tbl>
          </a:graphicData>
        </a:graphic>
      </p:graphicFrame>
    </p:spTree>
    <p:extLst>
      <p:ext uri="{BB962C8B-B14F-4D97-AF65-F5344CB8AC3E}">
        <p14:creationId xmlns:p14="http://schemas.microsoft.com/office/powerpoint/2010/main" val="17432191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89531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客户端</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配置文件</a:t>
            </a:r>
            <a:endParaRPr lang="id-ID" sz="1600" b="1" dirty="0">
              <a:latin typeface="微软雅黑" panose="020B0503020204020204" pitchFamily="34" charset="-122"/>
              <a:ea typeface="微软雅黑" pitchFamily="34" charset="-122"/>
              <a:cs typeface="Aparajita"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628266842"/>
              </p:ext>
            </p:extLst>
          </p:nvPr>
        </p:nvGraphicFramePr>
        <p:xfrm>
          <a:off x="504453" y="1573245"/>
          <a:ext cx="10650478" cy="4715691"/>
        </p:xfrm>
        <a:graphic>
          <a:graphicData uri="http://schemas.openxmlformats.org/drawingml/2006/table">
            <a:tbl>
              <a:tblPr firstRow="1" bandRow="1">
                <a:tableStyleId>{5C22544A-7EE6-4342-B048-85BDC9FD1C3A}</a:tableStyleId>
              </a:tblPr>
              <a:tblGrid>
                <a:gridCol w="2404348">
                  <a:extLst>
                    <a:ext uri="{9D8B030D-6E8A-4147-A177-3AD203B41FA5}">
                      <a16:colId xmlns:a16="http://schemas.microsoft.com/office/drawing/2014/main" val="2802523796"/>
                    </a:ext>
                  </a:extLst>
                </a:gridCol>
                <a:gridCol w="8246130">
                  <a:extLst>
                    <a:ext uri="{9D8B030D-6E8A-4147-A177-3AD203B41FA5}">
                      <a16:colId xmlns:a16="http://schemas.microsoft.com/office/drawing/2014/main" val="4074857827"/>
                    </a:ext>
                  </a:extLst>
                </a:gridCol>
              </a:tblGrid>
              <a:tr h="406437">
                <a:tc>
                  <a:txBody>
                    <a:bodyPr/>
                    <a:lstStyle/>
                    <a:p>
                      <a:r>
                        <a:rPr lang="zh-CN" altLang="en-US" sz="1400" dirty="0" smtClean="0"/>
                        <a:t>字段名称</a:t>
                      </a:r>
                      <a:endParaRPr lang="zh-CN" altLang="en-US" sz="1400" dirty="0"/>
                    </a:p>
                  </a:txBody>
                  <a:tcPr anchor="ctr" anchorCtr="1"/>
                </a:tc>
                <a:tc>
                  <a:txBody>
                    <a:bodyPr/>
                    <a:lstStyle/>
                    <a:p>
                      <a:r>
                        <a:rPr lang="zh-CN" altLang="en-US" sz="1400" dirty="0" smtClean="0"/>
                        <a:t>描述</a:t>
                      </a:r>
                      <a:endParaRPr lang="zh-CN" altLang="en-US" sz="1400" dirty="0"/>
                    </a:p>
                  </a:txBody>
                  <a:tcPr/>
                </a:tc>
                <a:extLst>
                  <a:ext uri="{0D108BD9-81ED-4DB2-BD59-A6C34878D82A}">
                    <a16:rowId xmlns:a16="http://schemas.microsoft.com/office/drawing/2014/main" val="3195574570"/>
                  </a:ext>
                </a:extLst>
              </a:tr>
              <a:tr h="564030">
                <a:tc>
                  <a:txBody>
                    <a:bodyPr/>
                    <a:lstStyle/>
                    <a:p>
                      <a:r>
                        <a:rPr lang="en-US" altLang="zh-CN" sz="1400" dirty="0" smtClean="0"/>
                        <a:t>timeout</a:t>
                      </a:r>
                      <a:endParaRPr lang="zh-CN" altLang="en-US" sz="1400" dirty="0"/>
                    </a:p>
                  </a:txBody>
                  <a:tcPr/>
                </a:tc>
                <a:tc>
                  <a:txBody>
                    <a:bodyPr/>
                    <a:lstStyle/>
                    <a:p>
                      <a:r>
                        <a:rPr lang="zh-CN" altLang="en-US" sz="1400" dirty="0" smtClean="0"/>
                        <a:t>客户端超时时间，默认为</a:t>
                      </a:r>
                      <a:r>
                        <a:rPr lang="en-US" altLang="zh-CN" sz="1400" dirty="0" smtClean="0"/>
                        <a:t>0</a:t>
                      </a:r>
                      <a:r>
                        <a:rPr lang="zh-CN" altLang="en-US" sz="1400" dirty="0" smtClean="0"/>
                        <a:t>，设置</a:t>
                      </a:r>
                      <a:r>
                        <a:rPr lang="en-US" altLang="zh-CN" sz="1400" dirty="0" err="1" smtClean="0"/>
                        <a:t>config</a:t>
                      </a:r>
                      <a:r>
                        <a:rPr lang="en-US" altLang="zh-CN" sz="1400" baseline="0" dirty="0" smtClean="0"/>
                        <a:t> set timeout xx</a:t>
                      </a:r>
                      <a:endParaRPr lang="zh-CN" altLang="en-US" sz="1400" dirty="0"/>
                    </a:p>
                  </a:txBody>
                  <a:tcPr/>
                </a:tc>
                <a:extLst>
                  <a:ext uri="{0D108BD9-81ED-4DB2-BD59-A6C34878D82A}">
                    <a16:rowId xmlns:a16="http://schemas.microsoft.com/office/drawing/2014/main" val="1107594664"/>
                  </a:ext>
                </a:extLst>
              </a:tr>
              <a:tr h="577848">
                <a:tc>
                  <a:txBody>
                    <a:bodyPr/>
                    <a:lstStyle/>
                    <a:p>
                      <a:r>
                        <a:rPr lang="en-US" altLang="zh-CN" sz="1400" dirty="0" err="1" smtClean="0"/>
                        <a:t>tcp-keepalive</a:t>
                      </a:r>
                      <a:endParaRPr lang="zh-CN" altLang="en-US" sz="1400" dirty="0"/>
                    </a:p>
                  </a:txBody>
                  <a:tcPr/>
                </a:tc>
                <a:tc>
                  <a:txBody>
                    <a:bodyPr/>
                    <a:lstStyle/>
                    <a:p>
                      <a:pPr marL="0" algn="l" defTabSz="1028065" rtl="0" eaLnBrk="1" latinLnBrk="0" hangingPunct="1"/>
                      <a:r>
                        <a:rPr lang="zh-CN" altLang="en-US" sz="1400" kern="1200" dirty="0" smtClean="0">
                          <a:solidFill>
                            <a:schemeClr val="dk1"/>
                          </a:solidFill>
                          <a:latin typeface="+mn-lt"/>
                          <a:ea typeface="+mn-ea"/>
                          <a:cs typeface="+mn-cs"/>
                        </a:rPr>
                        <a:t>设置</a:t>
                      </a:r>
                      <a:r>
                        <a:rPr lang="en-US" altLang="zh-CN" sz="1400" kern="1200" dirty="0" err="1" smtClean="0">
                          <a:solidFill>
                            <a:schemeClr val="dk1"/>
                          </a:solidFill>
                          <a:latin typeface="+mn-lt"/>
                          <a:ea typeface="+mn-ea"/>
                          <a:cs typeface="+mn-cs"/>
                        </a:rPr>
                        <a:t>keepalived</a:t>
                      </a:r>
                      <a:endParaRPr lang="zh-CN" altLang="en-US" sz="1400" kern="1200" dirty="0">
                        <a:solidFill>
                          <a:schemeClr val="dk1"/>
                        </a:solidFill>
                        <a:latin typeface="+mn-lt"/>
                        <a:ea typeface="+mn-ea"/>
                        <a:cs typeface="+mn-cs"/>
                      </a:endParaRPr>
                    </a:p>
                  </a:txBody>
                  <a:tcPr/>
                </a:tc>
                <a:extLst>
                  <a:ext uri="{0D108BD9-81ED-4DB2-BD59-A6C34878D82A}">
                    <a16:rowId xmlns:a16="http://schemas.microsoft.com/office/drawing/2014/main" val="908216563"/>
                  </a:ext>
                </a:extLst>
              </a:tr>
              <a:tr h="577848">
                <a:tc>
                  <a:txBody>
                    <a:bodyPr/>
                    <a:lstStyle/>
                    <a:p>
                      <a:r>
                        <a:rPr lang="en-US" altLang="zh-CN" sz="1400" dirty="0" err="1" smtClean="0"/>
                        <a:t>maxclients</a:t>
                      </a:r>
                      <a:endParaRPr lang="zh-CN" altLang="en-US" sz="1400" dirty="0"/>
                    </a:p>
                  </a:txBody>
                  <a:tcPr/>
                </a:tc>
                <a:tc>
                  <a:txBody>
                    <a:bodyPr/>
                    <a:lstStyle/>
                    <a:p>
                      <a:r>
                        <a:rPr lang="zh-CN" altLang="en-US" sz="1400" dirty="0" smtClean="0"/>
                        <a:t>最大连接数，默认是</a:t>
                      </a:r>
                      <a:r>
                        <a:rPr lang="en-US" altLang="zh-CN" sz="1400" dirty="0" smtClean="0"/>
                        <a:t>10000</a:t>
                      </a:r>
                      <a:endParaRPr lang="zh-CN" altLang="en-US" sz="1400" dirty="0"/>
                    </a:p>
                  </a:txBody>
                  <a:tcPr/>
                </a:tc>
                <a:extLst>
                  <a:ext uri="{0D108BD9-81ED-4DB2-BD59-A6C34878D82A}">
                    <a16:rowId xmlns:a16="http://schemas.microsoft.com/office/drawing/2014/main" val="888532221"/>
                  </a:ext>
                </a:extLst>
              </a:tr>
              <a:tr h="577848">
                <a:tc>
                  <a:txBody>
                    <a:bodyPr/>
                    <a:lstStyle/>
                    <a:p>
                      <a:r>
                        <a:rPr lang="en-US" altLang="zh-CN" sz="1400" dirty="0" err="1" smtClean="0"/>
                        <a:t>tcp</a:t>
                      </a:r>
                      <a:r>
                        <a:rPr lang="en-US" altLang="zh-CN" sz="1400" dirty="0" smtClean="0"/>
                        <a:t>-backlog</a:t>
                      </a:r>
                      <a:endParaRPr lang="zh-CN" altLang="en-US" sz="1400" dirty="0"/>
                    </a:p>
                  </a:txBody>
                  <a:tcPr/>
                </a:tc>
                <a:tc>
                  <a:txBody>
                    <a:bodyPr/>
                    <a:lstStyle/>
                    <a:p>
                      <a:r>
                        <a:rPr lang="en-US" altLang="zh-CN" sz="1400" dirty="0" err="1" smtClean="0"/>
                        <a:t>tcp</a:t>
                      </a:r>
                      <a:r>
                        <a:rPr lang="zh-CN" altLang="en-US" sz="1400" dirty="0" smtClean="0"/>
                        <a:t>套接字队列长度，默认为</a:t>
                      </a:r>
                      <a:r>
                        <a:rPr lang="en-US" altLang="zh-CN" sz="1400" dirty="0" smtClean="0"/>
                        <a:t>511</a:t>
                      </a:r>
                      <a:r>
                        <a:rPr lang="zh-CN" altLang="en-US" sz="1400" dirty="0" smtClean="0"/>
                        <a:t>，见</a:t>
                      </a:r>
                      <a:r>
                        <a:rPr lang="en-US" altLang="zh-CN" sz="1400" dirty="0" smtClean="0"/>
                        <a:t>/</a:t>
                      </a:r>
                      <a:r>
                        <a:rPr lang="en-US" altLang="zh-CN" sz="1400" dirty="0" err="1" smtClean="0"/>
                        <a:t>proc</a:t>
                      </a:r>
                      <a:r>
                        <a:rPr lang="en-US" altLang="zh-CN" sz="1400" dirty="0" smtClean="0"/>
                        <a:t>/sys/net/core/</a:t>
                      </a:r>
                      <a:r>
                        <a:rPr lang="en-US" altLang="zh-CN" sz="1400" dirty="0" err="1" smtClean="0"/>
                        <a:t>somaxconn</a:t>
                      </a:r>
                      <a:endParaRPr lang="zh-CN" altLang="en-US" sz="1400" dirty="0"/>
                    </a:p>
                  </a:txBody>
                  <a:tcPr/>
                </a:tc>
                <a:extLst>
                  <a:ext uri="{0D108BD9-81ED-4DB2-BD59-A6C34878D82A}">
                    <a16:rowId xmlns:a16="http://schemas.microsoft.com/office/drawing/2014/main" val="1105412844"/>
                  </a:ext>
                </a:extLst>
              </a:tr>
              <a:tr h="1544460">
                <a:tc>
                  <a:txBody>
                    <a:bodyPr/>
                    <a:lstStyle/>
                    <a:p>
                      <a:r>
                        <a:rPr lang="en-US" altLang="zh-CN" sz="1400" dirty="0" smtClean="0"/>
                        <a:t>client-output-buffer-limit</a:t>
                      </a:r>
                      <a:endParaRPr lang="zh-CN" altLang="en-US" sz="1400" dirty="0"/>
                    </a:p>
                  </a:txBody>
                  <a:tcPr/>
                </a:tc>
                <a:tc>
                  <a:txBody>
                    <a:bodyPr/>
                    <a:lstStyle/>
                    <a:p>
                      <a:r>
                        <a:rPr lang="zh-CN" altLang="en-US" sz="1400" dirty="0" smtClean="0"/>
                        <a:t>设置输出缓冲区限制。格式为</a:t>
                      </a:r>
                      <a:r>
                        <a:rPr lang="en-US" altLang="zh-CN" sz="1400" dirty="0" smtClean="0"/>
                        <a:t>client-output-buffer-limit &lt;class&gt; &lt;hard limit&gt; &lt;soft limit&gt; &lt;soft seconds&gt;</a:t>
                      </a:r>
                    </a:p>
                    <a:p>
                      <a:r>
                        <a:rPr lang="en-US" altLang="zh-CN" sz="1400" dirty="0" smtClean="0"/>
                        <a:t>client-output-buffer-limit normal 0 0 0</a:t>
                      </a:r>
                    </a:p>
                    <a:p>
                      <a:r>
                        <a:rPr lang="en-US" altLang="zh-CN" sz="1400" dirty="0" smtClean="0"/>
                        <a:t>client-output-buffer-limit replica 256mb 64mb 60</a:t>
                      </a:r>
                    </a:p>
                    <a:p>
                      <a:r>
                        <a:rPr lang="en-US" altLang="zh-CN" sz="1400" dirty="0" smtClean="0"/>
                        <a:t>client-output-buffer-limit </a:t>
                      </a:r>
                      <a:r>
                        <a:rPr lang="en-US" altLang="zh-CN" sz="1400" dirty="0" err="1" smtClean="0"/>
                        <a:t>pubsub</a:t>
                      </a:r>
                      <a:r>
                        <a:rPr lang="en-US" altLang="zh-CN" sz="1400" dirty="0" smtClean="0"/>
                        <a:t> 32mb 8mb 60</a:t>
                      </a:r>
                    </a:p>
                    <a:p>
                      <a:r>
                        <a:rPr lang="zh-CN" altLang="en-US" sz="1400" dirty="0" smtClean="0"/>
                        <a:t>其中</a:t>
                      </a:r>
                      <a:r>
                        <a:rPr lang="en-US" altLang="zh-CN" sz="1400" dirty="0" smtClean="0"/>
                        <a:t>class</a:t>
                      </a:r>
                      <a:r>
                        <a:rPr lang="zh-CN" altLang="en-US" sz="1400" dirty="0" smtClean="0"/>
                        <a:t>表示客户端类型，超过</a:t>
                      </a:r>
                      <a:r>
                        <a:rPr lang="en-US" altLang="zh-CN" sz="1400" dirty="0" smtClean="0"/>
                        <a:t>hard limit</a:t>
                      </a:r>
                      <a:r>
                        <a:rPr lang="zh-CN" altLang="en-US" sz="1400" dirty="0" smtClean="0"/>
                        <a:t>客户端立即关闭，超过</a:t>
                      </a:r>
                      <a:r>
                        <a:rPr lang="en-US" altLang="zh-CN" sz="1400" dirty="0" smtClean="0"/>
                        <a:t>soft limit</a:t>
                      </a:r>
                      <a:r>
                        <a:rPr lang="zh-CN" altLang="en-US" sz="1400" dirty="0" smtClean="0"/>
                        <a:t>且持续</a:t>
                      </a:r>
                      <a:r>
                        <a:rPr lang="en-US" altLang="zh-CN" sz="1400" dirty="0" smtClean="0"/>
                        <a:t>soft seconds</a:t>
                      </a:r>
                      <a:r>
                        <a:rPr lang="zh-CN" altLang="en-US" sz="1400" dirty="0" smtClean="0"/>
                        <a:t>后再关闭。</a:t>
                      </a:r>
                      <a:endParaRPr lang="en-US" altLang="zh-CN" sz="1400" dirty="0" smtClean="0"/>
                    </a:p>
                    <a:p>
                      <a:r>
                        <a:rPr lang="en-US" altLang="zh-CN" sz="1400" dirty="0" smtClean="0"/>
                        <a:t>class</a:t>
                      </a:r>
                      <a:r>
                        <a:rPr lang="zh-CN" altLang="en-US" sz="1400" dirty="0" smtClean="0"/>
                        <a:t>取值：</a:t>
                      </a:r>
                      <a:endParaRPr lang="en-US" altLang="zh-CN" sz="1400" dirty="0" smtClean="0"/>
                    </a:p>
                    <a:p>
                      <a:r>
                        <a:rPr lang="en-US" altLang="zh-CN" sz="1400" dirty="0" smtClean="0"/>
                        <a:t>normal -&gt; normal clients including MONITOR clients</a:t>
                      </a:r>
                    </a:p>
                    <a:p>
                      <a:r>
                        <a:rPr lang="en-US" altLang="zh-CN" sz="1400" dirty="0" smtClean="0"/>
                        <a:t>slave  -&gt; slave clients</a:t>
                      </a:r>
                    </a:p>
                    <a:p>
                      <a:r>
                        <a:rPr lang="en-US" altLang="zh-CN" sz="1400" dirty="0" err="1" smtClean="0"/>
                        <a:t>pubsub</a:t>
                      </a:r>
                      <a:r>
                        <a:rPr lang="en-US" altLang="zh-CN" sz="1400" dirty="0" smtClean="0"/>
                        <a:t> -&gt; clients subscribed to at least one </a:t>
                      </a:r>
                      <a:r>
                        <a:rPr lang="en-US" altLang="zh-CN" sz="1400" dirty="0" err="1" smtClean="0"/>
                        <a:t>pubsub</a:t>
                      </a:r>
                      <a:r>
                        <a:rPr lang="en-US" altLang="zh-CN" sz="1400" dirty="0" smtClean="0"/>
                        <a:t> channel or pattern</a:t>
                      </a:r>
                    </a:p>
                  </a:txBody>
                  <a:tcPr/>
                </a:tc>
                <a:extLst>
                  <a:ext uri="{0D108BD9-81ED-4DB2-BD59-A6C34878D82A}">
                    <a16:rowId xmlns:a16="http://schemas.microsoft.com/office/drawing/2014/main" val="961683985"/>
                  </a:ext>
                </a:extLst>
              </a:tr>
            </a:tbl>
          </a:graphicData>
        </a:graphic>
      </p:graphicFrame>
    </p:spTree>
    <p:extLst>
      <p:ext uri="{BB962C8B-B14F-4D97-AF65-F5344CB8AC3E}">
        <p14:creationId xmlns:p14="http://schemas.microsoft.com/office/powerpoint/2010/main" val="19310828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89531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客户端</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监控命令</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503671" y="4277820"/>
            <a:ext cx="1577470" cy="400110"/>
          </a:xfrm>
          <a:prstGeom prst="rect">
            <a:avLst/>
          </a:prstGeom>
        </p:spPr>
        <p:txBody>
          <a:bodyPr wrap="square">
            <a:spAutoFit/>
          </a:bodyPr>
          <a:lstStyle/>
          <a:p>
            <a:r>
              <a:rPr lang="en-US" altLang="zh-CN" dirty="0" smtClean="0">
                <a:latin typeface="Arial" panose="020B0604020202020204" pitchFamily="34" charset="0"/>
              </a:rPr>
              <a:t>info clients</a:t>
            </a:r>
          </a:p>
        </p:txBody>
      </p:sp>
      <p:sp>
        <p:nvSpPr>
          <p:cNvPr id="10" name="矩形 9"/>
          <p:cNvSpPr/>
          <p:nvPr/>
        </p:nvSpPr>
        <p:spPr>
          <a:xfrm>
            <a:off x="645613" y="1500865"/>
            <a:ext cx="2448272" cy="400110"/>
          </a:xfrm>
          <a:prstGeom prst="rect">
            <a:avLst/>
          </a:prstGeom>
        </p:spPr>
        <p:txBody>
          <a:bodyPr wrap="square">
            <a:spAutoFit/>
          </a:bodyPr>
          <a:lstStyle/>
          <a:p>
            <a:r>
              <a:rPr lang="en-US" altLang="zh-CN" dirty="0" smtClean="0">
                <a:latin typeface="Arial" panose="020B0604020202020204" pitchFamily="34" charset="0"/>
              </a:rPr>
              <a:t>clients list:</a:t>
            </a:r>
            <a:endParaRPr lang="en-US" altLang="zh-CN" dirty="0">
              <a:latin typeface="Arial" panose="020B0604020202020204" pitchFamily="34" charset="0"/>
            </a:endParaRPr>
          </a:p>
        </p:txBody>
      </p:sp>
      <p:pic>
        <p:nvPicPr>
          <p:cNvPr id="3" name="图片 2"/>
          <p:cNvPicPr>
            <a:picLocks noChangeAspect="1"/>
          </p:cNvPicPr>
          <p:nvPr/>
        </p:nvPicPr>
        <p:blipFill>
          <a:blip r:embed="rId3"/>
          <a:stretch>
            <a:fillRect/>
          </a:stretch>
        </p:blipFill>
        <p:spPr>
          <a:xfrm>
            <a:off x="2232645" y="4799977"/>
            <a:ext cx="3552825" cy="1390650"/>
          </a:xfrm>
          <a:prstGeom prst="rect">
            <a:avLst/>
          </a:prstGeom>
        </p:spPr>
      </p:pic>
      <p:pic>
        <p:nvPicPr>
          <p:cNvPr id="11" name="图片 10"/>
          <p:cNvPicPr>
            <a:picLocks noChangeAspect="1"/>
          </p:cNvPicPr>
          <p:nvPr/>
        </p:nvPicPr>
        <p:blipFill>
          <a:blip r:embed="rId4"/>
          <a:stretch>
            <a:fillRect/>
          </a:stretch>
        </p:blipFill>
        <p:spPr>
          <a:xfrm>
            <a:off x="645613" y="1911040"/>
            <a:ext cx="8984867" cy="1303069"/>
          </a:xfrm>
          <a:prstGeom prst="rect">
            <a:avLst/>
          </a:prstGeom>
        </p:spPr>
      </p:pic>
      <p:sp>
        <p:nvSpPr>
          <p:cNvPr id="12" name="矩形 11"/>
          <p:cNvSpPr/>
          <p:nvPr/>
        </p:nvSpPr>
        <p:spPr>
          <a:xfrm>
            <a:off x="503671" y="3303702"/>
            <a:ext cx="10179574" cy="923330"/>
          </a:xfrm>
          <a:prstGeom prst="rect">
            <a:avLst/>
          </a:prstGeom>
        </p:spPr>
        <p:txBody>
          <a:bodyPr wrap="square">
            <a:spAutoFit/>
          </a:bodyPr>
          <a:lstStyle/>
          <a:p>
            <a:r>
              <a:rPr lang="zh-CN" altLang="en-US" sz="1800" dirty="0" smtClean="0"/>
              <a:t>其中</a:t>
            </a:r>
            <a:r>
              <a:rPr lang="en-US" altLang="zh-CN" sz="1800" dirty="0" smtClean="0"/>
              <a:t>flags</a:t>
            </a:r>
            <a:r>
              <a:rPr lang="zh-CN" altLang="en-US" sz="1800" dirty="0" smtClean="0"/>
              <a:t>表示客户端类型</a:t>
            </a:r>
            <a:r>
              <a:rPr lang="en-US" altLang="zh-CN" sz="1800" dirty="0" smtClean="0"/>
              <a:t>N-</a:t>
            </a:r>
            <a:r>
              <a:rPr lang="zh-CN" altLang="en-US" sz="1800" dirty="0" smtClean="0"/>
              <a:t>表示普通客户端，</a:t>
            </a:r>
            <a:r>
              <a:rPr lang="en-US" altLang="zh-CN" sz="1800" dirty="0" smtClean="0"/>
              <a:t>M-</a:t>
            </a:r>
            <a:r>
              <a:rPr lang="zh-CN" altLang="en-US" sz="1800" dirty="0" smtClean="0"/>
              <a:t>表示</a:t>
            </a:r>
            <a:r>
              <a:rPr lang="en-US" altLang="zh-CN" sz="1800" dirty="0" smtClean="0"/>
              <a:t>master</a:t>
            </a:r>
            <a:r>
              <a:rPr lang="zh-CN" altLang="en-US" sz="1800" dirty="0" smtClean="0"/>
              <a:t>等等，</a:t>
            </a:r>
            <a:r>
              <a:rPr lang="en-US" altLang="zh-CN" sz="1800" dirty="0" err="1" smtClean="0"/>
              <a:t>obl</a:t>
            </a:r>
            <a:r>
              <a:rPr lang="zh-CN" altLang="en-US" sz="1800" dirty="0"/>
              <a:t>代表固定缓冲区的长度，</a:t>
            </a:r>
            <a:r>
              <a:rPr lang="en-US" altLang="zh-CN" sz="1800" dirty="0" err="1"/>
              <a:t>oll</a:t>
            </a:r>
            <a:r>
              <a:rPr lang="zh-CN" altLang="en-US" sz="1800" dirty="0"/>
              <a:t>代表动态缓冲区列表的</a:t>
            </a:r>
            <a:r>
              <a:rPr lang="zh-CN" altLang="en-US" sz="1800" dirty="0" smtClean="0"/>
              <a:t>长度</a:t>
            </a:r>
            <a:r>
              <a:rPr lang="zh-CN" altLang="en-US" sz="1800" dirty="0"/>
              <a:t>，</a:t>
            </a:r>
            <a:r>
              <a:rPr lang="en-US" altLang="zh-CN" sz="1800" dirty="0" err="1"/>
              <a:t>omem</a:t>
            </a:r>
            <a:r>
              <a:rPr lang="zh-CN" altLang="en-US" sz="1800" dirty="0"/>
              <a:t>代表使用的字节</a:t>
            </a:r>
            <a:r>
              <a:rPr lang="zh-CN" altLang="en-US" sz="1800" dirty="0" smtClean="0"/>
              <a:t>数，</a:t>
            </a:r>
            <a:r>
              <a:rPr lang="en-US" altLang="zh-CN" sz="1800" dirty="0" smtClean="0"/>
              <a:t>events</a:t>
            </a:r>
            <a:r>
              <a:rPr lang="zh-CN" altLang="en-US" sz="1800" dirty="0" smtClean="0"/>
              <a:t>表示事件类型</a:t>
            </a:r>
            <a:r>
              <a:rPr lang="en-US" altLang="zh-CN" sz="1800" dirty="0" smtClean="0"/>
              <a:t>(r/w)</a:t>
            </a:r>
            <a:r>
              <a:rPr lang="zh-CN" altLang="en-US" sz="1800" dirty="0" smtClean="0"/>
              <a:t>，</a:t>
            </a:r>
            <a:r>
              <a:rPr lang="en-US" altLang="zh-CN" sz="1800" dirty="0" err="1" smtClean="0"/>
              <a:t>cmd</a:t>
            </a:r>
            <a:r>
              <a:rPr lang="zh-CN" altLang="en-US" sz="1800" dirty="0" smtClean="0"/>
              <a:t>记录最后一次执行的命令。</a:t>
            </a:r>
            <a:endParaRPr lang="zh-CN" altLang="en-US" sz="1800" dirty="0"/>
          </a:p>
        </p:txBody>
      </p:sp>
    </p:spTree>
    <p:extLst>
      <p:ext uri="{BB962C8B-B14F-4D97-AF65-F5344CB8AC3E}">
        <p14:creationId xmlns:p14="http://schemas.microsoft.com/office/powerpoint/2010/main" val="2424071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484947"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客户端</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关闭</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2" name="矩形 11"/>
          <p:cNvSpPr/>
          <p:nvPr/>
        </p:nvSpPr>
        <p:spPr>
          <a:xfrm>
            <a:off x="645613" y="1485768"/>
            <a:ext cx="10179574" cy="1323439"/>
          </a:xfrm>
          <a:prstGeom prst="rect">
            <a:avLst/>
          </a:prstGeom>
        </p:spPr>
        <p:txBody>
          <a:bodyPr wrap="square">
            <a:spAutoFit/>
          </a:bodyPr>
          <a:lstStyle/>
          <a:p>
            <a:r>
              <a:rPr lang="en-US" altLang="zh-CN" sz="1600" dirty="0" smtClean="0"/>
              <a:t>1.</a:t>
            </a:r>
            <a:r>
              <a:rPr lang="zh-CN" altLang="en-US" sz="1600" dirty="0" smtClean="0"/>
              <a:t>调用</a:t>
            </a:r>
            <a:r>
              <a:rPr lang="en-US" altLang="zh-CN" sz="1600" dirty="0" smtClean="0"/>
              <a:t>client kill</a:t>
            </a:r>
            <a:r>
              <a:rPr lang="zh-CN" altLang="en-US" sz="1600" dirty="0" smtClean="0"/>
              <a:t>命令</a:t>
            </a:r>
            <a:endParaRPr lang="en-US" altLang="zh-CN" sz="1600" dirty="0" smtClean="0"/>
          </a:p>
          <a:p>
            <a:r>
              <a:rPr lang="en-US" altLang="zh-CN" sz="1600" dirty="0" smtClean="0"/>
              <a:t>2.</a:t>
            </a:r>
            <a:r>
              <a:rPr lang="zh-CN" altLang="en-US" sz="1600" dirty="0" smtClean="0"/>
              <a:t>不符合协议格式的命令</a:t>
            </a:r>
            <a:endParaRPr lang="en-US" altLang="zh-CN" sz="1600" dirty="0" smtClean="0"/>
          </a:p>
          <a:p>
            <a:r>
              <a:rPr lang="en-US" altLang="zh-CN" sz="1600" dirty="0" smtClean="0"/>
              <a:t>3.</a:t>
            </a:r>
            <a:r>
              <a:rPr lang="zh-CN" altLang="en-US" sz="1600" dirty="0" smtClean="0"/>
              <a:t>客户端超时</a:t>
            </a:r>
            <a:endParaRPr lang="en-US" altLang="zh-CN" sz="1600" dirty="0" smtClean="0"/>
          </a:p>
          <a:p>
            <a:r>
              <a:rPr lang="en-US" altLang="zh-CN" sz="1600" dirty="0" smtClean="0"/>
              <a:t>4.</a:t>
            </a:r>
            <a:r>
              <a:rPr lang="zh-CN" altLang="en-US" sz="1600" dirty="0" smtClean="0"/>
              <a:t>输入缓冲区超过阈值</a:t>
            </a:r>
            <a:r>
              <a:rPr lang="en-US" altLang="zh-CN" sz="1600" dirty="0" smtClean="0"/>
              <a:t>1G</a:t>
            </a:r>
          </a:p>
          <a:p>
            <a:r>
              <a:rPr lang="en-US" altLang="zh-CN" sz="1600" dirty="0" smtClean="0"/>
              <a:t>5.</a:t>
            </a:r>
            <a:r>
              <a:rPr lang="zh-CN" altLang="en-US" sz="1600" dirty="0" smtClean="0"/>
              <a:t>输出缓冲区超出阈值（软限制和硬</a:t>
            </a:r>
            <a:r>
              <a:rPr lang="zh-CN" altLang="en-US" sz="1600" dirty="0"/>
              <a:t>限制，</a:t>
            </a:r>
            <a:r>
              <a:rPr lang="zh-CN" altLang="en-US" sz="1600" dirty="0" smtClean="0"/>
              <a:t>超过硬限制客户端</a:t>
            </a:r>
            <a:r>
              <a:rPr lang="zh-CN" altLang="en-US" sz="1600" dirty="0"/>
              <a:t>立即关闭，</a:t>
            </a:r>
            <a:r>
              <a:rPr lang="zh-CN" altLang="en-US" sz="1600" dirty="0" smtClean="0"/>
              <a:t>超过软限制且持续指定秒后</a:t>
            </a:r>
            <a:r>
              <a:rPr lang="zh-CN" altLang="en-US" sz="1600" dirty="0"/>
              <a:t>再</a:t>
            </a:r>
            <a:r>
              <a:rPr lang="zh-CN" altLang="en-US" sz="1600" dirty="0" smtClean="0"/>
              <a:t>关闭）</a:t>
            </a:r>
            <a:endParaRPr lang="zh-CN" altLang="en-US" sz="1600" dirty="0"/>
          </a:p>
        </p:txBody>
      </p:sp>
      <p:sp>
        <p:nvSpPr>
          <p:cNvPr id="13" name="矩形 12"/>
          <p:cNvSpPr/>
          <p:nvPr/>
        </p:nvSpPr>
        <p:spPr>
          <a:xfrm>
            <a:off x="511159" y="3240087"/>
            <a:ext cx="3773844" cy="2800767"/>
          </a:xfrm>
          <a:prstGeom prst="rect">
            <a:avLst/>
          </a:prstGeom>
        </p:spPr>
        <p:txBody>
          <a:bodyPr wrap="square">
            <a:spAutoFit/>
          </a:bodyPr>
          <a:lstStyle/>
          <a:p>
            <a:r>
              <a:rPr lang="zh-CN" altLang="en-US" sz="1600" dirty="0" smtClean="0"/>
              <a:t>其中客户端超时检测是在</a:t>
            </a:r>
            <a:r>
              <a:rPr lang="en-US" altLang="zh-CN" sz="1600" dirty="0" err="1" smtClean="0"/>
              <a:t>serverCron</a:t>
            </a:r>
            <a:r>
              <a:rPr lang="zh-CN" altLang="en-US" sz="1600" dirty="0" smtClean="0"/>
              <a:t>的</a:t>
            </a:r>
            <a:r>
              <a:rPr lang="en-US" altLang="zh-CN" sz="1600" dirty="0" err="1"/>
              <a:t>clientsCron</a:t>
            </a:r>
            <a:r>
              <a:rPr lang="zh-CN" altLang="en-US" sz="1600" dirty="0" smtClean="0"/>
              <a:t>中进行，</a:t>
            </a:r>
            <a:r>
              <a:rPr lang="en-US" altLang="zh-CN" sz="1600" dirty="0" err="1" smtClean="0"/>
              <a:t>serverCron</a:t>
            </a:r>
            <a:r>
              <a:rPr lang="zh-CN" altLang="en-US" sz="1600" dirty="0"/>
              <a:t>是一</a:t>
            </a:r>
            <a:r>
              <a:rPr lang="zh-CN" altLang="en-US" sz="1600" dirty="0" smtClean="0"/>
              <a:t>个周期函数，每</a:t>
            </a:r>
            <a:r>
              <a:rPr lang="en-US" altLang="zh-CN" sz="1600" dirty="0" smtClean="0"/>
              <a:t>100ms</a:t>
            </a:r>
            <a:r>
              <a:rPr lang="zh-CN" altLang="en-US" sz="1600" dirty="0" smtClean="0"/>
              <a:t>执行一次。</a:t>
            </a:r>
            <a:r>
              <a:rPr lang="en-US" altLang="zh-CN" sz="1600" dirty="0" err="1" smtClean="0"/>
              <a:t>server.hz</a:t>
            </a:r>
            <a:r>
              <a:rPr lang="zh-CN" altLang="en-US" sz="1600" dirty="0" smtClean="0"/>
              <a:t>表示</a:t>
            </a:r>
            <a:r>
              <a:rPr lang="en-US" altLang="zh-CN" sz="1600" dirty="0" err="1" smtClean="0"/>
              <a:t>serverCron</a:t>
            </a:r>
            <a:r>
              <a:rPr lang="zh-CN" altLang="en-US" sz="1600" dirty="0" smtClean="0"/>
              <a:t>函数的调用频率，默认为</a:t>
            </a:r>
            <a:r>
              <a:rPr lang="en-US" altLang="zh-CN" sz="1600" dirty="0"/>
              <a:t>10. </a:t>
            </a:r>
            <a:r>
              <a:rPr lang="en-US" altLang="zh-CN" sz="1600" dirty="0" err="1" smtClean="0"/>
              <a:t>clientsCron</a:t>
            </a:r>
            <a:r>
              <a:rPr lang="zh-CN" altLang="en-US" sz="1600" dirty="0" smtClean="0"/>
              <a:t>函数中为了每秒钟都能循环一次所有客户端，所以每次循环次数为</a:t>
            </a:r>
            <a:r>
              <a:rPr lang="en-US" altLang="zh-CN" sz="1600" dirty="0"/>
              <a:t>iterations = </a:t>
            </a:r>
            <a:r>
              <a:rPr lang="en-US" altLang="zh-CN" sz="1600" dirty="0" err="1" smtClean="0"/>
              <a:t>numclients</a:t>
            </a:r>
            <a:r>
              <a:rPr lang="en-US" altLang="zh-CN" sz="1600" dirty="0" smtClean="0"/>
              <a:t>/</a:t>
            </a:r>
            <a:r>
              <a:rPr lang="en-US" altLang="zh-CN" sz="1600" dirty="0" err="1" smtClean="0"/>
              <a:t>server.hz</a:t>
            </a:r>
            <a:r>
              <a:rPr lang="en-US" altLang="zh-CN" sz="1600" dirty="0" smtClean="0"/>
              <a:t>.</a:t>
            </a:r>
            <a:r>
              <a:rPr lang="zh-CN" altLang="en-US" sz="1600" dirty="0" smtClean="0"/>
              <a:t>如果客户端多的话，可能会导致</a:t>
            </a:r>
            <a:r>
              <a:rPr lang="en-US" altLang="zh-CN" sz="1600" dirty="0" err="1" smtClean="0"/>
              <a:t>redis</a:t>
            </a:r>
            <a:r>
              <a:rPr lang="zh-CN" altLang="en-US" sz="1600" dirty="0" smtClean="0"/>
              <a:t>主线程的阻塞。因此，</a:t>
            </a:r>
            <a:r>
              <a:rPr lang="en-US" altLang="zh-CN" sz="1600" dirty="0" smtClean="0"/>
              <a:t>5.0</a:t>
            </a:r>
            <a:r>
              <a:rPr lang="zh-CN" altLang="en-US" sz="1600" dirty="0" smtClean="0"/>
              <a:t>引入了动态</a:t>
            </a:r>
            <a:r>
              <a:rPr lang="en-US" altLang="zh-CN" sz="1600" dirty="0" err="1" smtClean="0"/>
              <a:t>hz</a:t>
            </a:r>
            <a:r>
              <a:rPr lang="zh-CN" altLang="en-US" sz="1600" dirty="0" smtClean="0"/>
              <a:t>，见配置文件</a:t>
            </a:r>
            <a:r>
              <a:rPr lang="en-US" altLang="zh-CN" sz="1600" dirty="0" smtClean="0"/>
              <a:t>dynamic-</a:t>
            </a:r>
            <a:r>
              <a:rPr lang="en-US" altLang="zh-CN" sz="1600" dirty="0" err="1" smtClean="0"/>
              <a:t>hz</a:t>
            </a:r>
            <a:r>
              <a:rPr lang="zh-CN" altLang="en-US" sz="1600" dirty="0" smtClean="0"/>
              <a:t>，默认打开。</a:t>
            </a:r>
            <a:endParaRPr lang="en-US" altLang="zh-CN" sz="1600" dirty="0" smtClean="0"/>
          </a:p>
          <a:p>
            <a:r>
              <a:rPr lang="zh-CN" altLang="en-US" sz="1600" dirty="0"/>
              <a:t>右</a:t>
            </a:r>
            <a:r>
              <a:rPr lang="zh-CN" altLang="en-US" sz="1600" dirty="0" smtClean="0"/>
              <a:t>图可知</a:t>
            </a:r>
            <a:r>
              <a:rPr lang="en-US" altLang="zh-CN" sz="1600" dirty="0" err="1" smtClean="0"/>
              <a:t>hz</a:t>
            </a:r>
            <a:r>
              <a:rPr lang="zh-CN" altLang="en-US" sz="1600" dirty="0" smtClean="0"/>
              <a:t>最大为</a:t>
            </a:r>
            <a:r>
              <a:rPr lang="en-US" altLang="zh-CN" sz="1600" dirty="0" smtClean="0"/>
              <a:t>500</a:t>
            </a:r>
            <a:endParaRPr lang="zh-CN" altLang="en-US" sz="1600" dirty="0"/>
          </a:p>
        </p:txBody>
      </p:sp>
      <p:pic>
        <p:nvPicPr>
          <p:cNvPr id="2" name="图片 1"/>
          <p:cNvPicPr>
            <a:picLocks noChangeAspect="1"/>
          </p:cNvPicPr>
          <p:nvPr/>
        </p:nvPicPr>
        <p:blipFill>
          <a:blip r:embed="rId3"/>
          <a:stretch>
            <a:fillRect/>
          </a:stretch>
        </p:blipFill>
        <p:spPr>
          <a:xfrm>
            <a:off x="4752925" y="3048279"/>
            <a:ext cx="6252404" cy="2938160"/>
          </a:xfrm>
          <a:prstGeom prst="rect">
            <a:avLst/>
          </a:prstGeom>
        </p:spPr>
      </p:pic>
    </p:spTree>
    <p:extLst>
      <p:ext uri="{BB962C8B-B14F-4D97-AF65-F5344CB8AC3E}">
        <p14:creationId xmlns:p14="http://schemas.microsoft.com/office/powerpoint/2010/main" val="17333485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690132"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服务端</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数据库</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2" name="矩形 11"/>
          <p:cNvSpPr/>
          <p:nvPr/>
        </p:nvSpPr>
        <p:spPr>
          <a:xfrm>
            <a:off x="581010" y="1674987"/>
            <a:ext cx="10179574" cy="646331"/>
          </a:xfrm>
          <a:prstGeom prst="rect">
            <a:avLst/>
          </a:prstGeom>
        </p:spPr>
        <p:txBody>
          <a:bodyPr wrap="square">
            <a:spAutoFit/>
          </a:bodyPr>
          <a:lstStyle/>
          <a:p>
            <a:r>
              <a:rPr lang="zh-CN" altLang="en-US" sz="1800" dirty="0" smtClean="0">
                <a:solidFill>
                  <a:srgbClr val="FF0000"/>
                </a:solidFill>
              </a:rPr>
              <a:t>数据库存储在</a:t>
            </a:r>
            <a:r>
              <a:rPr lang="en-US" altLang="zh-CN" sz="1800" dirty="0" err="1" smtClean="0">
                <a:solidFill>
                  <a:srgbClr val="FF0000"/>
                </a:solidFill>
              </a:rPr>
              <a:t>redisDb</a:t>
            </a:r>
            <a:r>
              <a:rPr lang="zh-CN" altLang="en-US" sz="1800" dirty="0" smtClean="0"/>
              <a:t>结构中，而在</a:t>
            </a:r>
            <a:r>
              <a:rPr lang="zh-CN" altLang="en-US" sz="1800" dirty="0"/>
              <a:t>服务端</a:t>
            </a:r>
            <a:r>
              <a:rPr lang="en-US" altLang="zh-CN" sz="1800" dirty="0" err="1"/>
              <a:t>redisServer</a:t>
            </a:r>
            <a:r>
              <a:rPr lang="zh-CN" altLang="en-US" sz="1800" dirty="0"/>
              <a:t>结构中保存着</a:t>
            </a:r>
            <a:r>
              <a:rPr lang="en-US" altLang="zh-CN" sz="1800" dirty="0" err="1" smtClean="0"/>
              <a:t>redisDb</a:t>
            </a:r>
            <a:r>
              <a:rPr lang="zh-CN" altLang="en-US" sz="1800" dirty="0" smtClean="0"/>
              <a:t>对象和个数，个数可以在配置文件中进行更新（见配置文件中的</a:t>
            </a:r>
            <a:r>
              <a:rPr lang="en-US" altLang="zh-CN" sz="1800" dirty="0" err="1" smtClean="0"/>
              <a:t>dbnum</a:t>
            </a:r>
            <a:r>
              <a:rPr lang="zh-CN" altLang="en-US" sz="1800" dirty="0" smtClean="0"/>
              <a:t>）。</a:t>
            </a:r>
            <a:endParaRPr lang="en-US" altLang="zh-CN" sz="1800" dirty="0" smtClean="0"/>
          </a:p>
        </p:txBody>
      </p:sp>
      <p:sp>
        <p:nvSpPr>
          <p:cNvPr id="13" name="矩形 12"/>
          <p:cNvSpPr/>
          <p:nvPr/>
        </p:nvSpPr>
        <p:spPr>
          <a:xfrm>
            <a:off x="581010" y="2876180"/>
            <a:ext cx="10179574" cy="369332"/>
          </a:xfrm>
          <a:prstGeom prst="rect">
            <a:avLst/>
          </a:prstGeom>
        </p:spPr>
        <p:txBody>
          <a:bodyPr wrap="square">
            <a:spAutoFit/>
          </a:bodyPr>
          <a:lstStyle/>
          <a:p>
            <a:r>
              <a:rPr lang="zh-CN" altLang="en-US" sz="1800" dirty="0"/>
              <a:t>当执行</a:t>
            </a:r>
            <a:r>
              <a:rPr lang="en-US" altLang="zh-CN" sz="1800" dirty="0"/>
              <a:t>select</a:t>
            </a:r>
            <a:r>
              <a:rPr lang="zh-CN" altLang="en-US" sz="1800" dirty="0"/>
              <a:t>命令时，实际上是将第</a:t>
            </a:r>
            <a:r>
              <a:rPr lang="en-US" altLang="zh-CN" sz="1800" dirty="0"/>
              <a:t>n</a:t>
            </a:r>
            <a:r>
              <a:rPr lang="zh-CN" altLang="en-US" sz="1800" dirty="0"/>
              <a:t>个</a:t>
            </a:r>
            <a:r>
              <a:rPr lang="en-US" altLang="zh-CN" sz="1800" dirty="0" err="1"/>
              <a:t>db</a:t>
            </a:r>
            <a:r>
              <a:rPr lang="zh-CN" altLang="en-US" sz="1800" dirty="0"/>
              <a:t>指向客户端的</a:t>
            </a:r>
            <a:r>
              <a:rPr lang="en-US" altLang="zh-CN" sz="1800" dirty="0" err="1"/>
              <a:t>db</a:t>
            </a:r>
            <a:r>
              <a:rPr lang="zh-CN" altLang="en-US" sz="1800" dirty="0"/>
              <a:t>对象，</a:t>
            </a:r>
            <a:r>
              <a:rPr lang="en-US" altLang="zh-CN" sz="1800" dirty="0"/>
              <a:t>c-&gt;</a:t>
            </a:r>
            <a:r>
              <a:rPr lang="en-US" altLang="zh-CN" sz="1800" dirty="0" err="1"/>
              <a:t>db</a:t>
            </a:r>
            <a:r>
              <a:rPr lang="en-US" altLang="zh-CN" sz="1800" dirty="0"/>
              <a:t> = &amp;</a:t>
            </a:r>
            <a:r>
              <a:rPr lang="en-US" altLang="zh-CN" sz="1800" dirty="0" err="1"/>
              <a:t>server.db</a:t>
            </a:r>
            <a:r>
              <a:rPr lang="en-US" altLang="zh-CN" sz="1800" dirty="0"/>
              <a:t>[id]</a:t>
            </a:r>
            <a:r>
              <a:rPr lang="zh-CN" altLang="en-US" sz="1800" dirty="0" smtClean="0"/>
              <a:t>；</a:t>
            </a:r>
            <a:endParaRPr lang="zh-CN" altLang="en-US" sz="1800" dirty="0"/>
          </a:p>
        </p:txBody>
      </p:sp>
      <p:sp>
        <p:nvSpPr>
          <p:cNvPr id="14" name="矩形 13"/>
          <p:cNvSpPr/>
          <p:nvPr/>
        </p:nvSpPr>
        <p:spPr>
          <a:xfrm>
            <a:off x="484646" y="2388338"/>
            <a:ext cx="1066318" cy="338554"/>
          </a:xfrm>
          <a:prstGeom prst="rect">
            <a:avLst/>
          </a:prstGeom>
        </p:spPr>
        <p:txBody>
          <a:bodyPr wrap="none">
            <a:spAutoFit/>
          </a:bodyPr>
          <a:lstStyle/>
          <a:p>
            <a:pPr marL="285750" indent="-285750">
              <a:buFont typeface="Arial" panose="020B0604020202020204" pitchFamily="34" charset="0"/>
              <a:buChar char="•"/>
            </a:pPr>
            <a:r>
              <a:rPr lang="en-US" altLang="zh-CN" sz="1600" b="1" dirty="0">
                <a:latin typeface="微软雅黑" panose="020B0503020204020204" pitchFamily="34" charset="-122"/>
                <a:ea typeface="微软雅黑" panose="020B0503020204020204" pitchFamily="34" charset="-122"/>
              </a:rPr>
              <a:t>select</a:t>
            </a:r>
          </a:p>
        </p:txBody>
      </p:sp>
      <p:sp>
        <p:nvSpPr>
          <p:cNvPr id="15" name="矩形 14"/>
          <p:cNvSpPr/>
          <p:nvPr/>
        </p:nvSpPr>
        <p:spPr>
          <a:xfrm>
            <a:off x="581010" y="3405048"/>
            <a:ext cx="1088760"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键空间</a:t>
            </a:r>
            <a:endParaRPr lang="en-US" altLang="zh-CN" sz="1600" b="1" dirty="0">
              <a:latin typeface="微软雅黑" panose="020B0503020204020204" pitchFamily="34" charset="-122"/>
              <a:ea typeface="微软雅黑" panose="020B0503020204020204" pitchFamily="34" charset="-122"/>
            </a:endParaRPr>
          </a:p>
        </p:txBody>
      </p:sp>
      <p:sp>
        <p:nvSpPr>
          <p:cNvPr id="16" name="矩形 15"/>
          <p:cNvSpPr/>
          <p:nvPr/>
        </p:nvSpPr>
        <p:spPr>
          <a:xfrm>
            <a:off x="696930" y="4041613"/>
            <a:ext cx="4562884" cy="1754326"/>
          </a:xfrm>
          <a:prstGeom prst="rect">
            <a:avLst/>
          </a:prstGeom>
        </p:spPr>
        <p:txBody>
          <a:bodyPr wrap="square">
            <a:spAutoFit/>
          </a:bodyPr>
          <a:lstStyle/>
          <a:p>
            <a:pPr>
              <a:lnSpc>
                <a:spcPct val="150000"/>
              </a:lnSpc>
            </a:pPr>
            <a:r>
              <a:rPr lang="zh-CN" altLang="en-US" sz="1800" dirty="0" smtClean="0"/>
              <a:t>由前文可知</a:t>
            </a:r>
            <a:r>
              <a:rPr lang="en-US" altLang="zh-CN" sz="1800" dirty="0" err="1" smtClean="0"/>
              <a:t>redis</a:t>
            </a:r>
            <a:r>
              <a:rPr lang="zh-CN" altLang="en-US" sz="1800" dirty="0" smtClean="0"/>
              <a:t>可以有多个数据库，而不同数据库之间是互不影响的，那</a:t>
            </a:r>
            <a:r>
              <a:rPr lang="zh-CN" altLang="en-US" sz="1800" dirty="0" smtClean="0">
                <a:solidFill>
                  <a:srgbClr val="FF0000"/>
                </a:solidFill>
              </a:rPr>
              <a:t>如何做到</a:t>
            </a:r>
            <a:r>
              <a:rPr lang="zh-CN" altLang="en-US" sz="1800" dirty="0" smtClean="0"/>
              <a:t>的呢？</a:t>
            </a:r>
            <a:endParaRPr lang="en-US" altLang="zh-CN" sz="1800" dirty="0" smtClean="0"/>
          </a:p>
          <a:p>
            <a:pPr>
              <a:lnSpc>
                <a:spcPct val="150000"/>
              </a:lnSpc>
            </a:pPr>
            <a:r>
              <a:rPr lang="zh-CN" altLang="en-US" sz="1800" dirty="0" smtClean="0"/>
              <a:t>键空间可以理解成</a:t>
            </a:r>
            <a:r>
              <a:rPr lang="en-US" altLang="zh-CN" sz="1800" dirty="0" smtClean="0"/>
              <a:t>C++</a:t>
            </a:r>
            <a:r>
              <a:rPr lang="zh-CN" altLang="en-US" sz="1800" dirty="0" smtClean="0"/>
              <a:t>里面的名称空间，用来隔离。数据存储在</a:t>
            </a:r>
            <a:r>
              <a:rPr lang="en-US" altLang="zh-CN" sz="1800" dirty="0" err="1" smtClean="0"/>
              <a:t>redisDb</a:t>
            </a:r>
            <a:r>
              <a:rPr lang="zh-CN" altLang="en-US" sz="1800" dirty="0" smtClean="0"/>
              <a:t>中的</a:t>
            </a:r>
            <a:r>
              <a:rPr lang="en-US" altLang="zh-CN" sz="1800" dirty="0" err="1" smtClean="0"/>
              <a:t>dict</a:t>
            </a:r>
            <a:r>
              <a:rPr lang="zh-CN" altLang="en-US" sz="1800" dirty="0" smtClean="0"/>
              <a:t>对象。</a:t>
            </a:r>
            <a:endParaRPr lang="zh-CN" altLang="en-US" sz="1800" dirty="0"/>
          </a:p>
        </p:txBody>
      </p:sp>
      <p:sp>
        <p:nvSpPr>
          <p:cNvPr id="17" name="矩形 16"/>
          <p:cNvSpPr/>
          <p:nvPr/>
        </p:nvSpPr>
        <p:spPr>
          <a:xfrm>
            <a:off x="6049069" y="6110843"/>
            <a:ext cx="2016224" cy="369332"/>
          </a:xfrm>
          <a:prstGeom prst="rect">
            <a:avLst/>
          </a:prstGeom>
        </p:spPr>
        <p:txBody>
          <a:bodyPr wrap="square">
            <a:spAutoFit/>
          </a:bodyPr>
          <a:lstStyle/>
          <a:p>
            <a:r>
              <a:rPr lang="en-US" altLang="zh-CN" sz="1800" dirty="0" smtClean="0"/>
              <a:t>set</a:t>
            </a:r>
            <a:endParaRPr lang="zh-CN" altLang="en-US" sz="1800" dirty="0"/>
          </a:p>
        </p:txBody>
      </p:sp>
      <p:pic>
        <p:nvPicPr>
          <p:cNvPr id="7" name="图片 6"/>
          <p:cNvPicPr>
            <a:picLocks noChangeAspect="1"/>
          </p:cNvPicPr>
          <p:nvPr/>
        </p:nvPicPr>
        <p:blipFill>
          <a:blip r:embed="rId3"/>
          <a:stretch>
            <a:fillRect/>
          </a:stretch>
        </p:blipFill>
        <p:spPr>
          <a:xfrm>
            <a:off x="5545013" y="3446064"/>
            <a:ext cx="1728192" cy="2571876"/>
          </a:xfrm>
          <a:prstGeom prst="rect">
            <a:avLst/>
          </a:prstGeom>
        </p:spPr>
      </p:pic>
      <p:sp>
        <p:nvSpPr>
          <p:cNvPr id="18" name="矩形 17"/>
          <p:cNvSpPr/>
          <p:nvPr/>
        </p:nvSpPr>
        <p:spPr>
          <a:xfrm>
            <a:off x="8281317" y="6017940"/>
            <a:ext cx="648072" cy="369332"/>
          </a:xfrm>
          <a:prstGeom prst="rect">
            <a:avLst/>
          </a:prstGeom>
        </p:spPr>
        <p:txBody>
          <a:bodyPr wrap="square">
            <a:spAutoFit/>
          </a:bodyPr>
          <a:lstStyle/>
          <a:p>
            <a:r>
              <a:rPr lang="en-US" altLang="zh-CN" sz="1800" dirty="0" smtClean="0"/>
              <a:t>get</a:t>
            </a:r>
            <a:endParaRPr lang="zh-CN" altLang="en-US" sz="1800" dirty="0"/>
          </a:p>
        </p:txBody>
      </p:sp>
      <p:pic>
        <p:nvPicPr>
          <p:cNvPr id="19" name="图片 18"/>
          <p:cNvPicPr>
            <a:picLocks noChangeAspect="1"/>
          </p:cNvPicPr>
          <p:nvPr/>
        </p:nvPicPr>
        <p:blipFill>
          <a:blip r:embed="rId4"/>
          <a:stretch>
            <a:fillRect/>
          </a:stretch>
        </p:blipFill>
        <p:spPr>
          <a:xfrm>
            <a:off x="7558404" y="3601852"/>
            <a:ext cx="1600200" cy="2152650"/>
          </a:xfrm>
          <a:prstGeom prst="rect">
            <a:avLst/>
          </a:prstGeom>
        </p:spPr>
      </p:pic>
      <p:pic>
        <p:nvPicPr>
          <p:cNvPr id="20" name="图片 19"/>
          <p:cNvPicPr>
            <a:picLocks noChangeAspect="1"/>
          </p:cNvPicPr>
          <p:nvPr/>
        </p:nvPicPr>
        <p:blipFill>
          <a:blip r:embed="rId5"/>
          <a:stretch>
            <a:fillRect/>
          </a:stretch>
        </p:blipFill>
        <p:spPr>
          <a:xfrm>
            <a:off x="9557773" y="4032175"/>
            <a:ext cx="1590675" cy="1619250"/>
          </a:xfrm>
          <a:prstGeom prst="rect">
            <a:avLst/>
          </a:prstGeom>
        </p:spPr>
      </p:pic>
      <p:sp>
        <p:nvSpPr>
          <p:cNvPr id="21" name="矩形 20"/>
          <p:cNvSpPr/>
          <p:nvPr/>
        </p:nvSpPr>
        <p:spPr>
          <a:xfrm>
            <a:off x="10112512" y="5943911"/>
            <a:ext cx="648072" cy="369332"/>
          </a:xfrm>
          <a:prstGeom prst="rect">
            <a:avLst/>
          </a:prstGeom>
        </p:spPr>
        <p:txBody>
          <a:bodyPr wrap="square">
            <a:spAutoFit/>
          </a:bodyPr>
          <a:lstStyle/>
          <a:p>
            <a:r>
              <a:rPr lang="en-US" altLang="zh-CN" sz="1800" dirty="0" smtClean="0"/>
              <a:t>del</a:t>
            </a:r>
            <a:endParaRPr lang="zh-CN" altLang="en-US" sz="1800" dirty="0"/>
          </a:p>
        </p:txBody>
      </p:sp>
    </p:spTree>
    <p:extLst>
      <p:ext uri="{BB962C8B-B14F-4D97-AF65-F5344CB8AC3E}">
        <p14:creationId xmlns:p14="http://schemas.microsoft.com/office/powerpoint/2010/main" val="12516125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690132"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服务端</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数据库</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3" name="矩形 12"/>
          <p:cNvSpPr/>
          <p:nvPr/>
        </p:nvSpPr>
        <p:spPr>
          <a:xfrm>
            <a:off x="619100" y="2022511"/>
            <a:ext cx="10179574" cy="369332"/>
          </a:xfrm>
          <a:prstGeom prst="rect">
            <a:avLst/>
          </a:prstGeom>
        </p:spPr>
        <p:txBody>
          <a:bodyPr wrap="square">
            <a:spAutoFit/>
          </a:bodyPr>
          <a:lstStyle/>
          <a:p>
            <a:r>
              <a:rPr lang="zh-CN" altLang="en-US" sz="1800" dirty="0" smtClean="0"/>
              <a:t>在</a:t>
            </a:r>
            <a:r>
              <a:rPr lang="en-US" altLang="zh-CN" sz="1800" dirty="0" err="1" smtClean="0"/>
              <a:t>redis</a:t>
            </a:r>
            <a:r>
              <a:rPr lang="zh-CN" altLang="en-US" sz="1800" dirty="0" smtClean="0"/>
              <a:t>中过期键保存在</a:t>
            </a:r>
            <a:r>
              <a:rPr lang="en-US" altLang="zh-CN" sz="1800" dirty="0" err="1" smtClean="0"/>
              <a:t>redisDb</a:t>
            </a:r>
            <a:r>
              <a:rPr lang="zh-CN" altLang="en-US" sz="1800" dirty="0"/>
              <a:t>中</a:t>
            </a:r>
            <a:r>
              <a:rPr lang="en-US" altLang="zh-CN" sz="1800" dirty="0" smtClean="0"/>
              <a:t>expires</a:t>
            </a:r>
            <a:r>
              <a:rPr lang="zh-CN" altLang="en-US" sz="1800" dirty="0" smtClean="0"/>
              <a:t>变量里，</a:t>
            </a:r>
            <a:r>
              <a:rPr lang="en-US" altLang="zh-CN" sz="1800" dirty="0" smtClean="0"/>
              <a:t>expires</a:t>
            </a:r>
            <a:r>
              <a:rPr lang="zh-CN" altLang="en-US" sz="1800" dirty="0" smtClean="0"/>
              <a:t>是</a:t>
            </a:r>
            <a:r>
              <a:rPr lang="en-US" altLang="zh-CN" sz="1800" dirty="0" err="1" smtClean="0"/>
              <a:t>dict</a:t>
            </a:r>
            <a:r>
              <a:rPr lang="zh-CN" altLang="en-US" sz="1800" dirty="0" smtClean="0"/>
              <a:t>指针类型。</a:t>
            </a:r>
            <a:endParaRPr lang="en-US" altLang="zh-CN" sz="1800" dirty="0" smtClean="0"/>
          </a:p>
        </p:txBody>
      </p:sp>
      <p:sp>
        <p:nvSpPr>
          <p:cNvPr id="14" name="矩形 13"/>
          <p:cNvSpPr/>
          <p:nvPr/>
        </p:nvSpPr>
        <p:spPr>
          <a:xfrm>
            <a:off x="435389" y="1562283"/>
            <a:ext cx="1499128"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键过期时间</a:t>
            </a:r>
            <a:endParaRPr lang="en-US" altLang="zh-CN" sz="1600" b="1" dirty="0">
              <a:latin typeface="微软雅黑" panose="020B0503020204020204" pitchFamily="34" charset="-122"/>
              <a:ea typeface="微软雅黑" panose="020B0503020204020204" pitchFamily="34" charset="-122"/>
            </a:endParaRPr>
          </a:p>
        </p:txBody>
      </p:sp>
      <p:sp>
        <p:nvSpPr>
          <p:cNvPr id="22" name="矩形 21"/>
          <p:cNvSpPr/>
          <p:nvPr/>
        </p:nvSpPr>
        <p:spPr>
          <a:xfrm>
            <a:off x="619100" y="2588996"/>
            <a:ext cx="10179574" cy="923330"/>
          </a:xfrm>
          <a:prstGeom prst="rect">
            <a:avLst/>
          </a:prstGeom>
        </p:spPr>
        <p:txBody>
          <a:bodyPr wrap="square">
            <a:spAutoFit/>
          </a:bodyPr>
          <a:lstStyle/>
          <a:p>
            <a:r>
              <a:rPr lang="zh-CN" altLang="en-US" sz="1800" dirty="0" smtClean="0">
                <a:solidFill>
                  <a:srgbClr val="FF0000"/>
                </a:solidFill>
              </a:rPr>
              <a:t>存储方式</a:t>
            </a:r>
            <a:r>
              <a:rPr lang="zh-CN" altLang="en-US" sz="1800" dirty="0" smtClean="0"/>
              <a:t>：</a:t>
            </a:r>
            <a:endParaRPr lang="en-US" altLang="zh-CN" sz="1800" dirty="0" smtClean="0"/>
          </a:p>
          <a:p>
            <a:r>
              <a:rPr lang="en-US" altLang="zh-CN" sz="1800" dirty="0"/>
              <a:t>Key</a:t>
            </a:r>
            <a:r>
              <a:rPr lang="zh-CN" altLang="en-US" sz="1800" dirty="0"/>
              <a:t>保存的是数据库的键对象</a:t>
            </a:r>
            <a:endParaRPr lang="en-US" altLang="zh-CN" sz="1800" dirty="0"/>
          </a:p>
          <a:p>
            <a:r>
              <a:rPr lang="en-US" altLang="zh-CN" sz="1800" dirty="0"/>
              <a:t>Value</a:t>
            </a:r>
            <a:r>
              <a:rPr lang="zh-CN" altLang="en-US" sz="1800" dirty="0"/>
              <a:t>保存的是数据库键对象的过期</a:t>
            </a:r>
            <a:r>
              <a:rPr lang="zh-CN" altLang="en-US" sz="1800" dirty="0" smtClean="0"/>
              <a:t>时间，长整型</a:t>
            </a:r>
            <a:r>
              <a:rPr lang="en-US" altLang="zh-CN" sz="1800" dirty="0" smtClean="0"/>
              <a:t>Unix</a:t>
            </a:r>
            <a:r>
              <a:rPr lang="zh-CN" altLang="en-US" sz="1800" dirty="0" smtClean="0"/>
              <a:t>时间。</a:t>
            </a:r>
            <a:endParaRPr lang="zh-CN" altLang="en-US" sz="1800" dirty="0"/>
          </a:p>
        </p:txBody>
      </p:sp>
      <p:sp>
        <p:nvSpPr>
          <p:cNvPr id="23" name="矩形 22"/>
          <p:cNvSpPr/>
          <p:nvPr/>
        </p:nvSpPr>
        <p:spPr>
          <a:xfrm>
            <a:off x="619100" y="3501404"/>
            <a:ext cx="10179574" cy="1661993"/>
          </a:xfrm>
          <a:prstGeom prst="rect">
            <a:avLst/>
          </a:prstGeom>
        </p:spPr>
        <p:txBody>
          <a:bodyPr wrap="square">
            <a:spAutoFit/>
          </a:bodyPr>
          <a:lstStyle/>
          <a:p>
            <a:r>
              <a:rPr lang="zh-CN" altLang="en-US" sz="1800" dirty="0">
                <a:solidFill>
                  <a:srgbClr val="FF0000"/>
                </a:solidFill>
              </a:rPr>
              <a:t>设置过期时间</a:t>
            </a:r>
            <a:r>
              <a:rPr lang="zh-CN" altLang="en-US" sz="1800" dirty="0" smtClean="0"/>
              <a:t>：</a:t>
            </a:r>
            <a:endParaRPr lang="en-US" altLang="zh-CN" sz="1800" dirty="0" smtClean="0"/>
          </a:p>
          <a:p>
            <a:r>
              <a:rPr lang="zh-CN" altLang="en-US" sz="1600" dirty="0" smtClean="0"/>
              <a:t>相对方式：</a:t>
            </a:r>
            <a:r>
              <a:rPr lang="en-US" altLang="zh-CN" sz="1600" dirty="0" smtClean="0"/>
              <a:t>expire &lt;key&gt; &lt;</a:t>
            </a:r>
            <a:r>
              <a:rPr lang="en-US" altLang="zh-CN" sz="1600" dirty="0" err="1" smtClean="0"/>
              <a:t>ttl</a:t>
            </a:r>
            <a:r>
              <a:rPr lang="en-US" altLang="zh-CN" sz="1600" dirty="0" smtClean="0"/>
              <a:t>&gt;,</a:t>
            </a:r>
            <a:r>
              <a:rPr lang="zh-CN" altLang="en-US" sz="1600" dirty="0" smtClean="0"/>
              <a:t>单位秒；</a:t>
            </a:r>
            <a:r>
              <a:rPr lang="en-US" altLang="zh-CN" sz="1600" dirty="0"/>
              <a:t> </a:t>
            </a:r>
            <a:r>
              <a:rPr lang="en-US" altLang="zh-CN" sz="1600" dirty="0" err="1" smtClean="0"/>
              <a:t>pexpire</a:t>
            </a:r>
            <a:r>
              <a:rPr lang="en-US" altLang="zh-CN" sz="1600" dirty="0" smtClean="0"/>
              <a:t> </a:t>
            </a:r>
            <a:r>
              <a:rPr lang="en-US" altLang="zh-CN" sz="1600" dirty="0"/>
              <a:t>&lt;key&gt; &lt;</a:t>
            </a:r>
            <a:r>
              <a:rPr lang="en-US" altLang="zh-CN" sz="1600" dirty="0" err="1"/>
              <a:t>ttl</a:t>
            </a:r>
            <a:r>
              <a:rPr lang="en-US" altLang="zh-CN" sz="1600" dirty="0"/>
              <a:t>&gt;,</a:t>
            </a:r>
            <a:r>
              <a:rPr lang="zh-CN" altLang="en-US" sz="1600" dirty="0" smtClean="0"/>
              <a:t>单位毫秒</a:t>
            </a:r>
            <a:endParaRPr lang="en-US" altLang="zh-CN" sz="1600" dirty="0" smtClean="0"/>
          </a:p>
          <a:p>
            <a:r>
              <a:rPr lang="zh-CN" altLang="en-US" sz="1600" dirty="0" smtClean="0"/>
              <a:t>绝对方式：</a:t>
            </a:r>
            <a:r>
              <a:rPr lang="en-US" altLang="zh-CN" sz="1600" dirty="0" err="1" smtClean="0"/>
              <a:t>expireat</a:t>
            </a:r>
            <a:r>
              <a:rPr lang="en-US" altLang="zh-CN" sz="1600" dirty="0" smtClean="0"/>
              <a:t> </a:t>
            </a:r>
            <a:r>
              <a:rPr lang="en-US" altLang="zh-CN" sz="1600" dirty="0"/>
              <a:t>&lt;key&gt; </a:t>
            </a:r>
            <a:r>
              <a:rPr lang="en-US" altLang="zh-CN" sz="1600" dirty="0" smtClean="0"/>
              <a:t>&lt;timestamp&gt;,</a:t>
            </a:r>
            <a:r>
              <a:rPr lang="zh-CN" altLang="en-US" sz="1600" dirty="0"/>
              <a:t>单位秒；</a:t>
            </a:r>
            <a:r>
              <a:rPr lang="en-US" altLang="zh-CN" sz="1600" dirty="0"/>
              <a:t> </a:t>
            </a:r>
            <a:r>
              <a:rPr lang="en-US" altLang="zh-CN" sz="1600" dirty="0" err="1" smtClean="0"/>
              <a:t>pexpireat</a:t>
            </a:r>
            <a:r>
              <a:rPr lang="en-US" altLang="zh-CN" sz="1600" dirty="0" smtClean="0"/>
              <a:t> </a:t>
            </a:r>
            <a:r>
              <a:rPr lang="en-US" altLang="zh-CN" sz="1600" dirty="0"/>
              <a:t>&lt;key&gt; </a:t>
            </a:r>
            <a:r>
              <a:rPr lang="en-US" altLang="zh-CN" sz="1600" dirty="0" smtClean="0"/>
              <a:t>&lt;</a:t>
            </a:r>
            <a:r>
              <a:rPr lang="en-US" altLang="zh-CN" sz="1600" dirty="0"/>
              <a:t> timestamp </a:t>
            </a:r>
            <a:r>
              <a:rPr lang="en-US" altLang="zh-CN" sz="1600" dirty="0" smtClean="0"/>
              <a:t>&gt;,</a:t>
            </a:r>
            <a:r>
              <a:rPr lang="zh-CN" altLang="en-US" sz="1600" dirty="0"/>
              <a:t>单位</a:t>
            </a:r>
            <a:r>
              <a:rPr lang="zh-CN" altLang="en-US" sz="1600" dirty="0" smtClean="0"/>
              <a:t>毫秒。其他命令都会转成</a:t>
            </a:r>
            <a:r>
              <a:rPr lang="en-US" altLang="zh-CN" sz="1600" dirty="0" err="1" smtClean="0"/>
              <a:t>pexpireat</a:t>
            </a:r>
            <a:endParaRPr lang="en-US" altLang="zh-CN" sz="1600" dirty="0" smtClean="0"/>
          </a:p>
          <a:p>
            <a:r>
              <a:rPr lang="zh-CN" altLang="en-US" sz="1600" dirty="0" smtClean="0"/>
              <a:t>如</a:t>
            </a:r>
            <a:r>
              <a:rPr lang="en-US" altLang="zh-CN" sz="1600" dirty="0" smtClean="0"/>
              <a:t>expire</a:t>
            </a:r>
            <a:r>
              <a:rPr lang="zh-CN" altLang="en-US" sz="1600" dirty="0" smtClean="0"/>
              <a:t>命令：</a:t>
            </a:r>
            <a:r>
              <a:rPr lang="en-US" altLang="zh-CN" sz="1800" dirty="0" smtClean="0"/>
              <a:t> </a:t>
            </a:r>
            <a:r>
              <a:rPr lang="en-US" altLang="zh-CN" sz="1800" dirty="0" err="1" smtClean="0"/>
              <a:t>setExpire</a:t>
            </a:r>
            <a:r>
              <a:rPr lang="en-US" altLang="zh-CN" sz="1800" dirty="0" smtClean="0"/>
              <a:t>(</a:t>
            </a:r>
            <a:r>
              <a:rPr lang="en-US" altLang="zh-CN" sz="1800" dirty="0" err="1" smtClean="0"/>
              <a:t>c,c</a:t>
            </a:r>
            <a:r>
              <a:rPr lang="en-US" altLang="zh-CN" sz="1800" dirty="0" smtClean="0"/>
              <a:t>-&gt;</a:t>
            </a:r>
            <a:r>
              <a:rPr lang="en-US" altLang="zh-CN" sz="1800" dirty="0" err="1" smtClean="0"/>
              <a:t>db,key,when</a:t>
            </a:r>
            <a:r>
              <a:rPr lang="en-US" altLang="zh-CN" sz="1800" dirty="0" smtClean="0"/>
              <a:t>)</a:t>
            </a:r>
            <a:r>
              <a:rPr lang="en-US" altLang="zh-CN" sz="1800" dirty="0" smtClean="0">
                <a:sym typeface="Wingdings" panose="05000000000000000000" pitchFamily="2" charset="2"/>
              </a:rPr>
              <a:t></a:t>
            </a:r>
            <a:r>
              <a:rPr lang="en-US" altLang="zh-CN" sz="1800" dirty="0" err="1" smtClean="0">
                <a:sym typeface="Wingdings" panose="05000000000000000000" pitchFamily="2" charset="2"/>
              </a:rPr>
              <a:t>kde</a:t>
            </a:r>
            <a:r>
              <a:rPr lang="en-US" altLang="zh-CN" sz="1800" dirty="0" smtClean="0">
                <a:sym typeface="Wingdings" panose="05000000000000000000" pitchFamily="2" charset="2"/>
              </a:rPr>
              <a:t> </a:t>
            </a:r>
            <a:r>
              <a:rPr lang="en-US" altLang="zh-CN" sz="1800" dirty="0">
                <a:sym typeface="Wingdings" panose="05000000000000000000" pitchFamily="2" charset="2"/>
              </a:rPr>
              <a:t>= </a:t>
            </a:r>
            <a:r>
              <a:rPr lang="en-US" altLang="zh-CN" sz="1800" dirty="0" err="1">
                <a:sym typeface="Wingdings" panose="05000000000000000000" pitchFamily="2" charset="2"/>
              </a:rPr>
              <a:t>dictFind</a:t>
            </a:r>
            <a:r>
              <a:rPr lang="en-US" altLang="zh-CN" sz="1800" dirty="0">
                <a:sym typeface="Wingdings" panose="05000000000000000000" pitchFamily="2" charset="2"/>
              </a:rPr>
              <a:t>(</a:t>
            </a:r>
            <a:r>
              <a:rPr lang="en-US" altLang="zh-CN" sz="1800" dirty="0" err="1">
                <a:sym typeface="Wingdings" panose="05000000000000000000" pitchFamily="2" charset="2"/>
              </a:rPr>
              <a:t>db</a:t>
            </a:r>
            <a:r>
              <a:rPr lang="en-US" altLang="zh-CN" sz="1800" dirty="0">
                <a:sym typeface="Wingdings" panose="05000000000000000000" pitchFamily="2" charset="2"/>
              </a:rPr>
              <a:t>-&gt;</a:t>
            </a:r>
            <a:r>
              <a:rPr lang="en-US" altLang="zh-CN" sz="1800" dirty="0" err="1">
                <a:sym typeface="Wingdings" panose="05000000000000000000" pitchFamily="2" charset="2"/>
              </a:rPr>
              <a:t>dict,key</a:t>
            </a:r>
            <a:r>
              <a:rPr lang="en-US" altLang="zh-CN" sz="1800" dirty="0">
                <a:sym typeface="Wingdings" panose="05000000000000000000" pitchFamily="2" charset="2"/>
              </a:rPr>
              <a:t>-&gt;</a:t>
            </a:r>
            <a:r>
              <a:rPr lang="en-US" altLang="zh-CN" sz="1800" dirty="0" err="1">
                <a:sym typeface="Wingdings" panose="05000000000000000000" pitchFamily="2" charset="2"/>
              </a:rPr>
              <a:t>ptr</a:t>
            </a:r>
            <a:r>
              <a:rPr lang="en-US" altLang="zh-CN" sz="1800" dirty="0">
                <a:sym typeface="Wingdings" panose="05000000000000000000" pitchFamily="2" charset="2"/>
              </a:rPr>
              <a:t>) </a:t>
            </a:r>
            <a:r>
              <a:rPr lang="en-US" altLang="zh-CN" sz="1800" dirty="0" err="1">
                <a:sym typeface="Wingdings" panose="05000000000000000000" pitchFamily="2" charset="2"/>
              </a:rPr>
              <a:t>dictAddOrFind</a:t>
            </a:r>
            <a:r>
              <a:rPr lang="en-US" altLang="zh-CN" sz="1800" dirty="0">
                <a:sym typeface="Wingdings" panose="05000000000000000000" pitchFamily="2" charset="2"/>
              </a:rPr>
              <a:t>(</a:t>
            </a:r>
            <a:r>
              <a:rPr lang="en-US" altLang="zh-CN" sz="1800" dirty="0" err="1">
                <a:sym typeface="Wingdings" panose="05000000000000000000" pitchFamily="2" charset="2"/>
              </a:rPr>
              <a:t>db</a:t>
            </a:r>
            <a:r>
              <a:rPr lang="en-US" altLang="zh-CN" sz="1800" dirty="0">
                <a:sym typeface="Wingdings" panose="05000000000000000000" pitchFamily="2" charset="2"/>
              </a:rPr>
              <a:t>-&gt;</a:t>
            </a:r>
            <a:r>
              <a:rPr lang="en-US" altLang="zh-CN" sz="1800" dirty="0" err="1">
                <a:sym typeface="Wingdings" panose="05000000000000000000" pitchFamily="2" charset="2"/>
              </a:rPr>
              <a:t>expires,dictGetKey</a:t>
            </a:r>
            <a:r>
              <a:rPr lang="en-US" altLang="zh-CN" sz="1800" dirty="0">
                <a:sym typeface="Wingdings" panose="05000000000000000000" pitchFamily="2" charset="2"/>
              </a:rPr>
              <a:t>(</a:t>
            </a:r>
            <a:r>
              <a:rPr lang="en-US" altLang="zh-CN" sz="1800" dirty="0" err="1">
                <a:sym typeface="Wingdings" panose="05000000000000000000" pitchFamily="2" charset="2"/>
              </a:rPr>
              <a:t>kde</a:t>
            </a:r>
            <a:r>
              <a:rPr lang="en-US" altLang="zh-CN" sz="1800" dirty="0">
                <a:sym typeface="Wingdings" panose="05000000000000000000" pitchFamily="2" charset="2"/>
              </a:rPr>
              <a:t>))</a:t>
            </a:r>
            <a:endParaRPr lang="en-US" altLang="zh-CN" sz="1800" dirty="0"/>
          </a:p>
        </p:txBody>
      </p:sp>
      <p:sp>
        <p:nvSpPr>
          <p:cNvPr id="24" name="矩形 23"/>
          <p:cNvSpPr/>
          <p:nvPr/>
        </p:nvSpPr>
        <p:spPr>
          <a:xfrm>
            <a:off x="606624" y="5163397"/>
            <a:ext cx="9066302" cy="923330"/>
          </a:xfrm>
          <a:prstGeom prst="rect">
            <a:avLst/>
          </a:prstGeom>
        </p:spPr>
        <p:txBody>
          <a:bodyPr wrap="square">
            <a:spAutoFit/>
          </a:bodyPr>
          <a:lstStyle/>
          <a:p>
            <a:r>
              <a:rPr lang="zh-CN" altLang="en-US" sz="1800" dirty="0">
                <a:solidFill>
                  <a:srgbClr val="FF0000"/>
                </a:solidFill>
              </a:rPr>
              <a:t>删除过期时间</a:t>
            </a:r>
            <a:r>
              <a:rPr lang="zh-CN" altLang="en-US" sz="1800" dirty="0" smtClean="0"/>
              <a:t>：</a:t>
            </a:r>
            <a:endParaRPr lang="en-US" altLang="zh-CN" sz="1800" dirty="0" smtClean="0"/>
          </a:p>
          <a:p>
            <a:r>
              <a:rPr lang="en-US" altLang="zh-CN" sz="1800" dirty="0" smtClean="0"/>
              <a:t>persist </a:t>
            </a:r>
            <a:r>
              <a:rPr lang="en-US" altLang="zh-CN" sz="1800" dirty="0"/>
              <a:t>&lt;key</a:t>
            </a:r>
            <a:r>
              <a:rPr lang="en-US" altLang="zh-CN" sz="1800" dirty="0" smtClean="0"/>
              <a:t>&gt;</a:t>
            </a:r>
          </a:p>
          <a:p>
            <a:r>
              <a:rPr lang="en-US" altLang="zh-CN" sz="1800" dirty="0" err="1"/>
              <a:t>removeExpire</a:t>
            </a:r>
            <a:r>
              <a:rPr lang="en-US" altLang="zh-CN" sz="1800" dirty="0"/>
              <a:t>(c-&gt;</a:t>
            </a:r>
            <a:r>
              <a:rPr lang="en-US" altLang="zh-CN" sz="1800" dirty="0" err="1"/>
              <a:t>db,c</a:t>
            </a:r>
            <a:r>
              <a:rPr lang="en-US" altLang="zh-CN" sz="1800" dirty="0"/>
              <a:t>-&gt;</a:t>
            </a:r>
            <a:r>
              <a:rPr lang="en-US" altLang="zh-CN" sz="1800" dirty="0" err="1"/>
              <a:t>argv</a:t>
            </a:r>
            <a:r>
              <a:rPr lang="en-US" altLang="zh-CN" sz="1800" dirty="0"/>
              <a:t>[1</a:t>
            </a:r>
            <a:r>
              <a:rPr lang="en-US" altLang="zh-CN" sz="1800" dirty="0" smtClean="0"/>
              <a:t>])</a:t>
            </a:r>
            <a:r>
              <a:rPr lang="en-US" altLang="zh-CN" sz="1800" dirty="0">
                <a:sym typeface="Wingdings" panose="05000000000000000000" pitchFamily="2" charset="2"/>
              </a:rPr>
              <a:t></a:t>
            </a:r>
            <a:r>
              <a:rPr lang="en-US" altLang="zh-CN" sz="1800" dirty="0" err="1">
                <a:sym typeface="Wingdings" panose="05000000000000000000" pitchFamily="2" charset="2"/>
              </a:rPr>
              <a:t>dictDelete</a:t>
            </a:r>
            <a:r>
              <a:rPr lang="en-US" altLang="zh-CN" sz="1800" dirty="0">
                <a:sym typeface="Wingdings" panose="05000000000000000000" pitchFamily="2" charset="2"/>
              </a:rPr>
              <a:t>(</a:t>
            </a:r>
            <a:r>
              <a:rPr lang="en-US" altLang="zh-CN" sz="1800" dirty="0" err="1">
                <a:sym typeface="Wingdings" panose="05000000000000000000" pitchFamily="2" charset="2"/>
              </a:rPr>
              <a:t>db</a:t>
            </a:r>
            <a:r>
              <a:rPr lang="en-US" altLang="zh-CN" sz="1800" dirty="0">
                <a:sym typeface="Wingdings" panose="05000000000000000000" pitchFamily="2" charset="2"/>
              </a:rPr>
              <a:t>-&gt;</a:t>
            </a:r>
            <a:r>
              <a:rPr lang="en-US" altLang="zh-CN" sz="1800" dirty="0" err="1">
                <a:sym typeface="Wingdings" panose="05000000000000000000" pitchFamily="2" charset="2"/>
              </a:rPr>
              <a:t>expires,key</a:t>
            </a:r>
            <a:r>
              <a:rPr lang="en-US" altLang="zh-CN" sz="1800" dirty="0">
                <a:sym typeface="Wingdings" panose="05000000000000000000" pitchFamily="2" charset="2"/>
              </a:rPr>
              <a:t>-&gt;</a:t>
            </a:r>
            <a:r>
              <a:rPr lang="en-US" altLang="zh-CN" sz="1800" dirty="0" err="1">
                <a:sym typeface="Wingdings" panose="05000000000000000000" pitchFamily="2" charset="2"/>
              </a:rPr>
              <a:t>ptr</a:t>
            </a:r>
            <a:r>
              <a:rPr lang="en-US" altLang="zh-CN" sz="1800" dirty="0">
                <a:sym typeface="Wingdings" panose="05000000000000000000" pitchFamily="2" charset="2"/>
              </a:rPr>
              <a:t>)</a:t>
            </a:r>
            <a:endParaRPr lang="en-US" altLang="zh-CN" sz="1800" dirty="0" smtClean="0"/>
          </a:p>
        </p:txBody>
      </p:sp>
    </p:spTree>
    <p:extLst>
      <p:ext uri="{BB962C8B-B14F-4D97-AF65-F5344CB8AC3E}">
        <p14:creationId xmlns:p14="http://schemas.microsoft.com/office/powerpoint/2010/main" val="3122099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字典</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9" name="矩形 18"/>
          <p:cNvSpPr/>
          <p:nvPr/>
        </p:nvSpPr>
        <p:spPr>
          <a:xfrm>
            <a:off x="146826" y="2293460"/>
            <a:ext cx="187220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void:privdata</a:t>
            </a:r>
            <a:endParaRPr lang="en-US" altLang="zh-CN" dirty="0"/>
          </a:p>
        </p:txBody>
      </p:sp>
      <p:sp>
        <p:nvSpPr>
          <p:cNvPr id="21" name="矩形 20"/>
          <p:cNvSpPr/>
          <p:nvPr/>
        </p:nvSpPr>
        <p:spPr>
          <a:xfrm>
            <a:off x="144736" y="2725508"/>
            <a:ext cx="187429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dictht:ht</a:t>
            </a:r>
            <a:r>
              <a:rPr lang="en-US" altLang="zh-CN" dirty="0" smtClean="0"/>
              <a:t>[2]</a:t>
            </a:r>
            <a:endParaRPr lang="zh-CN" altLang="en-US" dirty="0"/>
          </a:p>
        </p:txBody>
      </p:sp>
      <p:sp>
        <p:nvSpPr>
          <p:cNvPr id="31" name="矩形 30"/>
          <p:cNvSpPr/>
          <p:nvPr/>
        </p:nvSpPr>
        <p:spPr>
          <a:xfrm>
            <a:off x="376705" y="1534217"/>
            <a:ext cx="2112208" cy="338554"/>
          </a:xfrm>
          <a:prstGeom prst="rect">
            <a:avLst/>
          </a:prstGeom>
        </p:spPr>
        <p:txBody>
          <a:bodyPr wrap="squar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数据结构</a:t>
            </a:r>
            <a:r>
              <a:rPr lang="en-US" altLang="zh-CN" sz="1600" b="1" dirty="0" smtClean="0">
                <a:latin typeface="微软雅黑" panose="020B0503020204020204" pitchFamily="34" charset="-122"/>
                <a:ea typeface="微软雅黑" panose="020B0503020204020204" pitchFamily="34" charset="-122"/>
              </a:rPr>
              <a:t>-</a:t>
            </a:r>
            <a:r>
              <a:rPr lang="en-US" altLang="zh-CN" sz="1600" b="1" dirty="0" err="1" smtClean="0">
                <a:latin typeface="微软雅黑" panose="020B0503020204020204" pitchFamily="34" charset="-122"/>
                <a:ea typeface="微软雅黑" panose="020B0503020204020204" pitchFamily="34" charset="-122"/>
              </a:rPr>
              <a:t>dict</a:t>
            </a:r>
            <a:endParaRPr lang="en-US" altLang="zh-CN" sz="1600" b="1" dirty="0">
              <a:latin typeface="微软雅黑" panose="020B0503020204020204" pitchFamily="34" charset="-122"/>
              <a:ea typeface="微软雅黑" panose="020B0503020204020204" pitchFamily="34" charset="-122"/>
            </a:endParaRPr>
          </a:p>
        </p:txBody>
      </p:sp>
      <p:sp>
        <p:nvSpPr>
          <p:cNvPr id="33" name="矩形 32"/>
          <p:cNvSpPr/>
          <p:nvPr/>
        </p:nvSpPr>
        <p:spPr>
          <a:xfrm>
            <a:off x="146826" y="4021652"/>
            <a:ext cx="187220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dictType:type</a:t>
            </a:r>
            <a:endParaRPr lang="zh-CN" altLang="en-US" dirty="0"/>
          </a:p>
        </p:txBody>
      </p:sp>
      <p:sp>
        <p:nvSpPr>
          <p:cNvPr id="36" name="矩形 35"/>
          <p:cNvSpPr/>
          <p:nvPr/>
        </p:nvSpPr>
        <p:spPr>
          <a:xfrm>
            <a:off x="3258535" y="2198371"/>
            <a:ext cx="1769883"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ulong:sizemask</a:t>
            </a:r>
            <a:endParaRPr lang="zh-CN" altLang="en-US" dirty="0"/>
          </a:p>
        </p:txBody>
      </p:sp>
      <p:sp>
        <p:nvSpPr>
          <p:cNvPr id="37" name="矩形 36"/>
          <p:cNvSpPr/>
          <p:nvPr/>
        </p:nvSpPr>
        <p:spPr>
          <a:xfrm>
            <a:off x="3256445" y="2630419"/>
            <a:ext cx="1771973"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ulong:used</a:t>
            </a:r>
            <a:endParaRPr lang="zh-CN" altLang="en-US" dirty="0"/>
          </a:p>
        </p:txBody>
      </p:sp>
      <p:sp>
        <p:nvSpPr>
          <p:cNvPr id="38" name="矩形 37"/>
          <p:cNvSpPr/>
          <p:nvPr/>
        </p:nvSpPr>
        <p:spPr>
          <a:xfrm>
            <a:off x="3258535" y="1767624"/>
            <a:ext cx="1769883"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ulong:size</a:t>
            </a:r>
            <a:endParaRPr lang="zh-CN" altLang="en-US" dirty="0"/>
          </a:p>
        </p:txBody>
      </p:sp>
      <p:cxnSp>
        <p:nvCxnSpPr>
          <p:cNvPr id="46" name="直接箭头连接符 45"/>
          <p:cNvCxnSpPr>
            <a:stCxn id="21" idx="3"/>
            <a:endCxn id="36" idx="1"/>
          </p:cNvCxnSpPr>
          <p:nvPr/>
        </p:nvCxnSpPr>
        <p:spPr>
          <a:xfrm flipV="1">
            <a:off x="2019034" y="2414395"/>
            <a:ext cx="1239501" cy="52713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64" name="TextBox 14"/>
          <p:cNvSpPr txBox="1"/>
          <p:nvPr/>
        </p:nvSpPr>
        <p:spPr>
          <a:xfrm>
            <a:off x="2166138" y="2380241"/>
            <a:ext cx="1519708" cy="529339"/>
          </a:xfrm>
          <a:prstGeom prst="rect">
            <a:avLst/>
          </a:prstGeom>
          <a:noFill/>
        </p:spPr>
        <p:txBody>
          <a:bodyPr wrap="square" lIns="219419" tIns="109710" rIns="219419" bIns="109710" rtlCol="0">
            <a:spAutoFit/>
          </a:bodyPr>
          <a:lstStyle/>
          <a:p>
            <a:pPr>
              <a:defRPr/>
            </a:pPr>
            <a:r>
              <a:rPr lang="en-US" altLang="zh-CN" dirty="0" err="1" smtClean="0">
                <a:latin typeface="+mn-ea"/>
              </a:rPr>
              <a:t>ht</a:t>
            </a:r>
            <a:r>
              <a:rPr lang="en-US" altLang="zh-CN" dirty="0" smtClean="0">
                <a:latin typeface="+mn-ea"/>
              </a:rPr>
              <a:t>[0]</a:t>
            </a:r>
            <a:endParaRPr lang="en-US" altLang="zh-CN" dirty="0">
              <a:latin typeface="+mn-ea"/>
            </a:endParaRPr>
          </a:p>
        </p:txBody>
      </p:sp>
      <p:sp>
        <p:nvSpPr>
          <p:cNvPr id="48" name="矩形 47"/>
          <p:cNvSpPr/>
          <p:nvPr/>
        </p:nvSpPr>
        <p:spPr>
          <a:xfrm>
            <a:off x="144736" y="3157556"/>
            <a:ext cx="187429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int:rehashidx</a:t>
            </a:r>
            <a:endParaRPr lang="zh-CN" altLang="en-US" dirty="0"/>
          </a:p>
        </p:txBody>
      </p:sp>
      <p:sp>
        <p:nvSpPr>
          <p:cNvPr id="49" name="矩形 48"/>
          <p:cNvSpPr/>
          <p:nvPr/>
        </p:nvSpPr>
        <p:spPr>
          <a:xfrm>
            <a:off x="144736" y="3589604"/>
            <a:ext cx="1874298" cy="4320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ulong:iterators</a:t>
            </a:r>
            <a:endParaRPr lang="en-US" altLang="zh-CN" dirty="0"/>
          </a:p>
        </p:txBody>
      </p:sp>
      <p:sp>
        <p:nvSpPr>
          <p:cNvPr id="59" name="矩形 58"/>
          <p:cNvSpPr/>
          <p:nvPr/>
        </p:nvSpPr>
        <p:spPr>
          <a:xfrm>
            <a:off x="3258535" y="1343554"/>
            <a:ext cx="1769883" cy="432048"/>
          </a:xfrm>
          <a:prstGeom prst="rect">
            <a:avLst/>
          </a:prstGeom>
          <a:solidFill>
            <a:schemeClr val="accent5"/>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dictEntry</a:t>
            </a:r>
            <a:r>
              <a:rPr lang="en-US" altLang="zh-CN" dirty="0" smtClean="0"/>
              <a:t>**:</a:t>
            </a:r>
            <a:r>
              <a:rPr lang="en-US" altLang="zh-CN" dirty="0" err="1" smtClean="0"/>
              <a:t>tb</a:t>
            </a:r>
            <a:endParaRPr lang="zh-CN" altLang="en-US" dirty="0"/>
          </a:p>
        </p:txBody>
      </p:sp>
      <p:grpSp>
        <p:nvGrpSpPr>
          <p:cNvPr id="17" name="组合 16"/>
          <p:cNvGrpSpPr/>
          <p:nvPr/>
        </p:nvGrpSpPr>
        <p:grpSpPr>
          <a:xfrm>
            <a:off x="6211100" y="149781"/>
            <a:ext cx="4915898" cy="3007776"/>
            <a:chOff x="6211100" y="149780"/>
            <a:chExt cx="4915898" cy="3531307"/>
          </a:xfrm>
        </p:grpSpPr>
        <p:grpSp>
          <p:nvGrpSpPr>
            <p:cNvPr id="9" name="组合 8"/>
            <p:cNvGrpSpPr/>
            <p:nvPr/>
          </p:nvGrpSpPr>
          <p:grpSpPr>
            <a:xfrm>
              <a:off x="6445599" y="261080"/>
              <a:ext cx="1938942" cy="2930752"/>
              <a:chOff x="6270368" y="1442721"/>
              <a:chExt cx="1938942" cy="2930752"/>
            </a:xfrm>
          </p:grpSpPr>
          <p:sp>
            <p:nvSpPr>
              <p:cNvPr id="45" name="矩形 44"/>
              <p:cNvSpPr/>
              <p:nvPr/>
            </p:nvSpPr>
            <p:spPr>
              <a:xfrm>
                <a:off x="6270368" y="1874769"/>
                <a:ext cx="1938942" cy="2050909"/>
              </a:xfrm>
              <a:prstGeom prst="rect">
                <a:avLst/>
              </a:prstGeom>
              <a:noFill/>
              <a:ln w="15875">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null</a:t>
                </a:r>
                <a:endParaRPr lang="zh-CN" altLang="en-US" dirty="0"/>
              </a:p>
            </p:txBody>
          </p:sp>
          <p:sp>
            <p:nvSpPr>
              <p:cNvPr id="50" name="矩形 49"/>
              <p:cNvSpPr/>
              <p:nvPr/>
            </p:nvSpPr>
            <p:spPr>
              <a:xfrm>
                <a:off x="6419563" y="2198787"/>
                <a:ext cx="1576509"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v</a:t>
                </a:r>
                <a:r>
                  <a:rPr lang="en-US" altLang="zh-CN" dirty="0" err="1" smtClean="0"/>
                  <a:t>oid:val</a:t>
                </a:r>
                <a:endParaRPr lang="zh-CN" altLang="en-US" dirty="0"/>
              </a:p>
            </p:txBody>
          </p:sp>
          <p:sp>
            <p:nvSpPr>
              <p:cNvPr id="53" name="矩形 52"/>
              <p:cNvSpPr/>
              <p:nvPr/>
            </p:nvSpPr>
            <p:spPr>
              <a:xfrm>
                <a:off x="6417473" y="2630835"/>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uint64_t:u64</a:t>
                </a:r>
                <a:endParaRPr lang="zh-CN" altLang="en-US" dirty="0"/>
              </a:p>
            </p:txBody>
          </p:sp>
          <p:sp>
            <p:nvSpPr>
              <p:cNvPr id="54" name="矩形 53"/>
              <p:cNvSpPr/>
              <p:nvPr/>
            </p:nvSpPr>
            <p:spPr>
              <a:xfrm>
                <a:off x="6343255" y="1442721"/>
                <a:ext cx="1769883" cy="432048"/>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void:key</a:t>
                </a:r>
                <a:endParaRPr lang="zh-CN" altLang="en-US" dirty="0"/>
              </a:p>
            </p:txBody>
          </p:sp>
          <p:sp>
            <p:nvSpPr>
              <p:cNvPr id="56" name="矩形 55"/>
              <p:cNvSpPr/>
              <p:nvPr/>
            </p:nvSpPr>
            <p:spPr>
              <a:xfrm>
                <a:off x="6417473" y="3049581"/>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int64_t:s64</a:t>
                </a:r>
                <a:endParaRPr lang="zh-CN" altLang="en-US" dirty="0"/>
              </a:p>
            </p:txBody>
          </p:sp>
          <p:sp>
            <p:nvSpPr>
              <p:cNvPr id="57" name="矩形 56"/>
              <p:cNvSpPr/>
              <p:nvPr/>
            </p:nvSpPr>
            <p:spPr>
              <a:xfrm>
                <a:off x="6417472" y="3493630"/>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double:d</a:t>
                </a:r>
                <a:endParaRPr lang="zh-CN" altLang="en-US" dirty="0"/>
              </a:p>
            </p:txBody>
          </p:sp>
          <p:sp>
            <p:nvSpPr>
              <p:cNvPr id="66" name="TextBox 14"/>
              <p:cNvSpPr txBox="1"/>
              <p:nvPr/>
            </p:nvSpPr>
            <p:spPr>
              <a:xfrm>
                <a:off x="6641516" y="1683418"/>
                <a:ext cx="1519708" cy="529339"/>
              </a:xfrm>
              <a:prstGeom prst="rect">
                <a:avLst/>
              </a:prstGeom>
              <a:noFill/>
            </p:spPr>
            <p:txBody>
              <a:bodyPr wrap="square" lIns="219419" tIns="109710" rIns="219419" bIns="109710" rtlCol="0">
                <a:spAutoFit/>
              </a:bodyPr>
              <a:lstStyle/>
              <a:p>
                <a:pPr>
                  <a:defRPr/>
                </a:pPr>
                <a:r>
                  <a:rPr lang="en-US" altLang="zh-CN" dirty="0" err="1" smtClean="0">
                    <a:latin typeface="+mn-ea"/>
                  </a:rPr>
                  <a:t>union:v</a:t>
                </a:r>
                <a:endParaRPr lang="en-US" altLang="zh-CN" dirty="0">
                  <a:latin typeface="+mn-ea"/>
                </a:endParaRPr>
              </a:p>
            </p:txBody>
          </p:sp>
          <p:sp>
            <p:nvSpPr>
              <p:cNvPr id="58" name="矩形 57"/>
              <p:cNvSpPr/>
              <p:nvPr/>
            </p:nvSpPr>
            <p:spPr>
              <a:xfrm>
                <a:off x="6343255" y="3941425"/>
                <a:ext cx="1769883" cy="432048"/>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dictEntry:next</a:t>
                </a:r>
                <a:endParaRPr lang="zh-CN" altLang="en-US" dirty="0"/>
              </a:p>
            </p:txBody>
          </p:sp>
        </p:grpSp>
        <p:grpSp>
          <p:nvGrpSpPr>
            <p:cNvPr id="62" name="组合 61"/>
            <p:cNvGrpSpPr/>
            <p:nvPr/>
          </p:nvGrpSpPr>
          <p:grpSpPr>
            <a:xfrm>
              <a:off x="8947404" y="269302"/>
              <a:ext cx="1938942" cy="2930752"/>
              <a:chOff x="6270368" y="1442721"/>
              <a:chExt cx="1938942" cy="2930752"/>
            </a:xfrm>
          </p:grpSpPr>
          <p:sp>
            <p:nvSpPr>
              <p:cNvPr id="65" name="矩形 64"/>
              <p:cNvSpPr/>
              <p:nvPr/>
            </p:nvSpPr>
            <p:spPr>
              <a:xfrm>
                <a:off x="6270368" y="1874769"/>
                <a:ext cx="1938942" cy="2050909"/>
              </a:xfrm>
              <a:prstGeom prst="rect">
                <a:avLst/>
              </a:prstGeom>
              <a:noFill/>
              <a:ln w="15875">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null</a:t>
                </a:r>
                <a:endParaRPr lang="zh-CN" altLang="en-US" dirty="0"/>
              </a:p>
            </p:txBody>
          </p:sp>
          <p:sp>
            <p:nvSpPr>
              <p:cNvPr id="68" name="矩形 67"/>
              <p:cNvSpPr/>
              <p:nvPr/>
            </p:nvSpPr>
            <p:spPr>
              <a:xfrm>
                <a:off x="6419563" y="2198787"/>
                <a:ext cx="1576509"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v</a:t>
                </a:r>
                <a:r>
                  <a:rPr lang="en-US" altLang="zh-CN" dirty="0" err="1" smtClean="0"/>
                  <a:t>oid:val</a:t>
                </a:r>
                <a:endParaRPr lang="zh-CN" altLang="en-US" dirty="0"/>
              </a:p>
            </p:txBody>
          </p:sp>
          <p:sp>
            <p:nvSpPr>
              <p:cNvPr id="69" name="矩形 68"/>
              <p:cNvSpPr/>
              <p:nvPr/>
            </p:nvSpPr>
            <p:spPr>
              <a:xfrm>
                <a:off x="6417473" y="2630835"/>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uint64_t:u64</a:t>
                </a:r>
                <a:endParaRPr lang="zh-CN" altLang="en-US" dirty="0"/>
              </a:p>
            </p:txBody>
          </p:sp>
          <p:sp>
            <p:nvSpPr>
              <p:cNvPr id="70" name="矩形 69"/>
              <p:cNvSpPr/>
              <p:nvPr/>
            </p:nvSpPr>
            <p:spPr>
              <a:xfrm>
                <a:off x="6343255" y="1442721"/>
                <a:ext cx="1769883" cy="432048"/>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void:key</a:t>
                </a:r>
                <a:endParaRPr lang="zh-CN" altLang="en-US" dirty="0"/>
              </a:p>
            </p:txBody>
          </p:sp>
          <p:sp>
            <p:nvSpPr>
              <p:cNvPr id="71" name="矩形 70"/>
              <p:cNvSpPr/>
              <p:nvPr/>
            </p:nvSpPr>
            <p:spPr>
              <a:xfrm>
                <a:off x="6417473" y="3049581"/>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int64_t:s64</a:t>
                </a:r>
                <a:endParaRPr lang="zh-CN" altLang="en-US" dirty="0"/>
              </a:p>
            </p:txBody>
          </p:sp>
          <p:sp>
            <p:nvSpPr>
              <p:cNvPr id="72" name="矩形 71"/>
              <p:cNvSpPr/>
              <p:nvPr/>
            </p:nvSpPr>
            <p:spPr>
              <a:xfrm>
                <a:off x="6417472" y="3493630"/>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double:d</a:t>
                </a:r>
                <a:endParaRPr lang="zh-CN" altLang="en-US" dirty="0"/>
              </a:p>
            </p:txBody>
          </p:sp>
          <p:sp>
            <p:nvSpPr>
              <p:cNvPr id="73" name="TextBox 14"/>
              <p:cNvSpPr txBox="1"/>
              <p:nvPr/>
            </p:nvSpPr>
            <p:spPr>
              <a:xfrm>
                <a:off x="6641516" y="1657447"/>
                <a:ext cx="1519708" cy="529339"/>
              </a:xfrm>
              <a:prstGeom prst="rect">
                <a:avLst/>
              </a:prstGeom>
              <a:noFill/>
            </p:spPr>
            <p:txBody>
              <a:bodyPr wrap="square" lIns="219419" tIns="109710" rIns="219419" bIns="109710" rtlCol="0">
                <a:spAutoFit/>
              </a:bodyPr>
              <a:lstStyle/>
              <a:p>
                <a:pPr>
                  <a:defRPr/>
                </a:pPr>
                <a:r>
                  <a:rPr lang="en-US" altLang="zh-CN" dirty="0" err="1" smtClean="0">
                    <a:latin typeface="+mn-ea"/>
                  </a:rPr>
                  <a:t>union:v</a:t>
                </a:r>
                <a:endParaRPr lang="en-US" altLang="zh-CN" dirty="0">
                  <a:latin typeface="+mn-ea"/>
                </a:endParaRPr>
              </a:p>
            </p:txBody>
          </p:sp>
          <p:sp>
            <p:nvSpPr>
              <p:cNvPr id="74" name="矩形 73"/>
              <p:cNvSpPr/>
              <p:nvPr/>
            </p:nvSpPr>
            <p:spPr>
              <a:xfrm>
                <a:off x="6343255" y="3941425"/>
                <a:ext cx="1769883" cy="432048"/>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dictEntry:next</a:t>
                </a:r>
                <a:endParaRPr lang="zh-CN" altLang="en-US" dirty="0"/>
              </a:p>
            </p:txBody>
          </p:sp>
        </p:grpSp>
        <p:cxnSp>
          <p:nvCxnSpPr>
            <p:cNvPr id="75" name="肘形连接符 74"/>
            <p:cNvCxnSpPr>
              <a:stCxn id="58" idx="3"/>
              <a:endCxn id="77" idx="0"/>
            </p:cNvCxnSpPr>
            <p:nvPr/>
          </p:nvCxnSpPr>
          <p:spPr>
            <a:xfrm flipV="1">
              <a:off x="8288369" y="149780"/>
              <a:ext cx="1686501" cy="2826028"/>
            </a:xfrm>
            <a:prstGeom prst="bentConnector4">
              <a:avLst>
                <a:gd name="adj1" fmla="val 21265"/>
                <a:gd name="adj2" fmla="val 108089"/>
              </a:avLst>
            </a:prstGeom>
            <a:ln w="15875">
              <a:tailEnd type="triangle"/>
            </a:ln>
          </p:spPr>
          <p:style>
            <a:lnRef idx="1">
              <a:schemeClr val="accent6"/>
            </a:lnRef>
            <a:fillRef idx="0">
              <a:schemeClr val="accent6"/>
            </a:fillRef>
            <a:effectRef idx="0">
              <a:schemeClr val="accent6"/>
            </a:effectRef>
            <a:fontRef idx="minor">
              <a:schemeClr val="tx1"/>
            </a:fontRef>
          </p:style>
        </p:cxnSp>
        <p:sp>
          <p:nvSpPr>
            <p:cNvPr id="76" name="矩形 75"/>
            <p:cNvSpPr/>
            <p:nvPr/>
          </p:nvSpPr>
          <p:spPr>
            <a:xfrm>
              <a:off x="6211100" y="149780"/>
              <a:ext cx="2304256" cy="3508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41157" y="3258319"/>
              <a:ext cx="1254382" cy="400110"/>
            </a:xfrm>
            <a:prstGeom prst="rect">
              <a:avLst/>
            </a:prstGeom>
          </p:spPr>
          <p:txBody>
            <a:bodyPr wrap="none">
              <a:spAutoFit/>
            </a:bodyPr>
            <a:lstStyle/>
            <a:p>
              <a:r>
                <a:rPr lang="en-US" altLang="zh-CN" dirty="0" smtClean="0"/>
                <a:t>dictEntry0</a:t>
              </a:r>
              <a:endParaRPr lang="zh-CN" altLang="en-US" dirty="0"/>
            </a:p>
          </p:txBody>
        </p:sp>
        <p:sp>
          <p:nvSpPr>
            <p:cNvPr id="77" name="矩形 76"/>
            <p:cNvSpPr/>
            <p:nvPr/>
          </p:nvSpPr>
          <p:spPr>
            <a:xfrm>
              <a:off x="8822742" y="149780"/>
              <a:ext cx="2304256" cy="3508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9414262" y="3280977"/>
              <a:ext cx="1254382" cy="400110"/>
            </a:xfrm>
            <a:prstGeom prst="rect">
              <a:avLst/>
            </a:prstGeom>
          </p:spPr>
          <p:txBody>
            <a:bodyPr wrap="none">
              <a:spAutoFit/>
            </a:bodyPr>
            <a:lstStyle/>
            <a:p>
              <a:r>
                <a:rPr lang="en-US" altLang="zh-CN" dirty="0" smtClean="0"/>
                <a:t>dictEntry0</a:t>
              </a:r>
              <a:endParaRPr lang="zh-CN" altLang="en-US" dirty="0"/>
            </a:p>
          </p:txBody>
        </p:sp>
      </p:grpSp>
      <p:grpSp>
        <p:nvGrpSpPr>
          <p:cNvPr id="102" name="组合 101"/>
          <p:cNvGrpSpPr/>
          <p:nvPr/>
        </p:nvGrpSpPr>
        <p:grpSpPr>
          <a:xfrm>
            <a:off x="6193085" y="3349606"/>
            <a:ext cx="4915898" cy="3067094"/>
            <a:chOff x="6211100" y="149780"/>
            <a:chExt cx="4915898" cy="3600950"/>
          </a:xfrm>
        </p:grpSpPr>
        <p:grpSp>
          <p:nvGrpSpPr>
            <p:cNvPr id="103" name="组合 102"/>
            <p:cNvGrpSpPr/>
            <p:nvPr/>
          </p:nvGrpSpPr>
          <p:grpSpPr>
            <a:xfrm>
              <a:off x="6445599" y="261080"/>
              <a:ext cx="1938942" cy="2930752"/>
              <a:chOff x="6270368" y="1442721"/>
              <a:chExt cx="1938942" cy="2930752"/>
            </a:xfrm>
          </p:grpSpPr>
          <p:sp>
            <p:nvSpPr>
              <p:cNvPr id="118" name="矩形 117"/>
              <p:cNvSpPr/>
              <p:nvPr/>
            </p:nvSpPr>
            <p:spPr>
              <a:xfrm>
                <a:off x="6270368" y="1874769"/>
                <a:ext cx="1938942" cy="2050909"/>
              </a:xfrm>
              <a:prstGeom prst="rect">
                <a:avLst/>
              </a:prstGeom>
              <a:noFill/>
              <a:ln w="15875">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null</a:t>
                </a:r>
                <a:endParaRPr lang="zh-CN" altLang="en-US" dirty="0"/>
              </a:p>
            </p:txBody>
          </p:sp>
          <p:sp>
            <p:nvSpPr>
              <p:cNvPr id="119" name="矩形 118"/>
              <p:cNvSpPr/>
              <p:nvPr/>
            </p:nvSpPr>
            <p:spPr>
              <a:xfrm>
                <a:off x="6419563" y="2198787"/>
                <a:ext cx="1576509"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v</a:t>
                </a:r>
                <a:r>
                  <a:rPr lang="en-US" altLang="zh-CN" dirty="0" err="1" smtClean="0"/>
                  <a:t>oid:val</a:t>
                </a:r>
                <a:endParaRPr lang="zh-CN" altLang="en-US" dirty="0"/>
              </a:p>
            </p:txBody>
          </p:sp>
          <p:sp>
            <p:nvSpPr>
              <p:cNvPr id="120" name="矩形 119"/>
              <p:cNvSpPr/>
              <p:nvPr/>
            </p:nvSpPr>
            <p:spPr>
              <a:xfrm>
                <a:off x="6417473" y="2630835"/>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uint64_t:u64</a:t>
                </a:r>
                <a:endParaRPr lang="zh-CN" altLang="en-US" dirty="0"/>
              </a:p>
            </p:txBody>
          </p:sp>
          <p:sp>
            <p:nvSpPr>
              <p:cNvPr id="121" name="矩形 120"/>
              <p:cNvSpPr/>
              <p:nvPr/>
            </p:nvSpPr>
            <p:spPr>
              <a:xfrm>
                <a:off x="6343255" y="1442721"/>
                <a:ext cx="1769883" cy="432048"/>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void:key</a:t>
                </a:r>
                <a:endParaRPr lang="zh-CN" altLang="en-US" dirty="0"/>
              </a:p>
            </p:txBody>
          </p:sp>
          <p:sp>
            <p:nvSpPr>
              <p:cNvPr id="122" name="矩形 121"/>
              <p:cNvSpPr/>
              <p:nvPr/>
            </p:nvSpPr>
            <p:spPr>
              <a:xfrm>
                <a:off x="6417473" y="3049581"/>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int64_t:s64</a:t>
                </a:r>
                <a:endParaRPr lang="zh-CN" altLang="en-US" dirty="0"/>
              </a:p>
            </p:txBody>
          </p:sp>
          <p:sp>
            <p:nvSpPr>
              <p:cNvPr id="123" name="矩形 122"/>
              <p:cNvSpPr/>
              <p:nvPr/>
            </p:nvSpPr>
            <p:spPr>
              <a:xfrm>
                <a:off x="6417472" y="3493630"/>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double:d</a:t>
                </a:r>
                <a:endParaRPr lang="zh-CN" altLang="en-US" dirty="0"/>
              </a:p>
            </p:txBody>
          </p:sp>
          <p:sp>
            <p:nvSpPr>
              <p:cNvPr id="124" name="TextBox 14"/>
              <p:cNvSpPr txBox="1"/>
              <p:nvPr/>
            </p:nvSpPr>
            <p:spPr>
              <a:xfrm>
                <a:off x="6627114" y="1690582"/>
                <a:ext cx="1519708" cy="529339"/>
              </a:xfrm>
              <a:prstGeom prst="rect">
                <a:avLst/>
              </a:prstGeom>
              <a:noFill/>
            </p:spPr>
            <p:txBody>
              <a:bodyPr wrap="square" lIns="219419" tIns="109710" rIns="219419" bIns="109710" rtlCol="0">
                <a:spAutoFit/>
              </a:bodyPr>
              <a:lstStyle/>
              <a:p>
                <a:pPr>
                  <a:defRPr/>
                </a:pPr>
                <a:r>
                  <a:rPr lang="en-US" altLang="zh-CN" dirty="0" err="1" smtClean="0">
                    <a:latin typeface="+mn-ea"/>
                  </a:rPr>
                  <a:t>union:v</a:t>
                </a:r>
                <a:endParaRPr lang="en-US" altLang="zh-CN" dirty="0">
                  <a:latin typeface="+mn-ea"/>
                </a:endParaRPr>
              </a:p>
            </p:txBody>
          </p:sp>
          <p:sp>
            <p:nvSpPr>
              <p:cNvPr id="125" name="矩形 124"/>
              <p:cNvSpPr/>
              <p:nvPr/>
            </p:nvSpPr>
            <p:spPr>
              <a:xfrm>
                <a:off x="6343255" y="3941425"/>
                <a:ext cx="1769883" cy="432048"/>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dictEntry:next</a:t>
                </a:r>
                <a:endParaRPr lang="zh-CN" altLang="en-US" dirty="0"/>
              </a:p>
            </p:txBody>
          </p:sp>
        </p:grpSp>
        <p:grpSp>
          <p:nvGrpSpPr>
            <p:cNvPr id="104" name="组合 103"/>
            <p:cNvGrpSpPr/>
            <p:nvPr/>
          </p:nvGrpSpPr>
          <p:grpSpPr>
            <a:xfrm>
              <a:off x="8947404" y="269302"/>
              <a:ext cx="1938942" cy="2930752"/>
              <a:chOff x="6270368" y="1442721"/>
              <a:chExt cx="1938942" cy="2930752"/>
            </a:xfrm>
          </p:grpSpPr>
          <p:sp>
            <p:nvSpPr>
              <p:cNvPr id="110" name="矩形 109"/>
              <p:cNvSpPr/>
              <p:nvPr/>
            </p:nvSpPr>
            <p:spPr>
              <a:xfrm>
                <a:off x="6270368" y="1874769"/>
                <a:ext cx="1938942" cy="2050909"/>
              </a:xfrm>
              <a:prstGeom prst="rect">
                <a:avLst/>
              </a:prstGeom>
              <a:noFill/>
              <a:ln w="15875">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null</a:t>
                </a:r>
                <a:endParaRPr lang="zh-CN" altLang="en-US" dirty="0"/>
              </a:p>
            </p:txBody>
          </p:sp>
          <p:sp>
            <p:nvSpPr>
              <p:cNvPr id="111" name="矩形 110"/>
              <p:cNvSpPr/>
              <p:nvPr/>
            </p:nvSpPr>
            <p:spPr>
              <a:xfrm>
                <a:off x="6419563" y="2198787"/>
                <a:ext cx="1576509"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v</a:t>
                </a:r>
                <a:r>
                  <a:rPr lang="en-US" altLang="zh-CN" dirty="0" err="1" smtClean="0"/>
                  <a:t>oid:val</a:t>
                </a:r>
                <a:endParaRPr lang="zh-CN" altLang="en-US" dirty="0"/>
              </a:p>
            </p:txBody>
          </p:sp>
          <p:sp>
            <p:nvSpPr>
              <p:cNvPr id="112" name="矩形 111"/>
              <p:cNvSpPr/>
              <p:nvPr/>
            </p:nvSpPr>
            <p:spPr>
              <a:xfrm>
                <a:off x="6417473" y="2630835"/>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uint64_t:u64</a:t>
                </a:r>
                <a:endParaRPr lang="zh-CN" altLang="en-US" dirty="0"/>
              </a:p>
            </p:txBody>
          </p:sp>
          <p:sp>
            <p:nvSpPr>
              <p:cNvPr id="113" name="矩形 112"/>
              <p:cNvSpPr/>
              <p:nvPr/>
            </p:nvSpPr>
            <p:spPr>
              <a:xfrm>
                <a:off x="6343255" y="1442721"/>
                <a:ext cx="1769883" cy="432048"/>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void:key</a:t>
                </a:r>
                <a:endParaRPr lang="zh-CN" altLang="en-US" dirty="0"/>
              </a:p>
            </p:txBody>
          </p:sp>
          <p:sp>
            <p:nvSpPr>
              <p:cNvPr id="114" name="矩形 113"/>
              <p:cNvSpPr/>
              <p:nvPr/>
            </p:nvSpPr>
            <p:spPr>
              <a:xfrm>
                <a:off x="6417473" y="3049581"/>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int64_t:s64</a:t>
                </a:r>
                <a:endParaRPr lang="zh-CN" altLang="en-US" dirty="0"/>
              </a:p>
            </p:txBody>
          </p:sp>
          <p:sp>
            <p:nvSpPr>
              <p:cNvPr id="115" name="矩形 114"/>
              <p:cNvSpPr/>
              <p:nvPr/>
            </p:nvSpPr>
            <p:spPr>
              <a:xfrm>
                <a:off x="6417472" y="3493630"/>
                <a:ext cx="1578371" cy="432048"/>
              </a:xfrm>
              <a:prstGeom prst="rect">
                <a:avLst/>
              </a:prstGeom>
              <a:solidFill>
                <a:schemeClr val="accent3">
                  <a:lumMod val="40000"/>
                  <a:lumOff val="6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double:d</a:t>
                </a:r>
                <a:endParaRPr lang="zh-CN" altLang="en-US" dirty="0"/>
              </a:p>
            </p:txBody>
          </p:sp>
          <p:sp>
            <p:nvSpPr>
              <p:cNvPr id="116" name="TextBox 14"/>
              <p:cNvSpPr txBox="1"/>
              <p:nvPr/>
            </p:nvSpPr>
            <p:spPr>
              <a:xfrm>
                <a:off x="6644599" y="1706212"/>
                <a:ext cx="1519708" cy="529339"/>
              </a:xfrm>
              <a:prstGeom prst="rect">
                <a:avLst/>
              </a:prstGeom>
              <a:noFill/>
            </p:spPr>
            <p:txBody>
              <a:bodyPr wrap="square" lIns="219419" tIns="109710" rIns="219419" bIns="109710" rtlCol="0">
                <a:spAutoFit/>
              </a:bodyPr>
              <a:lstStyle/>
              <a:p>
                <a:pPr>
                  <a:defRPr/>
                </a:pPr>
                <a:r>
                  <a:rPr lang="en-US" altLang="zh-CN" dirty="0" err="1" smtClean="0">
                    <a:latin typeface="+mn-ea"/>
                  </a:rPr>
                  <a:t>union:v</a:t>
                </a:r>
                <a:endParaRPr lang="en-US" altLang="zh-CN" dirty="0">
                  <a:latin typeface="+mn-ea"/>
                </a:endParaRPr>
              </a:p>
            </p:txBody>
          </p:sp>
          <p:sp>
            <p:nvSpPr>
              <p:cNvPr id="117" name="矩形 116"/>
              <p:cNvSpPr/>
              <p:nvPr/>
            </p:nvSpPr>
            <p:spPr>
              <a:xfrm>
                <a:off x="6343255" y="3941425"/>
                <a:ext cx="1769883" cy="432048"/>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dictEntry:next</a:t>
                </a:r>
                <a:endParaRPr lang="zh-CN" altLang="en-US" dirty="0"/>
              </a:p>
            </p:txBody>
          </p:sp>
        </p:grpSp>
        <p:cxnSp>
          <p:nvCxnSpPr>
            <p:cNvPr id="105" name="肘形连接符 104"/>
            <p:cNvCxnSpPr>
              <a:stCxn id="125" idx="3"/>
              <a:endCxn id="108" idx="0"/>
            </p:cNvCxnSpPr>
            <p:nvPr/>
          </p:nvCxnSpPr>
          <p:spPr>
            <a:xfrm flipV="1">
              <a:off x="8288369" y="149780"/>
              <a:ext cx="1686501" cy="2826028"/>
            </a:xfrm>
            <a:prstGeom prst="bentConnector4">
              <a:avLst>
                <a:gd name="adj1" fmla="val 21265"/>
                <a:gd name="adj2" fmla="val 108089"/>
              </a:avLst>
            </a:prstGeom>
            <a:ln w="15875">
              <a:tailEnd type="triangle"/>
            </a:ln>
          </p:spPr>
          <p:style>
            <a:lnRef idx="1">
              <a:schemeClr val="accent6"/>
            </a:lnRef>
            <a:fillRef idx="0">
              <a:schemeClr val="accent6"/>
            </a:fillRef>
            <a:effectRef idx="0">
              <a:schemeClr val="accent6"/>
            </a:effectRef>
            <a:fontRef idx="minor">
              <a:schemeClr val="tx1"/>
            </a:fontRef>
          </p:style>
        </p:cxnSp>
        <p:sp>
          <p:nvSpPr>
            <p:cNvPr id="106" name="矩形 105"/>
            <p:cNvSpPr/>
            <p:nvPr/>
          </p:nvSpPr>
          <p:spPr>
            <a:xfrm>
              <a:off x="6211100" y="149780"/>
              <a:ext cx="2304256" cy="3508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841157" y="3258319"/>
              <a:ext cx="1254382" cy="469753"/>
            </a:xfrm>
            <a:prstGeom prst="rect">
              <a:avLst/>
            </a:prstGeom>
          </p:spPr>
          <p:txBody>
            <a:bodyPr wrap="none">
              <a:spAutoFit/>
            </a:bodyPr>
            <a:lstStyle/>
            <a:p>
              <a:r>
                <a:rPr lang="en-US" altLang="zh-CN" dirty="0" smtClean="0"/>
                <a:t>dictEntry1</a:t>
              </a:r>
              <a:endParaRPr lang="zh-CN" altLang="en-US" dirty="0"/>
            </a:p>
          </p:txBody>
        </p:sp>
        <p:sp>
          <p:nvSpPr>
            <p:cNvPr id="108" name="矩形 107"/>
            <p:cNvSpPr/>
            <p:nvPr/>
          </p:nvSpPr>
          <p:spPr>
            <a:xfrm>
              <a:off x="8822742" y="149780"/>
              <a:ext cx="2304256" cy="3508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9414262" y="3280977"/>
              <a:ext cx="1254382" cy="469753"/>
            </a:xfrm>
            <a:prstGeom prst="rect">
              <a:avLst/>
            </a:prstGeom>
          </p:spPr>
          <p:txBody>
            <a:bodyPr wrap="none">
              <a:spAutoFit/>
            </a:bodyPr>
            <a:lstStyle/>
            <a:p>
              <a:r>
                <a:rPr lang="en-US" altLang="zh-CN" dirty="0" smtClean="0"/>
                <a:t>dictEntry1</a:t>
              </a:r>
              <a:endParaRPr lang="zh-CN" altLang="en-US" dirty="0"/>
            </a:p>
          </p:txBody>
        </p:sp>
      </p:grpSp>
      <p:cxnSp>
        <p:nvCxnSpPr>
          <p:cNvPr id="126" name="直接箭头连接符 125"/>
          <p:cNvCxnSpPr>
            <a:stCxn id="59" idx="3"/>
            <a:endCxn id="76" idx="1"/>
          </p:cNvCxnSpPr>
          <p:nvPr/>
        </p:nvCxnSpPr>
        <p:spPr>
          <a:xfrm>
            <a:off x="5028418" y="1559578"/>
            <a:ext cx="1182682" cy="8444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stCxn id="59" idx="3"/>
            <a:endCxn id="106" idx="1"/>
          </p:cNvCxnSpPr>
          <p:nvPr/>
        </p:nvCxnSpPr>
        <p:spPr>
          <a:xfrm>
            <a:off x="5028418" y="1559578"/>
            <a:ext cx="1164667" cy="328426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29" name="TextBox 14"/>
          <p:cNvSpPr txBox="1"/>
          <p:nvPr/>
        </p:nvSpPr>
        <p:spPr>
          <a:xfrm>
            <a:off x="4947909" y="1287581"/>
            <a:ext cx="1519708" cy="529339"/>
          </a:xfrm>
          <a:prstGeom prst="rect">
            <a:avLst/>
          </a:prstGeom>
          <a:noFill/>
        </p:spPr>
        <p:txBody>
          <a:bodyPr wrap="square" lIns="219419" tIns="109710" rIns="219419" bIns="109710" rtlCol="0">
            <a:spAutoFit/>
          </a:bodyPr>
          <a:lstStyle/>
          <a:p>
            <a:pPr>
              <a:defRPr/>
            </a:pPr>
            <a:r>
              <a:rPr lang="en-US" altLang="zh-CN" dirty="0" smtClean="0">
                <a:latin typeface="+mn-ea"/>
              </a:rPr>
              <a:t>index=0</a:t>
            </a:r>
            <a:endParaRPr lang="en-US" altLang="zh-CN" dirty="0">
              <a:latin typeface="+mn-ea"/>
            </a:endParaRPr>
          </a:p>
        </p:txBody>
      </p:sp>
      <p:sp>
        <p:nvSpPr>
          <p:cNvPr id="130" name="TextBox 14"/>
          <p:cNvSpPr txBox="1"/>
          <p:nvPr/>
        </p:nvSpPr>
        <p:spPr>
          <a:xfrm>
            <a:off x="4980763" y="2922542"/>
            <a:ext cx="1519708" cy="529339"/>
          </a:xfrm>
          <a:prstGeom prst="rect">
            <a:avLst/>
          </a:prstGeom>
          <a:noFill/>
        </p:spPr>
        <p:txBody>
          <a:bodyPr wrap="square" lIns="219419" tIns="109710" rIns="219419" bIns="109710" rtlCol="0">
            <a:spAutoFit/>
          </a:bodyPr>
          <a:lstStyle/>
          <a:p>
            <a:pPr>
              <a:defRPr/>
            </a:pPr>
            <a:r>
              <a:rPr lang="en-US" altLang="zh-CN" dirty="0" smtClean="0">
                <a:latin typeface="+mn-ea"/>
              </a:rPr>
              <a:t>index=1</a:t>
            </a:r>
            <a:endParaRPr lang="en-US" altLang="zh-CN" dirty="0">
              <a:latin typeface="+mn-ea"/>
            </a:endParaRPr>
          </a:p>
        </p:txBody>
      </p:sp>
      <p:cxnSp>
        <p:nvCxnSpPr>
          <p:cNvPr id="131" name="直接箭头连接符 130"/>
          <p:cNvCxnSpPr/>
          <p:nvPr/>
        </p:nvCxnSpPr>
        <p:spPr>
          <a:xfrm>
            <a:off x="5046433" y="1601799"/>
            <a:ext cx="361641" cy="321124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4019353" y="3353289"/>
            <a:ext cx="1723549" cy="400110"/>
          </a:xfrm>
          <a:prstGeom prst="rect">
            <a:avLst/>
          </a:prstGeom>
        </p:spPr>
        <p:txBody>
          <a:bodyPr wrap="none">
            <a:spAutoFit/>
          </a:bodyPr>
          <a:lstStyle/>
          <a:p>
            <a:r>
              <a:rPr lang="en-US" altLang="zh-CN" dirty="0">
                <a:latin typeface="+mn-ea"/>
              </a:rPr>
              <a:t>index=size-1</a:t>
            </a:r>
            <a:endParaRPr lang="zh-CN" altLang="en-US" dirty="0">
              <a:latin typeface="+mn-ea"/>
            </a:endParaRPr>
          </a:p>
        </p:txBody>
      </p:sp>
      <p:sp>
        <p:nvSpPr>
          <p:cNvPr id="157" name="矩形 156"/>
          <p:cNvSpPr/>
          <p:nvPr/>
        </p:nvSpPr>
        <p:spPr>
          <a:xfrm>
            <a:off x="5245369" y="4750755"/>
            <a:ext cx="360996" cy="400110"/>
          </a:xfrm>
          <a:prstGeom prst="rect">
            <a:avLst/>
          </a:prstGeom>
        </p:spPr>
        <p:txBody>
          <a:bodyPr wrap="none">
            <a:spAutoFit/>
          </a:bodyPr>
          <a:lstStyle/>
          <a:p>
            <a:r>
              <a:rPr lang="en-US" altLang="zh-CN" dirty="0" smtClean="0"/>
              <a:t>…</a:t>
            </a:r>
            <a:endParaRPr lang="zh-CN" altLang="en-US" dirty="0"/>
          </a:p>
        </p:txBody>
      </p:sp>
      <p:cxnSp>
        <p:nvCxnSpPr>
          <p:cNvPr id="158" name="直接箭头连接符 157"/>
          <p:cNvCxnSpPr/>
          <p:nvPr/>
        </p:nvCxnSpPr>
        <p:spPr>
          <a:xfrm>
            <a:off x="2045336" y="2946773"/>
            <a:ext cx="868448" cy="509876"/>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59" name="TextBox 14"/>
          <p:cNvSpPr txBox="1"/>
          <p:nvPr/>
        </p:nvSpPr>
        <p:spPr>
          <a:xfrm>
            <a:off x="1980190" y="2899770"/>
            <a:ext cx="1519708" cy="529339"/>
          </a:xfrm>
          <a:prstGeom prst="rect">
            <a:avLst/>
          </a:prstGeom>
          <a:noFill/>
        </p:spPr>
        <p:txBody>
          <a:bodyPr wrap="square" lIns="219419" tIns="109710" rIns="219419" bIns="109710" rtlCol="0">
            <a:spAutoFit/>
          </a:bodyPr>
          <a:lstStyle/>
          <a:p>
            <a:pPr>
              <a:defRPr/>
            </a:pPr>
            <a:r>
              <a:rPr lang="en-US" altLang="zh-CN" dirty="0" err="1" smtClean="0">
                <a:latin typeface="+mn-ea"/>
              </a:rPr>
              <a:t>ht</a:t>
            </a:r>
            <a:r>
              <a:rPr lang="en-US" altLang="zh-CN" dirty="0" smtClean="0">
                <a:latin typeface="+mn-ea"/>
              </a:rPr>
              <a:t>[1]</a:t>
            </a:r>
            <a:endParaRPr lang="en-US" altLang="zh-CN" dirty="0">
              <a:latin typeface="+mn-ea"/>
            </a:endParaRPr>
          </a:p>
        </p:txBody>
      </p:sp>
      <p:sp>
        <p:nvSpPr>
          <p:cNvPr id="160" name="矩形 159"/>
          <p:cNvSpPr/>
          <p:nvPr/>
        </p:nvSpPr>
        <p:spPr>
          <a:xfrm>
            <a:off x="3000610" y="3225545"/>
            <a:ext cx="360996" cy="400110"/>
          </a:xfrm>
          <a:prstGeom prst="rect">
            <a:avLst/>
          </a:prstGeom>
        </p:spPr>
        <p:txBody>
          <a:bodyPr wrap="none">
            <a:spAutoFit/>
          </a:bodyPr>
          <a:lstStyle/>
          <a:p>
            <a:r>
              <a:rPr lang="en-US" altLang="zh-CN" dirty="0" smtClean="0"/>
              <a:t>…</a:t>
            </a:r>
            <a:endParaRPr lang="zh-CN" altLang="en-US" dirty="0"/>
          </a:p>
        </p:txBody>
      </p:sp>
      <p:sp>
        <p:nvSpPr>
          <p:cNvPr id="183" name="矩形 182"/>
          <p:cNvSpPr/>
          <p:nvPr/>
        </p:nvSpPr>
        <p:spPr>
          <a:xfrm>
            <a:off x="2488913" y="3939911"/>
            <a:ext cx="1769883" cy="367995"/>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hashFunction</a:t>
            </a:r>
            <a:endParaRPr lang="zh-CN" altLang="en-US" dirty="0"/>
          </a:p>
        </p:txBody>
      </p:sp>
      <p:sp>
        <p:nvSpPr>
          <p:cNvPr id="168" name="矩形 167"/>
          <p:cNvSpPr/>
          <p:nvPr/>
        </p:nvSpPr>
        <p:spPr>
          <a:xfrm>
            <a:off x="3150555" y="619578"/>
            <a:ext cx="1980188" cy="2518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2787941" y="6124077"/>
            <a:ext cx="1131249" cy="707886"/>
          </a:xfrm>
          <a:prstGeom prst="rect">
            <a:avLst/>
          </a:prstGeom>
        </p:spPr>
        <p:txBody>
          <a:bodyPr wrap="square">
            <a:spAutoFit/>
          </a:bodyPr>
          <a:lstStyle/>
          <a:p>
            <a:r>
              <a:rPr lang="en-US" altLang="zh-CN" dirty="0" err="1"/>
              <a:t>dictType</a:t>
            </a:r>
            <a:endParaRPr lang="en-US" altLang="zh-CN" dirty="0"/>
          </a:p>
          <a:p>
            <a:endParaRPr lang="zh-CN" altLang="en-US" dirty="0"/>
          </a:p>
        </p:txBody>
      </p:sp>
      <p:sp>
        <p:nvSpPr>
          <p:cNvPr id="188" name="矩形 187"/>
          <p:cNvSpPr/>
          <p:nvPr/>
        </p:nvSpPr>
        <p:spPr>
          <a:xfrm>
            <a:off x="3602228" y="722669"/>
            <a:ext cx="1031051" cy="400110"/>
          </a:xfrm>
          <a:prstGeom prst="rect">
            <a:avLst/>
          </a:prstGeom>
        </p:spPr>
        <p:txBody>
          <a:bodyPr wrap="none">
            <a:spAutoFit/>
          </a:bodyPr>
          <a:lstStyle/>
          <a:p>
            <a:r>
              <a:rPr lang="en-US" altLang="zh-CN" dirty="0" err="1">
                <a:latin typeface="Consolas" panose="020B0609020204030204" pitchFamily="49" charset="0"/>
              </a:rPr>
              <a:t>dictht</a:t>
            </a:r>
            <a:endParaRPr lang="en-US" altLang="zh-CN" b="0" dirty="0">
              <a:effectLst/>
              <a:latin typeface="Consolas" panose="020B0609020204030204" pitchFamily="49" charset="0"/>
            </a:endParaRPr>
          </a:p>
        </p:txBody>
      </p:sp>
      <p:sp>
        <p:nvSpPr>
          <p:cNvPr id="189" name="矩形 188"/>
          <p:cNvSpPr/>
          <p:nvPr/>
        </p:nvSpPr>
        <p:spPr>
          <a:xfrm>
            <a:off x="102695" y="2192068"/>
            <a:ext cx="1980188" cy="26865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a:off x="530991" y="4412931"/>
            <a:ext cx="748923" cy="400110"/>
          </a:xfrm>
          <a:prstGeom prst="rect">
            <a:avLst/>
          </a:prstGeom>
        </p:spPr>
        <p:txBody>
          <a:bodyPr wrap="none">
            <a:spAutoFit/>
          </a:bodyPr>
          <a:lstStyle/>
          <a:p>
            <a:r>
              <a:rPr lang="en-US" altLang="zh-CN" dirty="0" err="1" smtClean="0">
                <a:latin typeface="Consolas" panose="020B0609020204030204" pitchFamily="49" charset="0"/>
              </a:rPr>
              <a:t>dict</a:t>
            </a:r>
            <a:endParaRPr lang="zh-CN" altLang="en-US" dirty="0"/>
          </a:p>
        </p:txBody>
      </p:sp>
      <p:sp>
        <p:nvSpPr>
          <p:cNvPr id="191" name="矩形 190"/>
          <p:cNvSpPr/>
          <p:nvPr/>
        </p:nvSpPr>
        <p:spPr>
          <a:xfrm>
            <a:off x="2488913" y="4316529"/>
            <a:ext cx="1769883" cy="367995"/>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keyDup</a:t>
            </a:r>
            <a:endParaRPr lang="zh-CN" altLang="en-US" dirty="0"/>
          </a:p>
        </p:txBody>
      </p:sp>
      <p:sp>
        <p:nvSpPr>
          <p:cNvPr id="192" name="矩形 191"/>
          <p:cNvSpPr/>
          <p:nvPr/>
        </p:nvSpPr>
        <p:spPr>
          <a:xfrm>
            <a:off x="2488913" y="4682289"/>
            <a:ext cx="1769883" cy="367995"/>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valDup</a:t>
            </a:r>
            <a:endParaRPr lang="zh-CN" altLang="en-US" dirty="0"/>
          </a:p>
        </p:txBody>
      </p:sp>
      <p:sp>
        <p:nvSpPr>
          <p:cNvPr id="193" name="矩形 192"/>
          <p:cNvSpPr/>
          <p:nvPr/>
        </p:nvSpPr>
        <p:spPr>
          <a:xfrm>
            <a:off x="2488913" y="5048049"/>
            <a:ext cx="1769883" cy="367995"/>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keyCompare</a:t>
            </a:r>
            <a:endParaRPr lang="zh-CN" altLang="en-US" dirty="0"/>
          </a:p>
        </p:txBody>
      </p:sp>
      <p:sp>
        <p:nvSpPr>
          <p:cNvPr id="194" name="矩形 193"/>
          <p:cNvSpPr/>
          <p:nvPr/>
        </p:nvSpPr>
        <p:spPr>
          <a:xfrm>
            <a:off x="2488913" y="5419304"/>
            <a:ext cx="1769883" cy="367995"/>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keyDestructor</a:t>
            </a:r>
            <a:endParaRPr lang="en-US" altLang="zh-CN" dirty="0"/>
          </a:p>
        </p:txBody>
      </p:sp>
      <p:sp>
        <p:nvSpPr>
          <p:cNvPr id="195" name="矩形 194"/>
          <p:cNvSpPr/>
          <p:nvPr/>
        </p:nvSpPr>
        <p:spPr>
          <a:xfrm>
            <a:off x="2488913" y="5784508"/>
            <a:ext cx="1769883" cy="367995"/>
          </a:xfrm>
          <a:prstGeom prst="rect">
            <a:avLst/>
          </a:prstGeom>
          <a:solidFill>
            <a:schemeClr val="accent2">
              <a:lumMod val="60000"/>
              <a:lumOff val="40000"/>
            </a:schemeClr>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smtClean="0"/>
              <a:t>valDestructor</a:t>
            </a:r>
            <a:endParaRPr lang="en-US" altLang="zh-CN" dirty="0"/>
          </a:p>
        </p:txBody>
      </p:sp>
      <p:sp>
        <p:nvSpPr>
          <p:cNvPr id="196" name="矩形 195"/>
          <p:cNvSpPr/>
          <p:nvPr/>
        </p:nvSpPr>
        <p:spPr>
          <a:xfrm>
            <a:off x="2366632" y="3888759"/>
            <a:ext cx="1980188" cy="2591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7" name="直接箭头连接符 196"/>
          <p:cNvCxnSpPr>
            <a:stCxn id="33" idx="3"/>
            <a:endCxn id="196" idx="1"/>
          </p:cNvCxnSpPr>
          <p:nvPr/>
        </p:nvCxnSpPr>
        <p:spPr>
          <a:xfrm>
            <a:off x="2019034" y="4237676"/>
            <a:ext cx="347598" cy="9467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3774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1690132"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服务端</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数据库</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4" name="矩形 13"/>
          <p:cNvSpPr/>
          <p:nvPr/>
        </p:nvSpPr>
        <p:spPr>
          <a:xfrm>
            <a:off x="435389" y="1562283"/>
            <a:ext cx="1499128"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键过期时间</a:t>
            </a:r>
            <a:endParaRPr lang="en-US" altLang="zh-CN" sz="1600" b="1" dirty="0">
              <a:latin typeface="微软雅黑" panose="020B0503020204020204" pitchFamily="34" charset="-122"/>
              <a:ea typeface="微软雅黑" panose="020B0503020204020204" pitchFamily="34" charset="-122"/>
            </a:endParaRPr>
          </a:p>
        </p:txBody>
      </p:sp>
      <p:sp>
        <p:nvSpPr>
          <p:cNvPr id="22" name="矩形 21"/>
          <p:cNvSpPr/>
          <p:nvPr/>
        </p:nvSpPr>
        <p:spPr>
          <a:xfrm>
            <a:off x="679148" y="2059114"/>
            <a:ext cx="10179574" cy="923330"/>
          </a:xfrm>
          <a:prstGeom prst="rect">
            <a:avLst/>
          </a:prstGeom>
        </p:spPr>
        <p:txBody>
          <a:bodyPr wrap="square">
            <a:spAutoFit/>
          </a:bodyPr>
          <a:lstStyle/>
          <a:p>
            <a:r>
              <a:rPr lang="zh-CN" altLang="en-US" sz="1800" dirty="0" smtClean="0">
                <a:solidFill>
                  <a:srgbClr val="FF0000"/>
                </a:solidFill>
              </a:rPr>
              <a:t>查看过期时间</a:t>
            </a:r>
            <a:r>
              <a:rPr lang="zh-CN" altLang="en-US" sz="1800" dirty="0" smtClean="0"/>
              <a:t>：</a:t>
            </a:r>
            <a:endParaRPr lang="en-US" altLang="zh-CN" sz="1800" dirty="0" smtClean="0"/>
          </a:p>
          <a:p>
            <a:r>
              <a:rPr lang="en-US" altLang="zh-CN" sz="1800" dirty="0" err="1" smtClean="0"/>
              <a:t>ttl</a:t>
            </a:r>
            <a:r>
              <a:rPr lang="en-US" altLang="zh-CN" sz="1800" dirty="0" smtClean="0"/>
              <a:t> </a:t>
            </a:r>
            <a:r>
              <a:rPr lang="en-US" altLang="zh-CN" sz="1800" dirty="0"/>
              <a:t>&lt;key</a:t>
            </a:r>
            <a:r>
              <a:rPr lang="en-US" altLang="zh-CN" sz="1800" dirty="0" smtClean="0"/>
              <a:t>&gt;</a:t>
            </a:r>
            <a:r>
              <a:rPr lang="zh-CN" altLang="en-US" sz="1800" dirty="0" smtClean="0"/>
              <a:t>，秒单位；</a:t>
            </a:r>
            <a:r>
              <a:rPr lang="en-US" altLang="zh-CN" sz="1800" dirty="0" err="1" smtClean="0"/>
              <a:t>pttl</a:t>
            </a:r>
            <a:r>
              <a:rPr lang="en-US" altLang="zh-CN" sz="1800" dirty="0" smtClean="0"/>
              <a:t> &lt;key&gt;</a:t>
            </a:r>
            <a:r>
              <a:rPr lang="zh-CN" altLang="en-US" sz="1800" dirty="0" smtClean="0"/>
              <a:t>，毫秒</a:t>
            </a:r>
            <a:endParaRPr lang="en-US" altLang="zh-CN" sz="1800" dirty="0" smtClean="0"/>
          </a:p>
          <a:p>
            <a:r>
              <a:rPr lang="en-US" altLang="zh-CN" sz="1800" dirty="0" err="1" smtClean="0"/>
              <a:t>lookupKeyReadWithFlags</a:t>
            </a:r>
            <a:r>
              <a:rPr lang="en-US" altLang="zh-CN" sz="1800" dirty="0" err="1">
                <a:sym typeface="Wingdings" panose="05000000000000000000" pitchFamily="2" charset="2"/>
              </a:rPr>
              <a:t></a:t>
            </a:r>
            <a:r>
              <a:rPr lang="en-US" altLang="zh-CN" sz="1800" dirty="0" err="1" smtClean="0">
                <a:sym typeface="Wingdings" panose="05000000000000000000" pitchFamily="2" charset="2"/>
              </a:rPr>
              <a:t>getExpire</a:t>
            </a:r>
            <a:r>
              <a:rPr lang="en-US" altLang="zh-CN" sz="1800" dirty="0" err="1">
                <a:sym typeface="Wingdings" panose="05000000000000000000" pitchFamily="2" charset="2"/>
              </a:rPr>
              <a:t>ttl</a:t>
            </a:r>
            <a:r>
              <a:rPr lang="en-US" altLang="zh-CN" sz="1800" dirty="0">
                <a:sym typeface="Wingdings" panose="05000000000000000000" pitchFamily="2" charset="2"/>
              </a:rPr>
              <a:t> = expire-</a:t>
            </a:r>
            <a:r>
              <a:rPr lang="en-US" altLang="zh-CN" sz="1800" dirty="0" err="1">
                <a:sym typeface="Wingdings" panose="05000000000000000000" pitchFamily="2" charset="2"/>
              </a:rPr>
              <a:t>mstime</a:t>
            </a:r>
            <a:r>
              <a:rPr lang="en-US" altLang="zh-CN" sz="1800" dirty="0">
                <a:sym typeface="Wingdings" panose="05000000000000000000" pitchFamily="2" charset="2"/>
              </a:rPr>
              <a:t>();</a:t>
            </a:r>
            <a:endParaRPr lang="zh-CN" altLang="en-US" sz="1800" dirty="0" smtClean="0"/>
          </a:p>
        </p:txBody>
      </p:sp>
      <p:sp>
        <p:nvSpPr>
          <p:cNvPr id="12" name="矩形 11"/>
          <p:cNvSpPr/>
          <p:nvPr/>
        </p:nvSpPr>
        <p:spPr>
          <a:xfrm>
            <a:off x="435389" y="3140721"/>
            <a:ext cx="1909497"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键过期删除策略</a:t>
            </a:r>
            <a:endParaRPr lang="en-US" altLang="zh-CN" sz="1600" b="1" dirty="0">
              <a:latin typeface="微软雅黑" panose="020B0503020204020204" pitchFamily="34" charset="-122"/>
              <a:ea typeface="微软雅黑" panose="020B0503020204020204" pitchFamily="34" charset="-122"/>
            </a:endParaRPr>
          </a:p>
        </p:txBody>
      </p:sp>
      <p:sp>
        <p:nvSpPr>
          <p:cNvPr id="15" name="矩形 14"/>
          <p:cNvSpPr/>
          <p:nvPr/>
        </p:nvSpPr>
        <p:spPr>
          <a:xfrm>
            <a:off x="676256" y="3767308"/>
            <a:ext cx="10580103" cy="584775"/>
          </a:xfrm>
          <a:prstGeom prst="rect">
            <a:avLst/>
          </a:prstGeom>
        </p:spPr>
        <p:txBody>
          <a:bodyPr wrap="square">
            <a:spAutoFit/>
          </a:bodyPr>
          <a:lstStyle/>
          <a:p>
            <a:r>
              <a:rPr lang="zh-CN" altLang="en-US" sz="1600" dirty="0" smtClean="0">
                <a:solidFill>
                  <a:srgbClr val="FF0000"/>
                </a:solidFill>
                <a:latin typeface="Arial" panose="020B0604020202020204" pitchFamily="34" charset="0"/>
              </a:rPr>
              <a:t>定期删除</a:t>
            </a:r>
            <a:r>
              <a:rPr lang="zh-CN" altLang="en-US" sz="1600" dirty="0" smtClean="0">
                <a:latin typeface="Arial" panose="020B0604020202020204" pitchFamily="34" charset="0"/>
              </a:rPr>
              <a:t>：每隔一段时间，程序对数据库进行一次检查，删除里面的过期键。对内存友好，可以尽快的删除掉无用的键，但对</a:t>
            </a:r>
            <a:r>
              <a:rPr lang="en-US" altLang="zh-CN" sz="1600" dirty="0" smtClean="0">
                <a:latin typeface="Arial" panose="020B0604020202020204" pitchFamily="34" charset="0"/>
              </a:rPr>
              <a:t>CPU</a:t>
            </a:r>
            <a:r>
              <a:rPr lang="zh-CN" altLang="en-US" sz="1600" dirty="0" smtClean="0">
                <a:latin typeface="Arial" panose="020B0604020202020204" pitchFamily="34" charset="0"/>
              </a:rPr>
              <a:t>不太友好。而且需要设置好定期时间以及每次删除数量</a:t>
            </a:r>
            <a:endParaRPr lang="en-US" altLang="zh-CN" sz="1600" dirty="0">
              <a:latin typeface="Arial" panose="020B0604020202020204" pitchFamily="34" charset="0"/>
            </a:endParaRPr>
          </a:p>
        </p:txBody>
      </p:sp>
      <p:sp>
        <p:nvSpPr>
          <p:cNvPr id="16" name="矩形 15"/>
          <p:cNvSpPr/>
          <p:nvPr/>
        </p:nvSpPr>
        <p:spPr>
          <a:xfrm>
            <a:off x="645613" y="5472335"/>
            <a:ext cx="10040820" cy="338554"/>
          </a:xfrm>
          <a:prstGeom prst="rect">
            <a:avLst/>
          </a:prstGeom>
        </p:spPr>
        <p:txBody>
          <a:bodyPr wrap="square">
            <a:spAutoFit/>
          </a:bodyPr>
          <a:lstStyle/>
          <a:p>
            <a:r>
              <a:rPr lang="zh-CN" altLang="en-US" sz="1600" dirty="0">
                <a:solidFill>
                  <a:srgbClr val="FF0000"/>
                </a:solidFill>
                <a:latin typeface="Arial" panose="020B0604020202020204" pitchFamily="34" charset="0"/>
              </a:rPr>
              <a:t>惰性删除</a:t>
            </a:r>
            <a:r>
              <a:rPr lang="zh-CN" altLang="en-US" sz="1600" dirty="0">
                <a:latin typeface="Arial" panose="020B0604020202020204" pitchFamily="34" charset="0"/>
              </a:rPr>
              <a:t>：每次在获取键时，来处理过期键。缺点是其对内存不友好。</a:t>
            </a:r>
            <a:endParaRPr lang="en-US" altLang="zh-CN" sz="1600" dirty="0">
              <a:latin typeface="Arial" panose="020B0604020202020204" pitchFamily="34" charset="0"/>
            </a:endParaRPr>
          </a:p>
        </p:txBody>
      </p:sp>
      <p:sp>
        <p:nvSpPr>
          <p:cNvPr id="17" name="矩形 16"/>
          <p:cNvSpPr/>
          <p:nvPr/>
        </p:nvSpPr>
        <p:spPr>
          <a:xfrm>
            <a:off x="645613" y="4434025"/>
            <a:ext cx="10292071" cy="830997"/>
          </a:xfrm>
          <a:prstGeom prst="rect">
            <a:avLst/>
          </a:prstGeom>
        </p:spPr>
        <p:txBody>
          <a:bodyPr wrap="square">
            <a:spAutoFit/>
          </a:bodyPr>
          <a:lstStyle/>
          <a:p>
            <a:r>
              <a:rPr lang="zh-CN" altLang="en-US" sz="1600" dirty="0">
                <a:latin typeface="Arial" panose="020B0604020202020204" pitchFamily="34" charset="0"/>
              </a:rPr>
              <a:t>定时删除：在设计键过期的时，建立定时器，让定时器在键的过期时间到达时，立即删除对键的操作。可以看成</a:t>
            </a:r>
            <a:r>
              <a:rPr lang="zh-CN" altLang="en-US" sz="1600" dirty="0" smtClean="0">
                <a:latin typeface="Arial" panose="020B0604020202020204" pitchFamily="34" charset="0"/>
              </a:rPr>
              <a:t>定时删除</a:t>
            </a:r>
            <a:r>
              <a:rPr lang="zh-CN" altLang="en-US" sz="1600" dirty="0">
                <a:latin typeface="Arial" panose="020B0604020202020204" pitchFamily="34" charset="0"/>
              </a:rPr>
              <a:t>的一种，但是该方案可能创建较多的定时器，而且</a:t>
            </a:r>
            <a:r>
              <a:rPr lang="en-US" altLang="zh-CN" sz="1600" dirty="0" err="1">
                <a:latin typeface="Arial" panose="020B0604020202020204" pitchFamily="34" charset="0"/>
              </a:rPr>
              <a:t>redis</a:t>
            </a:r>
            <a:r>
              <a:rPr lang="zh-CN" altLang="en-US" sz="1600" dirty="0">
                <a:latin typeface="Arial" panose="020B0604020202020204" pitchFamily="34" charset="0"/>
              </a:rPr>
              <a:t>定时器采用的是链表，查找某个事件时间复杂度为</a:t>
            </a:r>
            <a:r>
              <a:rPr lang="en-US" altLang="zh-CN" sz="1600" dirty="0">
                <a:latin typeface="Arial" panose="020B0604020202020204" pitchFamily="34" charset="0"/>
              </a:rPr>
              <a:t>O(n).</a:t>
            </a:r>
          </a:p>
        </p:txBody>
      </p:sp>
      <p:sp>
        <p:nvSpPr>
          <p:cNvPr id="11" name="矩形 10"/>
          <p:cNvSpPr/>
          <p:nvPr/>
        </p:nvSpPr>
        <p:spPr>
          <a:xfrm>
            <a:off x="645613" y="6018202"/>
            <a:ext cx="10040820" cy="338554"/>
          </a:xfrm>
          <a:prstGeom prst="rect">
            <a:avLst/>
          </a:prstGeom>
        </p:spPr>
        <p:txBody>
          <a:bodyPr wrap="square">
            <a:spAutoFit/>
          </a:bodyPr>
          <a:lstStyle/>
          <a:p>
            <a:r>
              <a:rPr lang="zh-CN" altLang="en-US" sz="1600" dirty="0" smtClean="0">
                <a:solidFill>
                  <a:srgbClr val="FF0000"/>
                </a:solidFill>
                <a:latin typeface="Arial" panose="020B0604020202020204" pitchFamily="34" charset="0"/>
              </a:rPr>
              <a:t>触发清理策略</a:t>
            </a:r>
            <a:r>
              <a:rPr lang="zh-CN" altLang="en-US" sz="1600" dirty="0" smtClean="0">
                <a:latin typeface="Arial" panose="020B0604020202020204" pitchFamily="34" charset="0"/>
              </a:rPr>
              <a:t>：当设置了</a:t>
            </a:r>
            <a:r>
              <a:rPr lang="en-US" altLang="zh-CN" sz="1600" dirty="0" err="1" smtClean="0">
                <a:latin typeface="Arial" panose="020B0604020202020204" pitchFamily="34" charset="0"/>
              </a:rPr>
              <a:t>maxmemory</a:t>
            </a:r>
            <a:r>
              <a:rPr lang="zh-CN" altLang="en-US" sz="1600" dirty="0" smtClean="0">
                <a:latin typeface="Arial" panose="020B0604020202020204" pitchFamily="34" charset="0"/>
              </a:rPr>
              <a:t>，且超过时</a:t>
            </a:r>
            <a:endParaRPr lang="en-US" altLang="zh-CN" sz="1600" dirty="0">
              <a:latin typeface="Arial" panose="020B0604020202020204" pitchFamily="34" charset="0"/>
            </a:endParaRPr>
          </a:p>
        </p:txBody>
      </p:sp>
    </p:spTree>
    <p:extLst>
      <p:ext uri="{BB962C8B-B14F-4D97-AF65-F5344CB8AC3E}">
        <p14:creationId xmlns:p14="http://schemas.microsoft.com/office/powerpoint/2010/main" val="42302933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75529" y="103938"/>
            <a:ext cx="2520280" cy="647700"/>
          </a:xfrm>
        </p:spPr>
        <p:txBody>
          <a:bodyPr/>
          <a:lstStyle/>
          <a:p>
            <a:r>
              <a:rPr lang="zh-CN" altLang="en-US" dirty="0" smtClean="0"/>
              <a:t>网络模型</a:t>
            </a:r>
            <a:endParaRPr lang="zh-CN" altLang="en-US" dirty="0"/>
          </a:p>
        </p:txBody>
      </p:sp>
      <p:sp>
        <p:nvSpPr>
          <p:cNvPr id="5" name="Freeform 222"/>
          <p:cNvSpPr>
            <a:spLocks noEditPoints="1"/>
          </p:cNvSpPr>
          <p:nvPr/>
        </p:nvSpPr>
        <p:spPr bwMode="auto">
          <a:xfrm>
            <a:off x="375183" y="798732"/>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5614" y="736557"/>
            <a:ext cx="1690132"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服务端</a:t>
            </a:r>
            <a:r>
              <a:rPr lang="en-US" altLang="zh-CN" sz="1600" b="1" dirty="0" smtClean="0">
                <a:latin typeface="微软雅黑" panose="020B0503020204020204" pitchFamily="34" charset="-122"/>
                <a:ea typeface="微软雅黑" pitchFamily="34" charset="-122"/>
                <a:cs typeface="Aparajita" panose="020B0604020202020204" pitchFamily="34" charset="0"/>
              </a:rPr>
              <a:t>-</a:t>
            </a:r>
            <a:r>
              <a:rPr lang="zh-CN" altLang="en-US" sz="1600" b="1" dirty="0" smtClean="0">
                <a:latin typeface="微软雅黑" panose="020B0503020204020204" pitchFamily="34" charset="-122"/>
                <a:ea typeface="微软雅黑" pitchFamily="34" charset="-122"/>
                <a:cs typeface="Aparajita" panose="020B0604020202020204" pitchFamily="34" charset="0"/>
              </a:rPr>
              <a:t>数据库</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4" name="矩形 13"/>
          <p:cNvSpPr/>
          <p:nvPr/>
        </p:nvSpPr>
        <p:spPr>
          <a:xfrm>
            <a:off x="504453" y="1183410"/>
            <a:ext cx="2003049" cy="338554"/>
          </a:xfrm>
          <a:prstGeom prst="rect">
            <a:avLst/>
          </a:prstGeom>
        </p:spPr>
        <p:txBody>
          <a:bodyPr wrap="none">
            <a:spAutoFit/>
          </a:bodyPr>
          <a:lstStyle/>
          <a:p>
            <a:pPr marL="285750" indent="-285750">
              <a:buFont typeface="Arial" panose="020B0604020202020204" pitchFamily="34" charset="0"/>
              <a:buChar char="•"/>
            </a:pPr>
            <a:r>
              <a:rPr lang="en-US" altLang="zh-CN" sz="1600" b="1" dirty="0" err="1" smtClean="0">
                <a:latin typeface="微软雅黑" panose="020B0503020204020204" pitchFamily="34" charset="-122"/>
                <a:ea typeface="微软雅黑" panose="020B0503020204020204" pitchFamily="34" charset="-122"/>
              </a:rPr>
              <a:t>redis</a:t>
            </a:r>
            <a:r>
              <a:rPr lang="zh-CN" altLang="en-US" sz="1600" b="1" dirty="0" smtClean="0">
                <a:latin typeface="微软雅黑" panose="020B0503020204020204" pitchFamily="34" charset="-122"/>
                <a:ea typeface="微软雅黑" panose="020B0503020204020204" pitchFamily="34" charset="-122"/>
              </a:rPr>
              <a:t>键过期策略</a:t>
            </a:r>
            <a:endParaRPr lang="en-US" altLang="zh-CN" sz="1600" b="1" dirty="0">
              <a:latin typeface="微软雅黑" panose="020B0503020204020204" pitchFamily="34" charset="-122"/>
              <a:ea typeface="微软雅黑" panose="020B0503020204020204" pitchFamily="34" charset="-122"/>
            </a:endParaRPr>
          </a:p>
        </p:txBody>
      </p:sp>
      <p:sp>
        <p:nvSpPr>
          <p:cNvPr id="15" name="矩形 14"/>
          <p:cNvSpPr/>
          <p:nvPr/>
        </p:nvSpPr>
        <p:spPr>
          <a:xfrm>
            <a:off x="644091" y="1604645"/>
            <a:ext cx="4179320" cy="338554"/>
          </a:xfrm>
          <a:prstGeom prst="rect">
            <a:avLst/>
          </a:prstGeom>
        </p:spPr>
        <p:txBody>
          <a:bodyPr wrap="square">
            <a:spAutoFit/>
          </a:bodyPr>
          <a:lstStyle/>
          <a:p>
            <a:r>
              <a:rPr lang="en-US" altLang="zh-CN" sz="1600" dirty="0" err="1" smtClean="0">
                <a:latin typeface="Arial" panose="020B0604020202020204" pitchFamily="34" charset="0"/>
              </a:rPr>
              <a:t>redis</a:t>
            </a:r>
            <a:r>
              <a:rPr lang="zh-CN" altLang="en-US" sz="1600" dirty="0" smtClean="0">
                <a:latin typeface="Arial" panose="020B0604020202020204" pitchFamily="34" charset="0"/>
              </a:rPr>
              <a:t>中采用的是定期删除和惰性删除两种。</a:t>
            </a:r>
            <a:endParaRPr lang="en-US" altLang="zh-CN" sz="1600" dirty="0">
              <a:latin typeface="Arial" panose="020B0604020202020204" pitchFamily="34" charset="0"/>
            </a:endParaRPr>
          </a:p>
        </p:txBody>
      </p:sp>
      <p:pic>
        <p:nvPicPr>
          <p:cNvPr id="2" name="图片 1"/>
          <p:cNvPicPr>
            <a:picLocks noChangeAspect="1"/>
          </p:cNvPicPr>
          <p:nvPr/>
        </p:nvPicPr>
        <p:blipFill>
          <a:blip r:embed="rId3"/>
          <a:stretch>
            <a:fillRect/>
          </a:stretch>
        </p:blipFill>
        <p:spPr>
          <a:xfrm>
            <a:off x="1933191" y="2027326"/>
            <a:ext cx="2957134" cy="3851617"/>
          </a:xfrm>
          <a:prstGeom prst="rect">
            <a:avLst/>
          </a:prstGeom>
        </p:spPr>
      </p:pic>
      <p:sp>
        <p:nvSpPr>
          <p:cNvPr id="3" name="矩形 2"/>
          <p:cNvSpPr/>
          <p:nvPr/>
        </p:nvSpPr>
        <p:spPr>
          <a:xfrm>
            <a:off x="9505453" y="4608239"/>
            <a:ext cx="1210588" cy="400110"/>
          </a:xfrm>
          <a:prstGeom prst="rect">
            <a:avLst/>
          </a:prstGeom>
        </p:spPr>
        <p:txBody>
          <a:bodyPr wrap="none">
            <a:spAutoFit/>
          </a:bodyPr>
          <a:lstStyle/>
          <a:p>
            <a:r>
              <a:rPr lang="zh-CN" altLang="en-US" dirty="0">
                <a:latin typeface="Arial" panose="020B0604020202020204" pitchFamily="34" charset="0"/>
              </a:rPr>
              <a:t>定期删除</a:t>
            </a:r>
            <a:endParaRPr lang="zh-CN" altLang="en-US"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7505" y="10106"/>
            <a:ext cx="2838891" cy="6143348"/>
          </a:xfrm>
          <a:prstGeom prst="rect">
            <a:avLst/>
          </a:prstGeom>
        </p:spPr>
      </p:pic>
      <p:sp>
        <p:nvSpPr>
          <p:cNvPr id="10" name="矩形 9"/>
          <p:cNvSpPr/>
          <p:nvPr/>
        </p:nvSpPr>
        <p:spPr>
          <a:xfrm>
            <a:off x="2628763" y="5911730"/>
            <a:ext cx="1210588" cy="400110"/>
          </a:xfrm>
          <a:prstGeom prst="rect">
            <a:avLst/>
          </a:prstGeom>
        </p:spPr>
        <p:txBody>
          <a:bodyPr wrap="none">
            <a:spAutoFit/>
          </a:bodyPr>
          <a:lstStyle/>
          <a:p>
            <a:r>
              <a:rPr lang="zh-CN" altLang="en-US" dirty="0">
                <a:latin typeface="Arial" panose="020B0604020202020204" pitchFamily="34" charset="0"/>
              </a:rPr>
              <a:t>惰性</a:t>
            </a:r>
            <a:r>
              <a:rPr lang="zh-CN" altLang="en-US" dirty="0" smtClean="0">
                <a:latin typeface="Arial" panose="020B0604020202020204" pitchFamily="34" charset="0"/>
              </a:rPr>
              <a:t>删除</a:t>
            </a:r>
            <a:endParaRPr lang="zh-CN" altLang="en-US" dirty="0"/>
          </a:p>
        </p:txBody>
      </p:sp>
      <p:sp>
        <p:nvSpPr>
          <p:cNvPr id="11" name="矩形 10"/>
          <p:cNvSpPr/>
          <p:nvPr/>
        </p:nvSpPr>
        <p:spPr>
          <a:xfrm>
            <a:off x="234785" y="2520007"/>
            <a:ext cx="1558008" cy="3293209"/>
          </a:xfrm>
          <a:prstGeom prst="rect">
            <a:avLst/>
          </a:prstGeom>
          <a:ln w="19050">
            <a:solidFill>
              <a:schemeClr val="accent1"/>
            </a:solidFill>
          </a:ln>
        </p:spPr>
        <p:txBody>
          <a:bodyPr wrap="square">
            <a:spAutoFit/>
          </a:bodyPr>
          <a:lstStyle/>
          <a:p>
            <a:r>
              <a:rPr lang="zh-CN" altLang="en-US" sz="1600" dirty="0" smtClean="0">
                <a:latin typeface="Arial" panose="020B0604020202020204" pitchFamily="34" charset="0"/>
              </a:rPr>
              <a:t>补充一点</a:t>
            </a:r>
            <a:r>
              <a:rPr lang="en-US" altLang="zh-CN" sz="1600" dirty="0" smtClean="0">
                <a:latin typeface="Arial" panose="020B0604020202020204" pitchFamily="34" charset="0"/>
              </a:rPr>
              <a:t>:</a:t>
            </a:r>
          </a:p>
          <a:p>
            <a:r>
              <a:rPr lang="en-US" altLang="zh-CN" sz="1600" dirty="0" err="1" smtClean="0">
                <a:latin typeface="Arial" panose="020B0604020202020204" pitchFamily="34" charset="0"/>
              </a:rPr>
              <a:t>redis</a:t>
            </a:r>
            <a:r>
              <a:rPr lang="zh-CN" altLang="en-US" sz="1600" dirty="0" smtClean="0">
                <a:latin typeface="Arial" panose="020B0604020202020204" pitchFamily="34" charset="0"/>
              </a:rPr>
              <a:t>的</a:t>
            </a:r>
            <a:r>
              <a:rPr lang="en-US" altLang="zh-CN" sz="1600" dirty="0" smtClean="0">
                <a:latin typeface="Arial" panose="020B0604020202020204" pitchFamily="34" charset="0"/>
              </a:rPr>
              <a:t>del</a:t>
            </a:r>
            <a:r>
              <a:rPr lang="zh-CN" altLang="en-US" sz="1600" dirty="0" smtClean="0">
                <a:latin typeface="Arial" panose="020B0604020202020204" pitchFamily="34" charset="0"/>
              </a:rPr>
              <a:t>操作默认为阻塞操作，当删除对象比较大时，可能会造成很大的延迟，因此可以根据需要启用异步删除。见配置文件</a:t>
            </a:r>
            <a:r>
              <a:rPr lang="en-US" altLang="zh-CN" sz="1600" dirty="0">
                <a:latin typeface="Arial" panose="020B0604020202020204" pitchFamily="34" charset="0"/>
              </a:rPr>
              <a:t>(</a:t>
            </a:r>
            <a:r>
              <a:rPr lang="en-US" altLang="zh-CN" sz="1600" dirty="0" err="1" smtClean="0">
                <a:solidFill>
                  <a:srgbClr val="FF0000"/>
                </a:solidFill>
                <a:latin typeface="Arial" panose="020B0604020202020204" pitchFamily="34" charset="0"/>
              </a:rPr>
              <a:t>lazyfree</a:t>
            </a:r>
            <a:r>
              <a:rPr lang="en-US" altLang="zh-CN" sz="1600" dirty="0" smtClean="0">
                <a:solidFill>
                  <a:srgbClr val="FF0000"/>
                </a:solidFill>
                <a:latin typeface="Arial" panose="020B0604020202020204" pitchFamily="34" charset="0"/>
              </a:rPr>
              <a:t>-lazy-expire</a:t>
            </a:r>
            <a:r>
              <a:rPr lang="en-US" altLang="zh-CN" sz="1600" dirty="0" smtClean="0">
                <a:latin typeface="Arial" panose="020B0604020202020204" pitchFamily="34" charset="0"/>
              </a:rPr>
              <a:t>,</a:t>
            </a:r>
            <a:r>
              <a:rPr lang="zh-CN" altLang="en-US" sz="1600" dirty="0" smtClean="0">
                <a:latin typeface="Arial" panose="020B0604020202020204" pitchFamily="34" charset="0"/>
              </a:rPr>
              <a:t>默认关闭</a:t>
            </a:r>
            <a:r>
              <a:rPr lang="en-US" altLang="zh-CN" sz="1600" dirty="0" smtClean="0">
                <a:latin typeface="Arial" panose="020B0604020202020204" pitchFamily="34" charset="0"/>
              </a:rPr>
              <a:t>)</a:t>
            </a:r>
            <a:endParaRPr lang="en-US" altLang="zh-CN" sz="1600" dirty="0">
              <a:latin typeface="Arial" panose="020B0604020202020204" pitchFamily="34" charset="0"/>
            </a:endParaRPr>
          </a:p>
        </p:txBody>
      </p:sp>
      <p:sp>
        <p:nvSpPr>
          <p:cNvPr id="12" name="矩形 11"/>
          <p:cNvSpPr/>
          <p:nvPr/>
        </p:nvSpPr>
        <p:spPr>
          <a:xfrm>
            <a:off x="8371520" y="1806720"/>
            <a:ext cx="2694954" cy="600164"/>
          </a:xfrm>
          <a:prstGeom prst="rect">
            <a:avLst/>
          </a:prstGeom>
        </p:spPr>
        <p:txBody>
          <a:bodyPr wrap="square">
            <a:spAutoFit/>
          </a:bodyPr>
          <a:lstStyle/>
          <a:p>
            <a:r>
              <a:rPr lang="en-US" altLang="zh-CN" sz="1100" dirty="0" smtClean="0">
                <a:latin typeface="Arial" panose="020B0604020202020204" pitchFamily="34" charset="0"/>
              </a:rPr>
              <a:t>REDIS_EXPIRELOOKUPS_TIME_PERC</a:t>
            </a:r>
            <a:r>
              <a:rPr lang="zh-CN" altLang="en-US" sz="1100" dirty="0" smtClean="0">
                <a:latin typeface="Arial" panose="020B0604020202020204" pitchFamily="34" charset="0"/>
              </a:rPr>
              <a:t>是单位时间内分配给</a:t>
            </a:r>
            <a:r>
              <a:rPr lang="en-US" altLang="zh-CN" sz="1100" dirty="0" err="1" smtClean="0">
                <a:latin typeface="Arial" panose="020B0604020202020204" pitchFamily="34" charset="0"/>
              </a:rPr>
              <a:t>activeExpireCycle</a:t>
            </a:r>
            <a:r>
              <a:rPr lang="zh-CN" altLang="en-US" sz="1100" dirty="0" smtClean="0">
                <a:latin typeface="Arial" panose="020B0604020202020204" pitchFamily="34" charset="0"/>
              </a:rPr>
              <a:t>函数执行的</a:t>
            </a:r>
            <a:r>
              <a:rPr lang="en-US" altLang="zh-CN" sz="1100" dirty="0" smtClean="0">
                <a:latin typeface="Arial" panose="020B0604020202020204" pitchFamily="34" charset="0"/>
              </a:rPr>
              <a:t>CPU</a:t>
            </a:r>
            <a:r>
              <a:rPr lang="zh-CN" altLang="en-US" sz="1100" dirty="0" smtClean="0">
                <a:latin typeface="Arial" panose="020B0604020202020204" pitchFamily="34" charset="0"/>
              </a:rPr>
              <a:t>比例，默认为</a:t>
            </a:r>
            <a:r>
              <a:rPr lang="en-US" altLang="zh-CN" sz="1100" dirty="0" smtClean="0">
                <a:latin typeface="Arial" panose="020B0604020202020204" pitchFamily="34" charset="0"/>
              </a:rPr>
              <a:t>25.</a:t>
            </a:r>
            <a:endParaRPr lang="en-US" altLang="zh-CN" sz="1100" dirty="0">
              <a:latin typeface="Arial" panose="020B0604020202020204" pitchFamily="34" charset="0"/>
            </a:endParaRPr>
          </a:p>
        </p:txBody>
      </p:sp>
    </p:spTree>
    <p:extLst>
      <p:ext uri="{BB962C8B-B14F-4D97-AF65-F5344CB8AC3E}">
        <p14:creationId xmlns:p14="http://schemas.microsoft.com/office/powerpoint/2010/main" val="12714846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1801"/>
            <a:ext cx="2520280" cy="647700"/>
          </a:xfrm>
        </p:spPr>
        <p:txBody>
          <a:bodyPr/>
          <a:lstStyle/>
          <a:p>
            <a:r>
              <a:rPr lang="zh-CN" altLang="en-US" dirty="0" smtClean="0"/>
              <a:t>网络模型</a:t>
            </a:r>
            <a:endParaRPr lang="zh-CN" altLang="en-US" dirty="0"/>
          </a:p>
        </p:txBody>
      </p:sp>
      <p:sp>
        <p:nvSpPr>
          <p:cNvPr id="14" name="矩形 13"/>
          <p:cNvSpPr/>
          <p:nvPr/>
        </p:nvSpPr>
        <p:spPr>
          <a:xfrm>
            <a:off x="360437" y="548410"/>
            <a:ext cx="1499128"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数据库通知</a:t>
            </a:r>
            <a:endParaRPr lang="en-US" altLang="zh-CN" sz="1600" b="1" dirty="0">
              <a:latin typeface="微软雅黑" panose="020B0503020204020204" pitchFamily="34" charset="-122"/>
              <a:ea typeface="微软雅黑" panose="020B0503020204020204" pitchFamily="34" charset="-122"/>
            </a:endParaRPr>
          </a:p>
        </p:txBody>
      </p:sp>
      <p:sp>
        <p:nvSpPr>
          <p:cNvPr id="15" name="矩形 14"/>
          <p:cNvSpPr/>
          <p:nvPr/>
        </p:nvSpPr>
        <p:spPr>
          <a:xfrm>
            <a:off x="576461" y="858543"/>
            <a:ext cx="10580103" cy="830997"/>
          </a:xfrm>
          <a:prstGeom prst="rect">
            <a:avLst/>
          </a:prstGeom>
        </p:spPr>
        <p:txBody>
          <a:bodyPr wrap="square">
            <a:spAutoFit/>
          </a:bodyPr>
          <a:lstStyle/>
          <a:p>
            <a:r>
              <a:rPr lang="zh-CN" altLang="en-US" sz="1600" dirty="0" smtClean="0">
                <a:latin typeface="Arial" panose="020B0604020202020204" pitchFamily="34" charset="0"/>
              </a:rPr>
              <a:t>数据库通知主要是利用</a:t>
            </a:r>
            <a:r>
              <a:rPr lang="en-US" altLang="zh-CN" sz="1600" dirty="0" err="1" smtClean="0">
                <a:latin typeface="Arial" panose="020B0604020202020204" pitchFamily="34" charset="0"/>
              </a:rPr>
              <a:t>redis</a:t>
            </a:r>
            <a:r>
              <a:rPr lang="zh-CN" altLang="en-US" sz="1600" dirty="0" smtClean="0">
                <a:latin typeface="Arial" panose="020B0604020202020204" pitchFamily="34" charset="0"/>
              </a:rPr>
              <a:t>中支持发布订阅模式，让客户端通过订阅给定的频道或者模式（保存在</a:t>
            </a:r>
            <a:r>
              <a:rPr lang="en-US" altLang="zh-CN" sz="1600" dirty="0" smtClean="0">
                <a:latin typeface="Arial" panose="020B0604020202020204" pitchFamily="34" charset="0"/>
              </a:rPr>
              <a:t>client</a:t>
            </a:r>
            <a:r>
              <a:rPr lang="zh-CN" altLang="en-US" sz="1600" dirty="0" smtClean="0">
                <a:latin typeface="Arial" panose="020B0604020202020204" pitchFamily="34" charset="0"/>
              </a:rPr>
              <a:t>和</a:t>
            </a:r>
            <a:r>
              <a:rPr lang="en-US" altLang="zh-CN" sz="1600" dirty="0" smtClean="0">
                <a:latin typeface="Arial" panose="020B0604020202020204" pitchFamily="34" charset="0"/>
              </a:rPr>
              <a:t>server</a:t>
            </a:r>
            <a:r>
              <a:rPr lang="zh-CN" altLang="en-US" sz="1600" dirty="0" smtClean="0">
                <a:latin typeface="Arial" panose="020B0604020202020204" pitchFamily="34" charset="0"/>
              </a:rPr>
              <a:t>的</a:t>
            </a:r>
            <a:r>
              <a:rPr lang="en-US" altLang="zh-CN" sz="1600" dirty="0" err="1" smtClean="0">
                <a:latin typeface="Arial" panose="020B0604020202020204" pitchFamily="34" charset="0"/>
              </a:rPr>
              <a:t>pubsub_channels</a:t>
            </a:r>
            <a:r>
              <a:rPr lang="zh-CN" altLang="en-US" sz="1600" dirty="0" smtClean="0">
                <a:latin typeface="Arial" panose="020B0604020202020204" pitchFamily="34" charset="0"/>
              </a:rPr>
              <a:t>和</a:t>
            </a:r>
            <a:r>
              <a:rPr lang="en-US" altLang="zh-CN" sz="1600" dirty="0" err="1" smtClean="0">
                <a:latin typeface="Arial" panose="020B0604020202020204" pitchFamily="34" charset="0"/>
              </a:rPr>
              <a:t>pubsub_patterns</a:t>
            </a:r>
            <a:r>
              <a:rPr lang="zh-CN" altLang="en-US" sz="1600" dirty="0" smtClean="0">
                <a:latin typeface="Arial" panose="020B0604020202020204" pitchFamily="34" charset="0"/>
              </a:rPr>
              <a:t>，但保存的内容不一样）来获悉数据库中键的变化。主要分为键空间通知和事件通知两类，要开启该功能需要在配置文件中设置参数。见</a:t>
            </a:r>
            <a:r>
              <a:rPr lang="en-US" altLang="zh-CN" sz="1600" dirty="0" smtClean="0">
                <a:latin typeface="Arial" panose="020B0604020202020204" pitchFamily="34" charset="0"/>
              </a:rPr>
              <a:t>notify-</a:t>
            </a:r>
            <a:r>
              <a:rPr lang="en-US" altLang="zh-CN" sz="1600" dirty="0" err="1" smtClean="0">
                <a:latin typeface="Arial" panose="020B0604020202020204" pitchFamily="34" charset="0"/>
              </a:rPr>
              <a:t>keyspace</a:t>
            </a:r>
            <a:r>
              <a:rPr lang="en-US" altLang="zh-CN" sz="1600" dirty="0" smtClean="0">
                <a:latin typeface="Arial" panose="020B0604020202020204" pitchFamily="34" charset="0"/>
              </a:rPr>
              <a:t>-events</a:t>
            </a:r>
            <a:endParaRPr lang="en-US" altLang="zh-CN" sz="1600" dirty="0">
              <a:latin typeface="Arial" panose="020B0604020202020204" pitchFamily="34" charset="0"/>
            </a:endParaRPr>
          </a:p>
        </p:txBody>
      </p:sp>
      <p:sp>
        <p:nvSpPr>
          <p:cNvPr id="11" name="矩形 10"/>
          <p:cNvSpPr/>
          <p:nvPr/>
        </p:nvSpPr>
        <p:spPr>
          <a:xfrm>
            <a:off x="584905" y="1743671"/>
            <a:ext cx="7293468" cy="338554"/>
          </a:xfrm>
          <a:prstGeom prst="rect">
            <a:avLst/>
          </a:prstGeom>
        </p:spPr>
        <p:txBody>
          <a:bodyPr wrap="square">
            <a:spAutoFit/>
          </a:bodyPr>
          <a:lstStyle/>
          <a:p>
            <a:r>
              <a:rPr lang="zh-CN" altLang="en-US" sz="1600" dirty="0" smtClean="0">
                <a:latin typeface="Arial" panose="020B0604020202020204" pitchFamily="34" charset="0"/>
              </a:rPr>
              <a:t>键空间通知</a:t>
            </a:r>
            <a:r>
              <a:rPr lang="en-US" altLang="zh-CN" sz="1600" dirty="0" smtClean="0">
                <a:latin typeface="Arial" panose="020B0604020202020204" pitchFamily="34" charset="0"/>
              </a:rPr>
              <a:t>——</a:t>
            </a:r>
            <a:r>
              <a:rPr lang="zh-CN" altLang="en-US" sz="1600" dirty="0" smtClean="0">
                <a:latin typeface="Arial" panose="020B0604020202020204" pitchFamily="34" charset="0"/>
              </a:rPr>
              <a:t>某个键执行了什么命令</a:t>
            </a:r>
            <a:endParaRPr lang="en-US" altLang="zh-CN" sz="1600" dirty="0">
              <a:latin typeface="Arial" panose="020B0604020202020204" pitchFamily="34" charset="0"/>
            </a:endParaRPr>
          </a:p>
        </p:txBody>
      </p:sp>
      <p:sp>
        <p:nvSpPr>
          <p:cNvPr id="13" name="矩形 12"/>
          <p:cNvSpPr/>
          <p:nvPr/>
        </p:nvSpPr>
        <p:spPr>
          <a:xfrm>
            <a:off x="5117759" y="1731993"/>
            <a:ext cx="4401069" cy="338554"/>
          </a:xfrm>
          <a:prstGeom prst="rect">
            <a:avLst/>
          </a:prstGeom>
        </p:spPr>
        <p:txBody>
          <a:bodyPr wrap="square">
            <a:spAutoFit/>
          </a:bodyPr>
          <a:lstStyle/>
          <a:p>
            <a:r>
              <a:rPr lang="zh-CN" altLang="en-US" sz="1600" dirty="0" smtClean="0">
                <a:latin typeface="Arial" panose="020B0604020202020204" pitchFamily="34" charset="0"/>
              </a:rPr>
              <a:t>事件通知</a:t>
            </a:r>
            <a:r>
              <a:rPr lang="en-US" altLang="zh-CN" sz="1600" dirty="0" smtClean="0">
                <a:latin typeface="Arial" panose="020B0604020202020204" pitchFamily="34" charset="0"/>
              </a:rPr>
              <a:t>——</a:t>
            </a:r>
            <a:r>
              <a:rPr lang="zh-CN" altLang="en-US" sz="1600" dirty="0" smtClean="0">
                <a:latin typeface="Arial" panose="020B0604020202020204" pitchFamily="34" charset="0"/>
              </a:rPr>
              <a:t>某个事件被哪些命令执行</a:t>
            </a:r>
            <a:endParaRPr lang="en-US" altLang="zh-CN" sz="1600" dirty="0">
              <a:latin typeface="Arial" panose="020B0604020202020204" pitchFamily="34" charset="0"/>
            </a:endParaRPr>
          </a:p>
        </p:txBody>
      </p:sp>
      <p:pic>
        <p:nvPicPr>
          <p:cNvPr id="8" name="图片 7"/>
          <p:cNvPicPr>
            <a:picLocks noChangeAspect="1"/>
          </p:cNvPicPr>
          <p:nvPr/>
        </p:nvPicPr>
        <p:blipFill>
          <a:blip r:embed="rId3"/>
          <a:stretch>
            <a:fillRect/>
          </a:stretch>
        </p:blipFill>
        <p:spPr>
          <a:xfrm>
            <a:off x="173953" y="2520007"/>
            <a:ext cx="2625657" cy="3759463"/>
          </a:xfrm>
          <a:prstGeom prst="rect">
            <a:avLst/>
          </a:prstGeom>
        </p:spPr>
      </p:pic>
      <p:sp>
        <p:nvSpPr>
          <p:cNvPr id="9" name="矩形 8"/>
          <p:cNvSpPr/>
          <p:nvPr/>
        </p:nvSpPr>
        <p:spPr>
          <a:xfrm>
            <a:off x="5055663" y="2124678"/>
            <a:ext cx="3964611" cy="400110"/>
          </a:xfrm>
          <a:prstGeom prst="rect">
            <a:avLst/>
          </a:prstGeom>
        </p:spPr>
        <p:txBody>
          <a:bodyPr wrap="none">
            <a:spAutoFit/>
          </a:bodyPr>
          <a:lstStyle/>
          <a:p>
            <a:r>
              <a:rPr lang="en-US" altLang="zh-CN" dirty="0"/>
              <a:t>__</a:t>
            </a:r>
            <a:r>
              <a:rPr lang="en-US" altLang="zh-CN" dirty="0" err="1"/>
              <a:t>keyevent</a:t>
            </a:r>
            <a:r>
              <a:rPr lang="en-US" altLang="zh-CN" dirty="0"/>
              <a:t>@&lt;</a:t>
            </a:r>
            <a:r>
              <a:rPr lang="en-US" altLang="zh-CN" dirty="0" err="1"/>
              <a:t>db</a:t>
            </a:r>
            <a:r>
              <a:rPr lang="en-US" altLang="zh-CN" dirty="0"/>
              <a:t>&gt;__:&lt;event&gt; &lt;key&gt;</a:t>
            </a:r>
            <a:endParaRPr lang="zh-CN" altLang="en-US" dirty="0"/>
          </a:p>
        </p:txBody>
      </p:sp>
      <p:sp>
        <p:nvSpPr>
          <p:cNvPr id="17" name="矩形 16"/>
          <p:cNvSpPr/>
          <p:nvPr/>
        </p:nvSpPr>
        <p:spPr>
          <a:xfrm>
            <a:off x="720477" y="2063122"/>
            <a:ext cx="3974742" cy="400110"/>
          </a:xfrm>
          <a:prstGeom prst="rect">
            <a:avLst/>
          </a:prstGeom>
        </p:spPr>
        <p:txBody>
          <a:bodyPr wrap="none">
            <a:spAutoFit/>
          </a:bodyPr>
          <a:lstStyle/>
          <a:p>
            <a:r>
              <a:rPr lang="en-US" altLang="zh-CN" dirty="0"/>
              <a:t>__</a:t>
            </a:r>
            <a:r>
              <a:rPr lang="en-US" altLang="zh-CN" dirty="0" err="1"/>
              <a:t>keyspace</a:t>
            </a:r>
            <a:r>
              <a:rPr lang="en-US" altLang="zh-CN" dirty="0"/>
              <a:t>@&lt;</a:t>
            </a:r>
            <a:r>
              <a:rPr lang="en-US" altLang="zh-CN" dirty="0" err="1"/>
              <a:t>db</a:t>
            </a:r>
            <a:r>
              <a:rPr lang="en-US" altLang="zh-CN" dirty="0"/>
              <a:t>&gt;__:&lt;key&gt; &lt;event&gt;</a:t>
            </a:r>
            <a:endParaRPr lang="zh-CN" altLang="en-US" dirty="0"/>
          </a:p>
        </p:txBody>
      </p:sp>
      <p:sp>
        <p:nvSpPr>
          <p:cNvPr id="19" name="矩形 18"/>
          <p:cNvSpPr/>
          <p:nvPr/>
        </p:nvSpPr>
        <p:spPr>
          <a:xfrm>
            <a:off x="3744813" y="5751722"/>
            <a:ext cx="6010248" cy="584775"/>
          </a:xfrm>
          <a:prstGeom prst="rect">
            <a:avLst/>
          </a:prstGeom>
        </p:spPr>
        <p:txBody>
          <a:bodyPr wrap="square">
            <a:spAutoFit/>
          </a:bodyPr>
          <a:lstStyle/>
          <a:p>
            <a:r>
              <a:rPr lang="zh-CN" altLang="en-US" sz="1600" dirty="0" smtClean="0">
                <a:latin typeface="Arial" panose="020B0604020202020204" pitchFamily="34" charset="0"/>
              </a:rPr>
              <a:t>配置文件，格式如下</a:t>
            </a:r>
            <a:r>
              <a:rPr lang="en-US" altLang="zh-CN" sz="1600" dirty="0" smtClean="0">
                <a:latin typeface="Arial" panose="020B0604020202020204" pitchFamily="34" charset="0"/>
              </a:rPr>
              <a:t>notify-</a:t>
            </a:r>
            <a:r>
              <a:rPr lang="en-US" altLang="zh-CN" sz="1600" dirty="0" err="1" smtClean="0">
                <a:latin typeface="Arial" panose="020B0604020202020204" pitchFamily="34" charset="0"/>
              </a:rPr>
              <a:t>keyspace</a:t>
            </a:r>
            <a:r>
              <a:rPr lang="en-US" altLang="zh-CN" sz="1600" dirty="0" smtClean="0">
                <a:latin typeface="Arial" panose="020B0604020202020204" pitchFamily="34" charset="0"/>
              </a:rPr>
              <a:t>-events </a:t>
            </a:r>
            <a:r>
              <a:rPr lang="en-US" altLang="zh-CN" sz="1600" dirty="0" err="1" smtClean="0">
                <a:latin typeface="Arial" panose="020B0604020202020204" pitchFamily="34" charset="0"/>
              </a:rPr>
              <a:t>Elg</a:t>
            </a:r>
            <a:r>
              <a:rPr lang="zh-CN" altLang="en-US" sz="1600" dirty="0" smtClean="0">
                <a:latin typeface="Arial" panose="020B0604020202020204" pitchFamily="34" charset="0"/>
              </a:rPr>
              <a:t>，若要启用配置</a:t>
            </a:r>
            <a:r>
              <a:rPr lang="en-US" altLang="zh-CN" sz="1600" dirty="0" smtClean="0">
                <a:latin typeface="Arial" panose="020B0604020202020204" pitchFamily="34" charset="0"/>
              </a:rPr>
              <a:t>K</a:t>
            </a:r>
            <a:r>
              <a:rPr lang="zh-CN" altLang="en-US" sz="1600" dirty="0" smtClean="0">
                <a:latin typeface="Arial" panose="020B0604020202020204" pitchFamily="34" charset="0"/>
              </a:rPr>
              <a:t>和</a:t>
            </a:r>
            <a:r>
              <a:rPr lang="en-US" altLang="zh-CN" sz="1600" dirty="0" smtClean="0">
                <a:latin typeface="Arial" panose="020B0604020202020204" pitchFamily="34" charset="0"/>
              </a:rPr>
              <a:t>E</a:t>
            </a:r>
            <a:r>
              <a:rPr lang="zh-CN" altLang="en-US" sz="1600" dirty="0" smtClean="0">
                <a:latin typeface="Arial" panose="020B0604020202020204" pitchFamily="34" charset="0"/>
              </a:rPr>
              <a:t>必须要至少开启一个</a:t>
            </a:r>
            <a:endParaRPr lang="en-US" altLang="zh-CN" sz="1600" dirty="0">
              <a:latin typeface="Arial" panose="020B0604020202020204" pitchFamily="34" charset="0"/>
            </a:endParaRPr>
          </a:p>
        </p:txBody>
      </p:sp>
      <p:pic>
        <p:nvPicPr>
          <p:cNvPr id="20" name="图片 19"/>
          <p:cNvPicPr>
            <a:picLocks noChangeAspect="1"/>
          </p:cNvPicPr>
          <p:nvPr/>
        </p:nvPicPr>
        <p:blipFill>
          <a:blip r:embed="rId4"/>
          <a:stretch>
            <a:fillRect/>
          </a:stretch>
        </p:blipFill>
        <p:spPr>
          <a:xfrm>
            <a:off x="3401880" y="2952055"/>
            <a:ext cx="7361293" cy="2664788"/>
          </a:xfrm>
          <a:prstGeom prst="rect">
            <a:avLst/>
          </a:prstGeom>
        </p:spPr>
      </p:pic>
    </p:spTree>
    <p:extLst>
      <p:ext uri="{BB962C8B-B14F-4D97-AF65-F5344CB8AC3E}">
        <p14:creationId xmlns:p14="http://schemas.microsoft.com/office/powerpoint/2010/main" val="12223927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15" name="矩形 14"/>
          <p:cNvSpPr/>
          <p:nvPr/>
        </p:nvSpPr>
        <p:spPr>
          <a:xfrm>
            <a:off x="452023" y="662154"/>
            <a:ext cx="10580103" cy="338554"/>
          </a:xfrm>
          <a:prstGeom prst="rect">
            <a:avLst/>
          </a:prstGeom>
        </p:spPr>
        <p:txBody>
          <a:bodyPr wrap="square">
            <a:spAutoFit/>
          </a:bodyPr>
          <a:lstStyle/>
          <a:p>
            <a:r>
              <a:rPr lang="en-US" altLang="zh-CN" sz="1600" dirty="0" err="1" smtClean="0">
                <a:latin typeface="Arial" panose="020B0604020202020204" pitchFamily="34" charset="0"/>
              </a:rPr>
              <a:t>Redis</a:t>
            </a:r>
            <a:r>
              <a:rPr lang="zh-CN" altLang="en-US" sz="1600" dirty="0" smtClean="0">
                <a:latin typeface="Arial" panose="020B0604020202020204" pitchFamily="34" charset="0"/>
              </a:rPr>
              <a:t>相比</a:t>
            </a:r>
            <a:r>
              <a:rPr lang="en-US" altLang="zh-CN" sz="1600" dirty="0" err="1" smtClean="0">
                <a:latin typeface="Arial" panose="020B0604020202020204" pitchFamily="34" charset="0"/>
              </a:rPr>
              <a:t>memcache</a:t>
            </a:r>
            <a:r>
              <a:rPr lang="zh-CN" altLang="en-US" sz="1600" dirty="0" smtClean="0">
                <a:latin typeface="Arial" panose="020B0604020202020204" pitchFamily="34" charset="0"/>
              </a:rPr>
              <a:t>而言，最重要的一个特点是其支持持久化。而在</a:t>
            </a:r>
            <a:r>
              <a:rPr lang="en-US" altLang="zh-CN" sz="1600" dirty="0" err="1" smtClean="0">
                <a:latin typeface="Arial" panose="020B0604020202020204" pitchFamily="34" charset="0"/>
              </a:rPr>
              <a:t>redis</a:t>
            </a:r>
            <a:r>
              <a:rPr lang="zh-CN" altLang="en-US" sz="1600" dirty="0" smtClean="0">
                <a:latin typeface="Arial" panose="020B0604020202020204" pitchFamily="34" charset="0"/>
              </a:rPr>
              <a:t>中持久化分为两种</a:t>
            </a:r>
            <a:r>
              <a:rPr lang="en-US" altLang="zh-CN" sz="1600" dirty="0" smtClean="0">
                <a:latin typeface="Arial" panose="020B0604020202020204" pitchFamily="34" charset="0"/>
              </a:rPr>
              <a:t>RDB</a:t>
            </a:r>
            <a:r>
              <a:rPr lang="zh-CN" altLang="en-US" sz="1600" dirty="0" smtClean="0">
                <a:latin typeface="Arial" panose="020B0604020202020204" pitchFamily="34" charset="0"/>
              </a:rPr>
              <a:t>和</a:t>
            </a:r>
            <a:r>
              <a:rPr lang="en-US" altLang="zh-CN" sz="1600" dirty="0" smtClean="0">
                <a:latin typeface="Arial" panose="020B0604020202020204" pitchFamily="34" charset="0"/>
              </a:rPr>
              <a:t>AOF</a:t>
            </a:r>
            <a:r>
              <a:rPr lang="zh-CN" altLang="en-US" sz="1600" dirty="0" smtClean="0">
                <a:latin typeface="Arial" panose="020B0604020202020204" pitchFamily="34" charset="0"/>
              </a:rPr>
              <a:t>。</a:t>
            </a:r>
            <a:endParaRPr lang="en-US" altLang="zh-CN" sz="1600" dirty="0">
              <a:latin typeface="Arial" panose="020B0604020202020204" pitchFamily="34" charset="0"/>
            </a:endParaRPr>
          </a:p>
        </p:txBody>
      </p:sp>
      <p:sp>
        <p:nvSpPr>
          <p:cNvPr id="5" name="Freeform 222"/>
          <p:cNvSpPr>
            <a:spLocks noEditPoints="1"/>
          </p:cNvSpPr>
          <p:nvPr/>
        </p:nvSpPr>
        <p:spPr bwMode="auto">
          <a:xfrm>
            <a:off x="183116" y="105846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996294"/>
            <a:ext cx="81489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RDB</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360438" y="1359710"/>
            <a:ext cx="10671690" cy="584775"/>
          </a:xfrm>
          <a:prstGeom prst="rect">
            <a:avLst/>
          </a:prstGeom>
        </p:spPr>
        <p:txBody>
          <a:bodyPr wrap="square">
            <a:spAutoFit/>
          </a:bodyPr>
          <a:lstStyle/>
          <a:p>
            <a:r>
              <a:rPr lang="en-US" altLang="zh-CN" sz="1600" dirty="0" err="1" smtClean="0">
                <a:latin typeface="Arial" panose="020B0604020202020204" pitchFamily="34" charset="0"/>
              </a:rPr>
              <a:t>Rdb</a:t>
            </a:r>
            <a:r>
              <a:rPr lang="zh-CN" altLang="en-US" sz="1600" dirty="0" smtClean="0">
                <a:latin typeface="Arial" panose="020B0604020202020204" pitchFamily="34" charset="0"/>
              </a:rPr>
              <a:t>思想是把</a:t>
            </a:r>
            <a:r>
              <a:rPr lang="zh-CN" altLang="en-US" sz="1600" dirty="0">
                <a:latin typeface="Arial" panose="020B0604020202020204" pitchFamily="34" charset="0"/>
              </a:rPr>
              <a:t>当前进程数据生成快照保存到硬盘的过程</a:t>
            </a:r>
            <a:r>
              <a:rPr lang="zh-CN" altLang="en-US" sz="1600" dirty="0" smtClean="0">
                <a:latin typeface="Arial" panose="020B0604020202020204" pitchFamily="34" charset="0"/>
              </a:rPr>
              <a:t>，保存数据库的键值对。触发</a:t>
            </a:r>
            <a:r>
              <a:rPr lang="en-US" altLang="zh-CN" sz="1600" dirty="0">
                <a:latin typeface="Arial" panose="020B0604020202020204" pitchFamily="34" charset="0"/>
              </a:rPr>
              <a:t>RDB</a:t>
            </a:r>
            <a:r>
              <a:rPr lang="zh-CN" altLang="en-US" sz="1600" dirty="0" smtClean="0">
                <a:latin typeface="Arial" panose="020B0604020202020204" pitchFamily="34" charset="0"/>
              </a:rPr>
              <a:t>持久</a:t>
            </a:r>
            <a:r>
              <a:rPr lang="zh-CN" altLang="en-US" sz="1600" dirty="0">
                <a:latin typeface="Arial" panose="020B0604020202020204" pitchFamily="34" charset="0"/>
              </a:rPr>
              <a:t>化过程分为手动触发和</a:t>
            </a:r>
            <a:r>
              <a:rPr lang="zh-CN" altLang="en-US" sz="1600" dirty="0" smtClean="0">
                <a:latin typeface="Arial" panose="020B0604020202020204" pitchFamily="34" charset="0"/>
              </a:rPr>
              <a:t>自动触发。</a:t>
            </a:r>
            <a:endParaRPr lang="en-US" altLang="zh-CN" sz="1600" dirty="0">
              <a:latin typeface="Arial" panose="020B0604020202020204" pitchFamily="34" charset="0"/>
            </a:endParaRPr>
          </a:p>
        </p:txBody>
      </p:sp>
      <p:sp>
        <p:nvSpPr>
          <p:cNvPr id="8" name="矩形 7"/>
          <p:cNvSpPr/>
          <p:nvPr/>
        </p:nvSpPr>
        <p:spPr>
          <a:xfrm>
            <a:off x="168692" y="2010709"/>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触发机制</a:t>
            </a:r>
            <a:endParaRPr lang="en-US" altLang="zh-CN" sz="1600" b="1" dirty="0">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48269933"/>
              </p:ext>
            </p:extLst>
          </p:nvPr>
        </p:nvGraphicFramePr>
        <p:xfrm>
          <a:off x="1728589" y="1655535"/>
          <a:ext cx="9361041" cy="4837363"/>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265919078"/>
                    </a:ext>
                  </a:extLst>
                </a:gridCol>
                <a:gridCol w="1296144">
                  <a:extLst>
                    <a:ext uri="{9D8B030D-6E8A-4147-A177-3AD203B41FA5}">
                      <a16:colId xmlns:a16="http://schemas.microsoft.com/office/drawing/2014/main" val="3551741444"/>
                    </a:ext>
                  </a:extLst>
                </a:gridCol>
                <a:gridCol w="6480721">
                  <a:extLst>
                    <a:ext uri="{9D8B030D-6E8A-4147-A177-3AD203B41FA5}">
                      <a16:colId xmlns:a16="http://schemas.microsoft.com/office/drawing/2014/main" val="3590423324"/>
                    </a:ext>
                  </a:extLst>
                </a:gridCol>
              </a:tblGrid>
              <a:tr h="429673">
                <a:tc gridSpan="2">
                  <a:txBody>
                    <a:bodyPr/>
                    <a:lstStyle/>
                    <a:p>
                      <a:r>
                        <a:rPr lang="zh-CN" altLang="en-US" sz="1400" dirty="0" smtClean="0"/>
                        <a:t>触发机制</a:t>
                      </a:r>
                      <a:endParaRPr lang="zh-CN" altLang="en-US" sz="1400" dirty="0"/>
                    </a:p>
                  </a:txBody>
                  <a:tcPr anchor="ctr" anchorCtr="1"/>
                </a:tc>
                <a:tc hMerge="1">
                  <a:txBody>
                    <a:bodyPr/>
                    <a:lstStyle/>
                    <a:p>
                      <a:endParaRPr lang="zh-CN" altLang="en-US"/>
                    </a:p>
                  </a:txBody>
                  <a:tcPr/>
                </a:tc>
                <a:tc>
                  <a:txBody>
                    <a:bodyPr/>
                    <a:lstStyle/>
                    <a:p>
                      <a:r>
                        <a:rPr lang="zh-CN" altLang="en-US" sz="1400" dirty="0" smtClean="0"/>
                        <a:t>特点</a:t>
                      </a:r>
                      <a:endParaRPr lang="zh-CN" altLang="en-US" sz="1400" dirty="0"/>
                    </a:p>
                  </a:txBody>
                  <a:tcPr anchor="ctr" anchorCtr="1"/>
                </a:tc>
                <a:extLst>
                  <a:ext uri="{0D108BD9-81ED-4DB2-BD59-A6C34878D82A}">
                    <a16:rowId xmlns:a16="http://schemas.microsoft.com/office/drawing/2014/main" val="93674610"/>
                  </a:ext>
                </a:extLst>
              </a:tr>
              <a:tr h="760191">
                <a:tc rowSpan="2">
                  <a:txBody>
                    <a:bodyPr/>
                    <a:lstStyle/>
                    <a:p>
                      <a:r>
                        <a:rPr lang="zh-CN" altLang="en-US" sz="1400" dirty="0" smtClean="0"/>
                        <a:t>手动触发</a:t>
                      </a:r>
                      <a:endParaRPr lang="zh-CN" altLang="en-US" sz="1400" dirty="0"/>
                    </a:p>
                  </a:txBody>
                  <a:tcPr anchor="ctr" anchorCtr="1"/>
                </a:tc>
                <a:tc>
                  <a:txBody>
                    <a:bodyPr/>
                    <a:lstStyle/>
                    <a:p>
                      <a:r>
                        <a:rPr lang="en-US" altLang="zh-CN" sz="1400" dirty="0" smtClean="0"/>
                        <a:t>save</a:t>
                      </a:r>
                      <a:endParaRPr lang="zh-CN" altLang="en-US" sz="1400" dirty="0"/>
                    </a:p>
                  </a:txBody>
                  <a:tcPr anchor="ctr" anchorCtr="1"/>
                </a:tc>
                <a:tc>
                  <a:txBody>
                    <a:bodyPr/>
                    <a:lstStyle/>
                    <a:p>
                      <a:r>
                        <a:rPr lang="zh-CN" altLang="en-US" sz="1400" dirty="0" smtClean="0"/>
                        <a:t>阻塞当前</a:t>
                      </a:r>
                      <a:r>
                        <a:rPr lang="en-US" altLang="zh-CN" sz="1400" dirty="0" err="1" smtClean="0"/>
                        <a:t>Redis</a:t>
                      </a:r>
                      <a:r>
                        <a:rPr lang="zh-CN" altLang="en-US" sz="1400" dirty="0" smtClean="0"/>
                        <a:t>服务器，直到</a:t>
                      </a:r>
                      <a:r>
                        <a:rPr lang="en-US" altLang="zh-CN" sz="1400" dirty="0" smtClean="0"/>
                        <a:t>RDB</a:t>
                      </a:r>
                      <a:r>
                        <a:rPr lang="zh-CN" altLang="en-US" sz="1400" dirty="0" smtClean="0"/>
                        <a:t>过程完成为止</a:t>
                      </a:r>
                      <a:endParaRPr lang="zh-CN" altLang="en-US" sz="1400" dirty="0"/>
                    </a:p>
                  </a:txBody>
                  <a:tcPr anchor="ctr" anchorCtr="1"/>
                </a:tc>
                <a:extLst>
                  <a:ext uri="{0D108BD9-81ED-4DB2-BD59-A6C34878D82A}">
                    <a16:rowId xmlns:a16="http://schemas.microsoft.com/office/drawing/2014/main" val="116809641"/>
                  </a:ext>
                </a:extLst>
              </a:tr>
              <a:tr h="1133272">
                <a:tc vMerge="1">
                  <a:txBody>
                    <a:bodyPr/>
                    <a:lstStyle/>
                    <a:p>
                      <a:endParaRPr lang="zh-CN" altLang="en-US" dirty="0"/>
                    </a:p>
                  </a:txBody>
                  <a:tcPr/>
                </a:tc>
                <a:tc>
                  <a:txBody>
                    <a:bodyPr/>
                    <a:lstStyle/>
                    <a:p>
                      <a:r>
                        <a:rPr lang="en-US" altLang="zh-CN" sz="1400" dirty="0" err="1" smtClean="0"/>
                        <a:t>bgsave</a:t>
                      </a:r>
                      <a:endParaRPr lang="zh-CN" altLang="en-US" sz="1400" dirty="0"/>
                    </a:p>
                  </a:txBody>
                  <a:tcPr anchor="ctr" anchorCtr="1"/>
                </a:tc>
                <a:tc>
                  <a:txBody>
                    <a:bodyPr/>
                    <a:lstStyle/>
                    <a:p>
                      <a:r>
                        <a:rPr lang="en-US" altLang="zh-CN" sz="1400" dirty="0" err="1" smtClean="0"/>
                        <a:t>Redis</a:t>
                      </a:r>
                      <a:r>
                        <a:rPr lang="zh-CN" altLang="en-US" sz="1400" dirty="0" smtClean="0"/>
                        <a:t>进程执行</a:t>
                      </a:r>
                      <a:r>
                        <a:rPr lang="en-US" altLang="zh-CN" sz="1400" dirty="0" smtClean="0"/>
                        <a:t>fork</a:t>
                      </a:r>
                      <a:r>
                        <a:rPr lang="zh-CN" altLang="en-US" sz="1400" dirty="0" smtClean="0"/>
                        <a:t>操作创建子进程，</a:t>
                      </a:r>
                      <a:r>
                        <a:rPr lang="en-US" altLang="zh-CN" sz="1400" dirty="0" smtClean="0"/>
                        <a:t>RDB</a:t>
                      </a:r>
                      <a:r>
                        <a:rPr lang="zh-CN" altLang="en-US" sz="1400" dirty="0" smtClean="0"/>
                        <a:t>持久化过程由子进程负责，完成后自动结束。阻塞只发生在</a:t>
                      </a:r>
                      <a:r>
                        <a:rPr lang="en-US" altLang="zh-CN" sz="1400" dirty="0" smtClean="0"/>
                        <a:t>fork</a:t>
                      </a:r>
                      <a:r>
                        <a:rPr lang="zh-CN" altLang="en-US" sz="1400" dirty="0" smtClean="0"/>
                        <a:t>阶段，一般时间很短</a:t>
                      </a:r>
                      <a:endParaRPr lang="zh-CN" altLang="en-US" sz="1400" dirty="0"/>
                    </a:p>
                  </a:txBody>
                  <a:tcPr anchor="ctr" anchorCtr="1"/>
                </a:tc>
                <a:extLst>
                  <a:ext uri="{0D108BD9-81ED-4DB2-BD59-A6C34878D82A}">
                    <a16:rowId xmlns:a16="http://schemas.microsoft.com/office/drawing/2014/main" val="1478920331"/>
                  </a:ext>
                </a:extLst>
              </a:tr>
              <a:tr h="951971">
                <a:tc rowSpan="4">
                  <a:txBody>
                    <a:bodyPr/>
                    <a:lstStyle/>
                    <a:p>
                      <a:r>
                        <a:rPr lang="zh-CN" altLang="en-US" sz="1400" dirty="0" smtClean="0"/>
                        <a:t>自动触发</a:t>
                      </a:r>
                      <a:endParaRPr lang="zh-CN" altLang="en-US" sz="1400" dirty="0"/>
                    </a:p>
                  </a:txBody>
                  <a:tcPr anchor="ctr" anchorCtr="1"/>
                </a:tc>
                <a:tc>
                  <a:txBody>
                    <a:bodyPr/>
                    <a:lstStyle/>
                    <a:p>
                      <a:r>
                        <a:rPr lang="zh-CN" altLang="en-US" sz="1400" dirty="0" smtClean="0"/>
                        <a:t>配置文件</a:t>
                      </a:r>
                      <a:endParaRPr lang="zh-CN" altLang="en-US" sz="1400" dirty="0"/>
                    </a:p>
                  </a:txBody>
                  <a:tcPr anchor="ctr" anchorCtr="1"/>
                </a:tc>
                <a:tc>
                  <a:txBody>
                    <a:bodyPr/>
                    <a:lstStyle/>
                    <a:p>
                      <a:r>
                        <a:rPr lang="zh-CN" altLang="en-US" sz="1400" dirty="0" smtClean="0"/>
                        <a:t>格式：</a:t>
                      </a:r>
                      <a:r>
                        <a:rPr lang="en-US" altLang="zh-CN" sz="1400" dirty="0" smtClean="0"/>
                        <a:t>save &lt;seconds&gt; &lt;changes&gt;</a:t>
                      </a:r>
                    </a:p>
                    <a:p>
                      <a:r>
                        <a:rPr lang="en-US" altLang="zh-CN" sz="1400" dirty="0" smtClean="0"/>
                        <a:t>save 900 1</a:t>
                      </a:r>
                    </a:p>
                    <a:p>
                      <a:r>
                        <a:rPr lang="en-US" altLang="zh-CN" sz="1400" dirty="0" smtClean="0"/>
                        <a:t>save 300 10</a:t>
                      </a:r>
                    </a:p>
                    <a:p>
                      <a:r>
                        <a:rPr lang="en-US" altLang="zh-CN" sz="1400" dirty="0" smtClean="0"/>
                        <a:t>save 60 10000</a:t>
                      </a:r>
                      <a:endParaRPr lang="zh-CN" altLang="en-US" sz="1400" dirty="0"/>
                    </a:p>
                  </a:txBody>
                  <a:tcPr anchor="ctr" anchorCtr="1"/>
                </a:tc>
                <a:extLst>
                  <a:ext uri="{0D108BD9-81ED-4DB2-BD59-A6C34878D82A}">
                    <a16:rowId xmlns:a16="http://schemas.microsoft.com/office/drawing/2014/main" val="3295232452"/>
                  </a:ext>
                </a:extLst>
              </a:tr>
              <a:tr h="522048">
                <a:tc vMerge="1">
                  <a:txBody>
                    <a:bodyPr/>
                    <a:lstStyle/>
                    <a:p>
                      <a:endParaRPr lang="zh-CN" altLang="en-US" dirty="0"/>
                    </a:p>
                  </a:txBody>
                  <a:tcPr anchor="ctr" anchorCtr="1"/>
                </a:tc>
                <a:tc>
                  <a:txBody>
                    <a:bodyPr/>
                    <a:lstStyle/>
                    <a:p>
                      <a:r>
                        <a:rPr lang="zh-CN" altLang="en-US" sz="1400" dirty="0" smtClean="0"/>
                        <a:t>主从复制</a:t>
                      </a:r>
                      <a:endParaRPr lang="zh-CN" altLang="en-US" sz="1400" dirty="0"/>
                    </a:p>
                  </a:txBody>
                  <a:tcPr anchor="ctr" anchorCtr="1"/>
                </a:tc>
                <a:tc>
                  <a:txBody>
                    <a:bodyPr/>
                    <a:lstStyle/>
                    <a:p>
                      <a:r>
                        <a:rPr lang="zh-CN" altLang="en-US" sz="1400" dirty="0" smtClean="0"/>
                        <a:t>从节点执行全量复制，主节点需要调用</a:t>
                      </a:r>
                      <a:r>
                        <a:rPr lang="en-US" altLang="zh-CN" sz="1400" dirty="0" err="1" smtClean="0"/>
                        <a:t>bgsave</a:t>
                      </a:r>
                      <a:r>
                        <a:rPr lang="zh-CN" altLang="en-US" sz="1400" dirty="0" smtClean="0"/>
                        <a:t>，将</a:t>
                      </a:r>
                      <a:r>
                        <a:rPr lang="en-US" altLang="zh-CN" sz="1400" dirty="0" err="1" smtClean="0"/>
                        <a:t>rdb</a:t>
                      </a:r>
                      <a:r>
                        <a:rPr lang="zh-CN" altLang="en-US" sz="1400" dirty="0" smtClean="0"/>
                        <a:t>发送给从节点</a:t>
                      </a:r>
                      <a:endParaRPr lang="zh-CN" altLang="en-US" sz="1400" dirty="0"/>
                    </a:p>
                  </a:txBody>
                  <a:tcPr anchor="ctr" anchorCtr="1"/>
                </a:tc>
                <a:extLst>
                  <a:ext uri="{0D108BD9-81ED-4DB2-BD59-A6C34878D82A}">
                    <a16:rowId xmlns:a16="http://schemas.microsoft.com/office/drawing/2014/main" val="1722770187"/>
                  </a:ext>
                </a:extLst>
              </a:tr>
              <a:tr h="433700">
                <a:tc vMerge="1">
                  <a:txBody>
                    <a:bodyPr/>
                    <a:lstStyle/>
                    <a:p>
                      <a:endParaRPr lang="zh-CN" altLang="en-US" dirty="0"/>
                    </a:p>
                  </a:txBody>
                  <a:tcPr anchor="ctr" anchorCtr="1"/>
                </a:tc>
                <a:tc>
                  <a:txBody>
                    <a:bodyPr/>
                    <a:lstStyle/>
                    <a:p>
                      <a:r>
                        <a:rPr lang="en-US" altLang="zh-CN" sz="1400" dirty="0" smtClean="0"/>
                        <a:t>debug reload</a:t>
                      </a:r>
                      <a:endParaRPr lang="zh-CN" altLang="en-US" sz="1400" dirty="0"/>
                    </a:p>
                  </a:txBody>
                  <a:tcPr anchor="ctr" anchorCtr="1"/>
                </a:tc>
                <a:tc>
                  <a:txBody>
                    <a:bodyPr/>
                    <a:lstStyle/>
                    <a:p>
                      <a:r>
                        <a:rPr lang="en-US" altLang="zh-CN" sz="1400" dirty="0" smtClean="0"/>
                        <a:t>debug reload</a:t>
                      </a:r>
                      <a:r>
                        <a:rPr lang="zh-CN" altLang="en-US" sz="1400" dirty="0" smtClean="0"/>
                        <a:t>命令会阻塞当前</a:t>
                      </a:r>
                      <a:r>
                        <a:rPr lang="en-US" altLang="zh-CN" sz="1400" dirty="0" err="1" smtClean="0"/>
                        <a:t>Redis</a:t>
                      </a:r>
                      <a:r>
                        <a:rPr lang="zh-CN" altLang="en-US" sz="1400" dirty="0" smtClean="0"/>
                        <a:t>节点主线程，阻塞期间会生成本地</a:t>
                      </a:r>
                    </a:p>
                    <a:p>
                      <a:r>
                        <a:rPr lang="en-US" altLang="zh-CN" sz="1400" dirty="0" smtClean="0"/>
                        <a:t>RDB</a:t>
                      </a:r>
                      <a:r>
                        <a:rPr lang="zh-CN" altLang="en-US" sz="1400" dirty="0" smtClean="0"/>
                        <a:t>快照并清空数据之后再加载</a:t>
                      </a:r>
                      <a:r>
                        <a:rPr lang="en-US" altLang="zh-CN" sz="1400" dirty="0" smtClean="0"/>
                        <a:t>RDB</a:t>
                      </a:r>
                      <a:r>
                        <a:rPr lang="zh-CN" altLang="en-US" sz="1400" dirty="0" smtClean="0"/>
                        <a:t>文件</a:t>
                      </a:r>
                      <a:endParaRPr lang="zh-CN" altLang="en-US" sz="1400" dirty="0"/>
                    </a:p>
                  </a:txBody>
                  <a:tcPr anchor="ctr" anchorCtr="1"/>
                </a:tc>
                <a:extLst>
                  <a:ext uri="{0D108BD9-81ED-4DB2-BD59-A6C34878D82A}">
                    <a16:rowId xmlns:a16="http://schemas.microsoft.com/office/drawing/2014/main" val="3770442355"/>
                  </a:ext>
                </a:extLst>
              </a:tr>
              <a:tr h="522048">
                <a:tc vMerge="1">
                  <a:txBody>
                    <a:bodyPr/>
                    <a:lstStyle/>
                    <a:p>
                      <a:endParaRPr lang="zh-CN" altLang="en-US" sz="1600" dirty="0"/>
                    </a:p>
                  </a:txBody>
                  <a:tcPr anchor="ctr" anchorCtr="1"/>
                </a:tc>
                <a:tc>
                  <a:txBody>
                    <a:bodyPr/>
                    <a:lstStyle/>
                    <a:p>
                      <a:r>
                        <a:rPr lang="en-US" altLang="zh-CN" sz="1400" dirty="0" smtClean="0"/>
                        <a:t>shutdown</a:t>
                      </a:r>
                      <a:endParaRPr lang="zh-CN" altLang="en-US" sz="1400" dirty="0"/>
                    </a:p>
                  </a:txBody>
                  <a:tcPr anchor="ctr" anchorCtr="1"/>
                </a:tc>
                <a:tc>
                  <a:txBody>
                    <a:bodyPr/>
                    <a:lstStyle/>
                    <a:p>
                      <a:r>
                        <a:rPr lang="zh-CN" altLang="en-US" sz="1400" dirty="0" smtClean="0"/>
                        <a:t>为避免数据竞争</a:t>
                      </a:r>
                      <a:r>
                        <a:rPr lang="en-US" altLang="zh-CN" sz="1400" dirty="0" smtClean="0"/>
                        <a:t>Kill</a:t>
                      </a:r>
                      <a:r>
                        <a:rPr lang="zh-CN" altLang="en-US" sz="1400" dirty="0" smtClean="0"/>
                        <a:t>之前的</a:t>
                      </a:r>
                      <a:r>
                        <a:rPr lang="en-US" altLang="zh-CN" sz="1400" dirty="0" err="1" smtClean="0"/>
                        <a:t>rdb</a:t>
                      </a:r>
                      <a:r>
                        <a:rPr lang="zh-CN" altLang="en-US" sz="1400" dirty="0" smtClean="0"/>
                        <a:t>子进程，且不在进行</a:t>
                      </a:r>
                      <a:r>
                        <a:rPr lang="en-US" altLang="zh-CN" sz="1400" dirty="0" err="1" smtClean="0"/>
                        <a:t>aof</a:t>
                      </a:r>
                      <a:r>
                        <a:rPr lang="zh-CN" altLang="en-US" sz="1400" dirty="0" smtClean="0"/>
                        <a:t>，此时同步执行</a:t>
                      </a:r>
                      <a:r>
                        <a:rPr lang="en-US" altLang="zh-CN" sz="1400" dirty="0" err="1" smtClean="0"/>
                        <a:t>rdbsave</a:t>
                      </a:r>
                      <a:endParaRPr lang="en-US" altLang="zh-CN" sz="1400" dirty="0" smtClean="0"/>
                    </a:p>
                    <a:p>
                      <a:r>
                        <a:rPr lang="zh-CN" altLang="en-US" sz="1400" dirty="0" smtClean="0"/>
                        <a:t>见函数</a:t>
                      </a:r>
                      <a:r>
                        <a:rPr lang="en-US" altLang="zh-CN" sz="1400" dirty="0" err="1" smtClean="0"/>
                        <a:t>shutdowncommand</a:t>
                      </a:r>
                      <a:r>
                        <a:rPr lang="en-US" altLang="zh-CN" sz="1400" dirty="0" err="1" smtClean="0">
                          <a:sym typeface="Wingdings" panose="05000000000000000000" pitchFamily="2" charset="2"/>
                        </a:rPr>
                        <a:t></a:t>
                      </a:r>
                      <a:r>
                        <a:rPr lang="en-US" altLang="zh-CN" sz="1400" dirty="0" err="1" smtClean="0"/>
                        <a:t>prepareForShutdown</a:t>
                      </a:r>
                      <a:r>
                        <a:rPr lang="en-US" altLang="zh-CN" sz="1400" dirty="0" err="1" smtClean="0">
                          <a:sym typeface="Wingdings" panose="05000000000000000000" pitchFamily="2" charset="2"/>
                        </a:rPr>
                        <a:t>rdbSave</a:t>
                      </a:r>
                      <a:endParaRPr lang="zh-CN" altLang="en-US" sz="1400" dirty="0"/>
                    </a:p>
                  </a:txBody>
                  <a:tcPr anchor="ctr" anchorCtr="1"/>
                </a:tc>
                <a:extLst>
                  <a:ext uri="{0D108BD9-81ED-4DB2-BD59-A6C34878D82A}">
                    <a16:rowId xmlns:a16="http://schemas.microsoft.com/office/drawing/2014/main" val="308124095"/>
                  </a:ext>
                </a:extLst>
              </a:tr>
            </a:tbl>
          </a:graphicData>
        </a:graphic>
      </p:graphicFrame>
    </p:spTree>
    <p:extLst>
      <p:ext uri="{BB962C8B-B14F-4D97-AF65-F5344CB8AC3E}">
        <p14:creationId xmlns:p14="http://schemas.microsoft.com/office/powerpoint/2010/main" val="1780616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1593" y="738086"/>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2024" y="675911"/>
            <a:ext cx="81489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RDB</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8" name="矩形 7"/>
          <p:cNvSpPr/>
          <p:nvPr/>
        </p:nvSpPr>
        <p:spPr>
          <a:xfrm>
            <a:off x="72405" y="1098827"/>
            <a:ext cx="1797672" cy="461665"/>
          </a:xfrm>
          <a:prstGeom prst="rect">
            <a:avLst/>
          </a:prstGeom>
        </p:spPr>
        <p:txBody>
          <a:bodyPr wrap="none">
            <a:spAutoFit/>
          </a:bodyPr>
          <a:lstStyle/>
          <a:p>
            <a:pPr marL="285750" indent="-285750">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rPr>
              <a:t>手动触发</a:t>
            </a:r>
            <a:endParaRPr lang="en-US" altLang="zh-CN" sz="1200" b="1" dirty="0" smtClean="0">
              <a:latin typeface="微软雅黑" panose="020B0503020204020204" pitchFamily="34" charset="-122"/>
              <a:ea typeface="微软雅黑" panose="020B0503020204020204" pitchFamily="34" charset="-122"/>
            </a:endParaRPr>
          </a:p>
          <a:p>
            <a:r>
              <a:rPr lang="en-US" altLang="zh-CN" sz="1200" b="1" dirty="0" smtClean="0">
                <a:latin typeface="微软雅黑" panose="020B0503020204020204" pitchFamily="34" charset="-122"/>
                <a:ea typeface="微软雅黑" panose="020B0503020204020204" pitchFamily="34" charset="-122"/>
              </a:rPr>
              <a:t>BGSAVE </a:t>
            </a:r>
            <a:r>
              <a:rPr lang="en-US" altLang="zh-CN" sz="1200" b="1" dirty="0">
                <a:latin typeface="微软雅黑" panose="020B0503020204020204" pitchFamily="34" charset="-122"/>
                <a:ea typeface="微软雅黑" panose="020B0503020204020204" pitchFamily="34" charset="-122"/>
              </a:rPr>
              <a:t>[SCHEDULE]</a:t>
            </a:r>
          </a:p>
        </p:txBody>
      </p:sp>
      <p:pic>
        <p:nvPicPr>
          <p:cNvPr id="2" name="图片 1"/>
          <p:cNvPicPr>
            <a:picLocks noChangeAspect="1"/>
          </p:cNvPicPr>
          <p:nvPr/>
        </p:nvPicPr>
        <p:blipFill>
          <a:blip r:embed="rId3"/>
          <a:stretch>
            <a:fillRect/>
          </a:stretch>
        </p:blipFill>
        <p:spPr>
          <a:xfrm>
            <a:off x="2016621" y="92284"/>
            <a:ext cx="8941451" cy="6264424"/>
          </a:xfrm>
          <a:prstGeom prst="rect">
            <a:avLst/>
          </a:prstGeom>
        </p:spPr>
      </p:pic>
    </p:spTree>
    <p:extLst>
      <p:ext uri="{BB962C8B-B14F-4D97-AF65-F5344CB8AC3E}">
        <p14:creationId xmlns:p14="http://schemas.microsoft.com/office/powerpoint/2010/main" val="28484994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1593" y="738086"/>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2024" y="675911"/>
            <a:ext cx="81489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RDB</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8" name="矩形 7"/>
          <p:cNvSpPr/>
          <p:nvPr/>
        </p:nvSpPr>
        <p:spPr>
          <a:xfrm>
            <a:off x="72405" y="1098827"/>
            <a:ext cx="1088760" cy="276999"/>
          </a:xfrm>
          <a:prstGeom prst="rect">
            <a:avLst/>
          </a:prstGeom>
        </p:spPr>
        <p:txBody>
          <a:bodyPr wrap="none">
            <a:spAutoFit/>
          </a:bodyPr>
          <a:lstStyle/>
          <a:p>
            <a:pPr marL="285750" indent="-285750">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rPr>
              <a:t>自动触发</a:t>
            </a:r>
            <a:endParaRPr lang="en-US" altLang="zh-CN" sz="1200" b="1" dirty="0">
              <a:latin typeface="微软雅黑" panose="020B0503020204020204" pitchFamily="34" charset="-122"/>
              <a:ea typeface="微软雅黑" panose="020B0503020204020204" pitchFamily="34" charset="-122"/>
            </a:endParaRPr>
          </a:p>
        </p:txBody>
      </p:sp>
      <p:sp>
        <p:nvSpPr>
          <p:cNvPr id="9" name="矩形 8"/>
          <p:cNvSpPr/>
          <p:nvPr/>
        </p:nvSpPr>
        <p:spPr>
          <a:xfrm>
            <a:off x="477538" y="1500803"/>
            <a:ext cx="10671690" cy="338554"/>
          </a:xfrm>
          <a:prstGeom prst="rect">
            <a:avLst/>
          </a:prstGeom>
        </p:spPr>
        <p:txBody>
          <a:bodyPr wrap="square">
            <a:spAutoFit/>
          </a:bodyPr>
          <a:lstStyle/>
          <a:p>
            <a:r>
              <a:rPr lang="en-US" altLang="zh-CN" sz="1600" dirty="0" err="1" smtClean="0">
                <a:latin typeface="Arial" panose="020B0604020202020204" pitchFamily="34" charset="0"/>
              </a:rPr>
              <a:t>Rdb</a:t>
            </a:r>
            <a:r>
              <a:rPr lang="zh-CN" altLang="en-US" sz="1600" dirty="0" smtClean="0">
                <a:latin typeface="Arial" panose="020B0604020202020204" pitchFamily="34" charset="0"/>
              </a:rPr>
              <a:t>自动触发是在</a:t>
            </a:r>
            <a:r>
              <a:rPr lang="en-US" altLang="zh-CN" sz="1600" dirty="0" err="1" smtClean="0">
                <a:latin typeface="Arial" panose="020B0604020202020204" pitchFamily="34" charset="0"/>
              </a:rPr>
              <a:t>serverCron</a:t>
            </a:r>
            <a:r>
              <a:rPr lang="zh-CN" altLang="en-US" sz="1600" dirty="0" smtClean="0">
                <a:latin typeface="Arial" panose="020B0604020202020204" pitchFamily="34" charset="0"/>
              </a:rPr>
              <a:t>中，根据参数来进行判断。</a:t>
            </a:r>
            <a:endParaRPr lang="en-US" altLang="zh-CN" sz="1600" dirty="0">
              <a:latin typeface="Arial" panose="020B0604020202020204" pitchFamily="34" charset="0"/>
            </a:endParaRPr>
          </a:p>
        </p:txBody>
      </p:sp>
      <p:pic>
        <p:nvPicPr>
          <p:cNvPr id="10" name="图片 9"/>
          <p:cNvPicPr>
            <a:picLocks noChangeAspect="1"/>
          </p:cNvPicPr>
          <p:nvPr/>
        </p:nvPicPr>
        <p:blipFill>
          <a:blip r:embed="rId3"/>
          <a:stretch>
            <a:fillRect/>
          </a:stretch>
        </p:blipFill>
        <p:spPr>
          <a:xfrm>
            <a:off x="2816728" y="1929998"/>
            <a:ext cx="5993309" cy="4179178"/>
          </a:xfrm>
          <a:prstGeom prst="rect">
            <a:avLst/>
          </a:prstGeom>
        </p:spPr>
      </p:pic>
    </p:spTree>
    <p:extLst>
      <p:ext uri="{BB962C8B-B14F-4D97-AF65-F5344CB8AC3E}">
        <p14:creationId xmlns:p14="http://schemas.microsoft.com/office/powerpoint/2010/main" val="25384115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1593" y="738086"/>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2024" y="675911"/>
            <a:ext cx="81489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RDB</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8" name="矩形 7"/>
          <p:cNvSpPr/>
          <p:nvPr/>
        </p:nvSpPr>
        <p:spPr>
          <a:xfrm>
            <a:off x="72405" y="1098827"/>
            <a:ext cx="1088760" cy="276999"/>
          </a:xfrm>
          <a:prstGeom prst="rect">
            <a:avLst/>
          </a:prstGeom>
        </p:spPr>
        <p:txBody>
          <a:bodyPr wrap="none">
            <a:spAutoFit/>
          </a:bodyPr>
          <a:lstStyle/>
          <a:p>
            <a:pPr marL="285750" indent="-285750">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rPr>
              <a:t>配置文件</a:t>
            </a:r>
            <a:endParaRPr lang="en-US" altLang="zh-CN" sz="1200" b="1" dirty="0">
              <a:latin typeface="微软雅黑" panose="020B0503020204020204" pitchFamily="34" charset="-122"/>
              <a:ea typeface="微软雅黑" panose="020B0503020204020204" pitchFamily="34" charset="-122"/>
            </a:endParaRPr>
          </a:p>
        </p:txBody>
      </p:sp>
      <p:sp>
        <p:nvSpPr>
          <p:cNvPr id="7" name="矩形 6"/>
          <p:cNvSpPr/>
          <p:nvPr/>
        </p:nvSpPr>
        <p:spPr>
          <a:xfrm>
            <a:off x="1008509" y="1907023"/>
            <a:ext cx="10580103" cy="584775"/>
          </a:xfrm>
          <a:prstGeom prst="rect">
            <a:avLst/>
          </a:prstGeom>
        </p:spPr>
        <p:txBody>
          <a:bodyPr wrap="square">
            <a:spAutoFit/>
          </a:bodyPr>
          <a:lstStyle/>
          <a:p>
            <a:r>
              <a:rPr lang="en-US" altLang="zh-CN" sz="1600" dirty="0" err="1" smtClean="0">
                <a:latin typeface="Arial" panose="020B0604020202020204" pitchFamily="34" charset="0"/>
              </a:rPr>
              <a:t>Rdb</a:t>
            </a:r>
            <a:r>
              <a:rPr lang="zh-CN" altLang="en-US" sz="1600" dirty="0" smtClean="0">
                <a:latin typeface="Arial" panose="020B0604020202020204" pitchFamily="34" charset="0"/>
              </a:rPr>
              <a:t>文件结构这里不再详述，主要是</a:t>
            </a:r>
            <a:r>
              <a:rPr lang="en-US" altLang="zh-CN" sz="1600" dirty="0" err="1" smtClean="0">
                <a:latin typeface="Arial" panose="020B0604020202020204" pitchFamily="34" charset="0"/>
              </a:rPr>
              <a:t>rdb</a:t>
            </a:r>
            <a:r>
              <a:rPr lang="zh-CN" altLang="en-US" sz="1600" dirty="0" smtClean="0">
                <a:latin typeface="Arial" panose="020B0604020202020204" pitchFamily="34" charset="0"/>
              </a:rPr>
              <a:t>为了节约空间，支持压缩。要开启该功能需要在配置文件中设置参数。见</a:t>
            </a:r>
            <a:r>
              <a:rPr lang="en-US" altLang="zh-CN" sz="1600" dirty="0" err="1" smtClean="0">
                <a:latin typeface="Arial" panose="020B0604020202020204" pitchFamily="34" charset="0"/>
              </a:rPr>
              <a:t>rdbcompression</a:t>
            </a:r>
            <a:r>
              <a:rPr lang="zh-CN" altLang="en-US" sz="1600" dirty="0" smtClean="0">
                <a:latin typeface="Arial" panose="020B0604020202020204" pitchFamily="34" charset="0"/>
              </a:rPr>
              <a:t>（默认是开启的），当开启该参数后</a:t>
            </a:r>
            <a:r>
              <a:rPr lang="en-US" altLang="zh-CN" sz="1600" dirty="0" err="1" smtClean="0">
                <a:latin typeface="Arial" panose="020B0604020202020204" pitchFamily="34" charset="0"/>
              </a:rPr>
              <a:t>redis</a:t>
            </a:r>
            <a:r>
              <a:rPr lang="zh-CN" altLang="en-US" sz="1600" dirty="0" smtClean="0">
                <a:latin typeface="Arial" panose="020B0604020202020204" pitchFamily="34" charset="0"/>
              </a:rPr>
              <a:t>利用</a:t>
            </a:r>
            <a:r>
              <a:rPr lang="en-US" altLang="zh-CN" sz="1600" dirty="0" smtClean="0">
                <a:latin typeface="Arial" panose="020B0604020202020204" pitchFamily="34" charset="0"/>
              </a:rPr>
              <a:t>LZF</a:t>
            </a:r>
            <a:r>
              <a:rPr lang="zh-CN" altLang="en-US" sz="1600" dirty="0" smtClean="0">
                <a:latin typeface="Arial" panose="020B0604020202020204" pitchFamily="34" charset="0"/>
              </a:rPr>
              <a:t>算法对文件进行压缩。</a:t>
            </a:r>
            <a:endParaRPr lang="en-US" altLang="zh-CN" sz="1600" dirty="0">
              <a:latin typeface="Arial" panose="020B0604020202020204" pitchFamily="34" charset="0"/>
            </a:endParaRPr>
          </a:p>
        </p:txBody>
      </p:sp>
      <p:sp>
        <p:nvSpPr>
          <p:cNvPr id="3" name="矩形 2"/>
          <p:cNvSpPr/>
          <p:nvPr/>
        </p:nvSpPr>
        <p:spPr>
          <a:xfrm>
            <a:off x="707771" y="1500395"/>
            <a:ext cx="1866793" cy="400110"/>
          </a:xfrm>
          <a:prstGeom prst="rect">
            <a:avLst/>
          </a:prstGeom>
        </p:spPr>
        <p:txBody>
          <a:bodyPr wrap="none">
            <a:spAutoFit/>
          </a:bodyPr>
          <a:lstStyle/>
          <a:p>
            <a:r>
              <a:rPr lang="en-US" altLang="zh-CN" dirty="0" err="1"/>
              <a:t>rdbcompression</a:t>
            </a:r>
            <a:endParaRPr lang="zh-CN" altLang="en-US" dirty="0"/>
          </a:p>
        </p:txBody>
      </p:sp>
      <p:sp>
        <p:nvSpPr>
          <p:cNvPr id="10" name="矩形 9"/>
          <p:cNvSpPr/>
          <p:nvPr/>
        </p:nvSpPr>
        <p:spPr>
          <a:xfrm>
            <a:off x="1019170" y="3048157"/>
            <a:ext cx="4773551" cy="338554"/>
          </a:xfrm>
          <a:prstGeom prst="rect">
            <a:avLst/>
          </a:prstGeom>
        </p:spPr>
        <p:txBody>
          <a:bodyPr wrap="square">
            <a:spAutoFit/>
          </a:bodyPr>
          <a:lstStyle/>
          <a:p>
            <a:r>
              <a:rPr lang="zh-CN" altLang="en-US" sz="1600" dirty="0" smtClean="0">
                <a:latin typeface="Arial" panose="020B0604020202020204" pitchFamily="34" charset="0"/>
              </a:rPr>
              <a:t>为了保证数据的一致性，</a:t>
            </a:r>
            <a:r>
              <a:rPr lang="en-US" altLang="zh-CN" sz="1600" dirty="0" err="1" smtClean="0">
                <a:latin typeface="Arial" panose="020B0604020202020204" pitchFamily="34" charset="0"/>
              </a:rPr>
              <a:t>redis</a:t>
            </a:r>
            <a:r>
              <a:rPr lang="zh-CN" altLang="en-US" sz="1600" dirty="0" smtClean="0">
                <a:latin typeface="Arial" panose="020B0604020202020204" pitchFamily="34" charset="0"/>
              </a:rPr>
              <a:t>默认开启该选项。</a:t>
            </a:r>
            <a:endParaRPr lang="en-US" altLang="zh-CN" sz="1600" dirty="0">
              <a:latin typeface="Arial" panose="020B0604020202020204" pitchFamily="34" charset="0"/>
            </a:endParaRPr>
          </a:p>
        </p:txBody>
      </p:sp>
      <p:sp>
        <p:nvSpPr>
          <p:cNvPr id="11" name="矩形 10"/>
          <p:cNvSpPr/>
          <p:nvPr/>
        </p:nvSpPr>
        <p:spPr>
          <a:xfrm>
            <a:off x="707771" y="2608265"/>
            <a:ext cx="3108800" cy="400110"/>
          </a:xfrm>
          <a:prstGeom prst="rect">
            <a:avLst/>
          </a:prstGeom>
        </p:spPr>
        <p:txBody>
          <a:bodyPr wrap="none">
            <a:spAutoFit/>
          </a:bodyPr>
          <a:lstStyle/>
          <a:p>
            <a:r>
              <a:rPr lang="en-US" altLang="zh-CN" dirty="0"/>
              <a:t>stop-writes-on-</a:t>
            </a:r>
            <a:r>
              <a:rPr lang="en-US" altLang="zh-CN" dirty="0" err="1"/>
              <a:t>bgsave</a:t>
            </a:r>
            <a:r>
              <a:rPr lang="en-US" altLang="zh-CN" dirty="0"/>
              <a:t>-error</a:t>
            </a:r>
            <a:endParaRPr lang="zh-CN" altLang="en-US" dirty="0"/>
          </a:p>
        </p:txBody>
      </p:sp>
      <p:sp>
        <p:nvSpPr>
          <p:cNvPr id="13" name="矩形 12"/>
          <p:cNvSpPr/>
          <p:nvPr/>
        </p:nvSpPr>
        <p:spPr>
          <a:xfrm>
            <a:off x="753935" y="3509696"/>
            <a:ext cx="1576585" cy="400110"/>
          </a:xfrm>
          <a:prstGeom prst="rect">
            <a:avLst/>
          </a:prstGeom>
        </p:spPr>
        <p:txBody>
          <a:bodyPr wrap="none">
            <a:spAutoFit/>
          </a:bodyPr>
          <a:lstStyle/>
          <a:p>
            <a:r>
              <a:rPr lang="en-US" altLang="zh-CN" dirty="0" err="1"/>
              <a:t>rdbchecksum</a:t>
            </a:r>
            <a:endParaRPr lang="zh-CN" altLang="en-US" dirty="0"/>
          </a:p>
        </p:txBody>
      </p:sp>
      <p:sp>
        <p:nvSpPr>
          <p:cNvPr id="14" name="矩形 13"/>
          <p:cNvSpPr/>
          <p:nvPr/>
        </p:nvSpPr>
        <p:spPr>
          <a:xfrm>
            <a:off x="1112202" y="4087383"/>
            <a:ext cx="2304256" cy="338554"/>
          </a:xfrm>
          <a:prstGeom prst="rect">
            <a:avLst/>
          </a:prstGeom>
        </p:spPr>
        <p:txBody>
          <a:bodyPr wrap="square">
            <a:spAutoFit/>
          </a:bodyPr>
          <a:lstStyle/>
          <a:p>
            <a:r>
              <a:rPr lang="en-US" altLang="zh-CN" sz="1600" dirty="0" err="1" smtClean="0">
                <a:latin typeface="Arial" panose="020B0604020202020204" pitchFamily="34" charset="0"/>
              </a:rPr>
              <a:t>rdb</a:t>
            </a:r>
            <a:r>
              <a:rPr lang="zh-CN" altLang="en-US" sz="1600" dirty="0" smtClean="0">
                <a:latin typeface="Arial" panose="020B0604020202020204" pitchFamily="34" charset="0"/>
              </a:rPr>
              <a:t>文件校验码。</a:t>
            </a:r>
            <a:endParaRPr lang="en-US" altLang="zh-CN" sz="1600" dirty="0">
              <a:latin typeface="Arial" panose="020B0604020202020204" pitchFamily="34" charset="0"/>
            </a:endParaRPr>
          </a:p>
        </p:txBody>
      </p:sp>
      <p:sp>
        <p:nvSpPr>
          <p:cNvPr id="15" name="矩形 14"/>
          <p:cNvSpPr/>
          <p:nvPr/>
        </p:nvSpPr>
        <p:spPr>
          <a:xfrm>
            <a:off x="807052" y="4536986"/>
            <a:ext cx="1368773" cy="400110"/>
          </a:xfrm>
          <a:prstGeom prst="rect">
            <a:avLst/>
          </a:prstGeom>
        </p:spPr>
        <p:txBody>
          <a:bodyPr wrap="none">
            <a:spAutoFit/>
          </a:bodyPr>
          <a:lstStyle/>
          <a:p>
            <a:r>
              <a:rPr lang="en-US" altLang="zh-CN" dirty="0" err="1"/>
              <a:t>dbfilename</a:t>
            </a:r>
            <a:endParaRPr lang="zh-CN" altLang="en-US" dirty="0"/>
          </a:p>
        </p:txBody>
      </p:sp>
      <p:sp>
        <p:nvSpPr>
          <p:cNvPr id="16" name="矩形 15"/>
          <p:cNvSpPr/>
          <p:nvPr/>
        </p:nvSpPr>
        <p:spPr>
          <a:xfrm>
            <a:off x="1222058" y="5053117"/>
            <a:ext cx="3274520" cy="338554"/>
          </a:xfrm>
          <a:prstGeom prst="rect">
            <a:avLst/>
          </a:prstGeom>
        </p:spPr>
        <p:txBody>
          <a:bodyPr wrap="square">
            <a:spAutoFit/>
          </a:bodyPr>
          <a:lstStyle/>
          <a:p>
            <a:r>
              <a:rPr lang="en-US" altLang="zh-CN" sz="1600" dirty="0" err="1" smtClean="0">
                <a:latin typeface="Arial" panose="020B0604020202020204" pitchFamily="34" charset="0"/>
              </a:rPr>
              <a:t>Rdb</a:t>
            </a:r>
            <a:r>
              <a:rPr lang="zh-CN" altLang="en-US" sz="1600" dirty="0" smtClean="0">
                <a:latin typeface="Arial" panose="020B0604020202020204" pitchFamily="34" charset="0"/>
              </a:rPr>
              <a:t>文件名字，默认为</a:t>
            </a:r>
            <a:r>
              <a:rPr lang="en-US" altLang="zh-CN" sz="1600" dirty="0" err="1" smtClean="0">
                <a:latin typeface="Arial" panose="020B0604020202020204" pitchFamily="34" charset="0"/>
              </a:rPr>
              <a:t>dump.rdb</a:t>
            </a:r>
            <a:r>
              <a:rPr lang="zh-CN" altLang="en-US" sz="1600" dirty="0" smtClean="0">
                <a:latin typeface="Arial" panose="020B0604020202020204" pitchFamily="34" charset="0"/>
              </a:rPr>
              <a:t>。</a:t>
            </a:r>
            <a:endParaRPr lang="en-US" altLang="zh-CN" sz="1600" dirty="0">
              <a:latin typeface="Arial" panose="020B0604020202020204" pitchFamily="34" charset="0"/>
            </a:endParaRPr>
          </a:p>
        </p:txBody>
      </p:sp>
      <p:sp>
        <p:nvSpPr>
          <p:cNvPr id="17" name="矩形 16"/>
          <p:cNvSpPr/>
          <p:nvPr/>
        </p:nvSpPr>
        <p:spPr>
          <a:xfrm>
            <a:off x="888390" y="5441164"/>
            <a:ext cx="646011" cy="400110"/>
          </a:xfrm>
          <a:prstGeom prst="rect">
            <a:avLst/>
          </a:prstGeom>
        </p:spPr>
        <p:txBody>
          <a:bodyPr wrap="none">
            <a:spAutoFit/>
          </a:bodyPr>
          <a:lstStyle/>
          <a:p>
            <a:r>
              <a:rPr lang="en-US" altLang="zh-CN" dirty="0"/>
              <a:t>save</a:t>
            </a:r>
            <a:endParaRPr lang="zh-CN" altLang="en-US" dirty="0"/>
          </a:p>
        </p:txBody>
      </p:sp>
      <p:sp>
        <p:nvSpPr>
          <p:cNvPr id="18" name="矩形 17"/>
          <p:cNvSpPr/>
          <p:nvPr/>
        </p:nvSpPr>
        <p:spPr>
          <a:xfrm>
            <a:off x="1212085" y="5895739"/>
            <a:ext cx="2204374" cy="338554"/>
          </a:xfrm>
          <a:prstGeom prst="rect">
            <a:avLst/>
          </a:prstGeom>
        </p:spPr>
        <p:txBody>
          <a:bodyPr wrap="square">
            <a:spAutoFit/>
          </a:bodyPr>
          <a:lstStyle/>
          <a:p>
            <a:r>
              <a:rPr lang="zh-CN" altLang="en-US" sz="1600" dirty="0" smtClean="0">
                <a:latin typeface="Arial" panose="020B0604020202020204" pitchFamily="34" charset="0"/>
              </a:rPr>
              <a:t>前面已经说过了。</a:t>
            </a:r>
            <a:endParaRPr lang="en-US" altLang="zh-CN" sz="1600" dirty="0">
              <a:latin typeface="Arial" panose="020B0604020202020204" pitchFamily="34" charset="0"/>
            </a:endParaRPr>
          </a:p>
        </p:txBody>
      </p:sp>
      <p:sp>
        <p:nvSpPr>
          <p:cNvPr id="19" name="矩形 18"/>
          <p:cNvSpPr/>
          <p:nvPr/>
        </p:nvSpPr>
        <p:spPr>
          <a:xfrm>
            <a:off x="6121077" y="4256660"/>
            <a:ext cx="4104456" cy="830997"/>
          </a:xfrm>
          <a:prstGeom prst="rect">
            <a:avLst/>
          </a:prstGeom>
          <a:ln w="25400">
            <a:solidFill>
              <a:schemeClr val="accent1"/>
            </a:solidFill>
          </a:ln>
        </p:spPr>
        <p:txBody>
          <a:bodyPr wrap="square">
            <a:spAutoFit/>
          </a:bodyPr>
          <a:lstStyle/>
          <a:p>
            <a:r>
              <a:rPr lang="zh-CN" altLang="en-US" sz="1600" dirty="0" smtClean="0">
                <a:latin typeface="Arial" panose="020B0604020202020204" pitchFamily="34" charset="0"/>
              </a:rPr>
              <a:t>查看</a:t>
            </a:r>
            <a:r>
              <a:rPr lang="en-US" altLang="zh-CN" sz="1600" dirty="0" err="1" smtClean="0">
                <a:latin typeface="Arial" panose="020B0604020202020204" pitchFamily="34" charset="0"/>
              </a:rPr>
              <a:t>redis</a:t>
            </a:r>
            <a:r>
              <a:rPr lang="zh-CN" altLang="en-US" sz="1600" dirty="0" smtClean="0">
                <a:latin typeface="Arial" panose="020B0604020202020204" pitchFamily="34" charset="0"/>
              </a:rPr>
              <a:t>的</a:t>
            </a:r>
            <a:r>
              <a:rPr lang="en-US" altLang="zh-CN" sz="1600" dirty="0" err="1" smtClean="0">
                <a:latin typeface="Arial" panose="020B0604020202020204" pitchFamily="34" charset="0"/>
              </a:rPr>
              <a:t>rdb</a:t>
            </a:r>
            <a:r>
              <a:rPr lang="zh-CN" altLang="en-US" sz="1600" dirty="0" smtClean="0">
                <a:latin typeface="Arial" panose="020B0604020202020204" pitchFamily="34" charset="0"/>
              </a:rPr>
              <a:t>文件可以使用两种方式：</a:t>
            </a:r>
            <a:endParaRPr lang="en-US" altLang="zh-CN" sz="1600" dirty="0" smtClean="0">
              <a:latin typeface="Arial" panose="020B0604020202020204" pitchFamily="34" charset="0"/>
            </a:endParaRPr>
          </a:p>
          <a:p>
            <a:r>
              <a:rPr lang="en-US" altLang="zh-CN" sz="1600" dirty="0" smtClean="0">
                <a:latin typeface="Arial" panose="020B0604020202020204" pitchFamily="34" charset="0"/>
              </a:rPr>
              <a:t>-od </a:t>
            </a:r>
            <a:r>
              <a:rPr lang="en-US" altLang="zh-CN" sz="1600" dirty="0">
                <a:latin typeface="Arial" panose="020B0604020202020204" pitchFamily="34" charset="0"/>
              </a:rPr>
              <a:t>-cx </a:t>
            </a:r>
            <a:r>
              <a:rPr lang="en-US" altLang="zh-CN" sz="1600" dirty="0" err="1">
                <a:latin typeface="Arial" panose="020B0604020202020204" pitchFamily="34" charset="0"/>
              </a:rPr>
              <a:t>dump.rdb</a:t>
            </a:r>
            <a:endParaRPr lang="en-US" altLang="zh-CN" sz="1600" dirty="0">
              <a:latin typeface="Arial" panose="020B0604020202020204" pitchFamily="34" charset="0"/>
            </a:endParaRPr>
          </a:p>
          <a:p>
            <a:r>
              <a:rPr lang="en-US" altLang="zh-CN" sz="1600" dirty="0" smtClean="0">
                <a:latin typeface="Arial" panose="020B0604020202020204" pitchFamily="34" charset="0"/>
              </a:rPr>
              <a:t>./</a:t>
            </a:r>
            <a:r>
              <a:rPr lang="en-US" altLang="zh-CN" sz="1600" dirty="0" err="1">
                <a:latin typeface="Arial" panose="020B0604020202020204" pitchFamily="34" charset="0"/>
              </a:rPr>
              <a:t>redis</a:t>
            </a:r>
            <a:r>
              <a:rPr lang="en-US" altLang="zh-CN" sz="1600" dirty="0">
                <a:latin typeface="Arial" panose="020B0604020202020204" pitchFamily="34" charset="0"/>
              </a:rPr>
              <a:t>-check-</a:t>
            </a:r>
            <a:r>
              <a:rPr lang="en-US" altLang="zh-CN" sz="1600" dirty="0" err="1">
                <a:latin typeface="Arial" panose="020B0604020202020204" pitchFamily="34" charset="0"/>
              </a:rPr>
              <a:t>rdb</a:t>
            </a:r>
            <a:r>
              <a:rPr lang="en-US" altLang="zh-CN" sz="1600" dirty="0">
                <a:latin typeface="Arial" panose="020B0604020202020204" pitchFamily="34" charset="0"/>
              </a:rPr>
              <a:t> </a:t>
            </a:r>
            <a:r>
              <a:rPr lang="en-US" altLang="zh-CN" sz="1600" dirty="0" err="1" smtClean="0">
                <a:latin typeface="Arial" panose="020B0604020202020204" pitchFamily="34" charset="0"/>
              </a:rPr>
              <a:t>dump.rdb</a:t>
            </a:r>
            <a:endParaRPr lang="en-US" altLang="zh-CN" sz="1600" dirty="0" smtClean="0">
              <a:latin typeface="Arial" panose="020B0604020202020204" pitchFamily="34" charset="0"/>
            </a:endParaRPr>
          </a:p>
        </p:txBody>
      </p:sp>
    </p:spTree>
    <p:extLst>
      <p:ext uri="{BB962C8B-B14F-4D97-AF65-F5344CB8AC3E}">
        <p14:creationId xmlns:p14="http://schemas.microsoft.com/office/powerpoint/2010/main" val="40758194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801940"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AOF</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7" name="矩形 6"/>
          <p:cNvSpPr/>
          <p:nvPr/>
        </p:nvSpPr>
        <p:spPr>
          <a:xfrm>
            <a:off x="453842" y="1154164"/>
            <a:ext cx="10580103" cy="523220"/>
          </a:xfrm>
          <a:prstGeom prst="rect">
            <a:avLst/>
          </a:prstGeom>
        </p:spPr>
        <p:txBody>
          <a:bodyPr wrap="square">
            <a:spAutoFit/>
          </a:bodyPr>
          <a:lstStyle/>
          <a:p>
            <a:r>
              <a:rPr lang="en-US" altLang="zh-CN" sz="1400" dirty="0">
                <a:latin typeface="Arial" panose="020B0604020202020204" pitchFamily="34" charset="0"/>
              </a:rPr>
              <a:t>AOF</a:t>
            </a:r>
            <a:r>
              <a:rPr lang="zh-CN" altLang="en-US" sz="1400" dirty="0">
                <a:latin typeface="Arial" panose="020B0604020202020204" pitchFamily="34" charset="0"/>
              </a:rPr>
              <a:t>（</a:t>
            </a:r>
            <a:r>
              <a:rPr lang="en-US" altLang="zh-CN" sz="1400" dirty="0">
                <a:latin typeface="Arial" panose="020B0604020202020204" pitchFamily="34" charset="0"/>
              </a:rPr>
              <a:t>append only file</a:t>
            </a:r>
            <a:r>
              <a:rPr lang="zh-CN" altLang="en-US" sz="1400" dirty="0">
                <a:latin typeface="Arial" panose="020B0604020202020204" pitchFamily="34" charset="0"/>
              </a:rPr>
              <a:t>）持久化：以独立日志的方式记录每次写命令</a:t>
            </a:r>
            <a:r>
              <a:rPr lang="zh-CN" altLang="en-US" sz="1400" dirty="0" smtClean="0">
                <a:latin typeface="Arial" panose="020B0604020202020204" pitchFamily="34" charset="0"/>
              </a:rPr>
              <a:t>，重</a:t>
            </a:r>
            <a:r>
              <a:rPr lang="zh-CN" altLang="en-US" sz="1400" dirty="0">
                <a:latin typeface="Arial" panose="020B0604020202020204" pitchFamily="34" charset="0"/>
              </a:rPr>
              <a:t>启时再重新执行</a:t>
            </a:r>
            <a:r>
              <a:rPr lang="en-US" altLang="zh-CN" sz="1400" dirty="0">
                <a:latin typeface="Arial" panose="020B0604020202020204" pitchFamily="34" charset="0"/>
              </a:rPr>
              <a:t>AOF</a:t>
            </a:r>
            <a:r>
              <a:rPr lang="zh-CN" altLang="en-US" sz="1400" dirty="0">
                <a:latin typeface="Arial" panose="020B0604020202020204" pitchFamily="34" charset="0"/>
              </a:rPr>
              <a:t>文件中的命令达到恢复数据的目的。</a:t>
            </a:r>
            <a:r>
              <a:rPr lang="en-US" altLang="zh-CN" sz="1400" dirty="0">
                <a:latin typeface="Arial" panose="020B0604020202020204" pitchFamily="34" charset="0"/>
              </a:rPr>
              <a:t>AOF</a:t>
            </a:r>
            <a:r>
              <a:rPr lang="zh-CN" altLang="en-US" sz="1400" dirty="0">
                <a:latin typeface="Arial" panose="020B0604020202020204" pitchFamily="34" charset="0"/>
              </a:rPr>
              <a:t>的主要</a:t>
            </a:r>
            <a:r>
              <a:rPr lang="zh-CN" altLang="en-US" sz="1400" dirty="0" smtClean="0">
                <a:latin typeface="Arial" panose="020B0604020202020204" pitchFamily="34" charset="0"/>
              </a:rPr>
              <a:t>作用是</a:t>
            </a:r>
            <a:r>
              <a:rPr lang="zh-CN" altLang="en-US" sz="1400" dirty="0">
                <a:latin typeface="Arial" panose="020B0604020202020204" pitchFamily="34" charset="0"/>
              </a:rPr>
              <a:t>解决了数据持久化的实时性，目前已经是</a:t>
            </a:r>
            <a:r>
              <a:rPr lang="en-US" altLang="zh-CN" sz="1400" dirty="0" err="1">
                <a:latin typeface="Arial" panose="020B0604020202020204" pitchFamily="34" charset="0"/>
              </a:rPr>
              <a:t>Redis</a:t>
            </a:r>
            <a:r>
              <a:rPr lang="zh-CN" altLang="en-US" sz="1400" dirty="0">
                <a:latin typeface="Arial" panose="020B0604020202020204" pitchFamily="34" charset="0"/>
              </a:rPr>
              <a:t>持久化的主流</a:t>
            </a:r>
            <a:r>
              <a:rPr lang="zh-CN" altLang="en-US" sz="1400" dirty="0" smtClean="0">
                <a:latin typeface="Arial" panose="020B0604020202020204" pitchFamily="34" charset="0"/>
              </a:rPr>
              <a:t>方式。</a:t>
            </a:r>
            <a:endParaRPr lang="en-US" altLang="zh-CN" sz="1400" dirty="0">
              <a:latin typeface="Arial" panose="020B0604020202020204" pitchFamily="34" charset="0"/>
            </a:endParaRPr>
          </a:p>
        </p:txBody>
      </p:sp>
      <p:sp>
        <p:nvSpPr>
          <p:cNvPr id="2" name="矩形 1"/>
          <p:cNvSpPr/>
          <p:nvPr/>
        </p:nvSpPr>
        <p:spPr>
          <a:xfrm>
            <a:off x="556726" y="1965384"/>
            <a:ext cx="10713421" cy="1077218"/>
          </a:xfrm>
          <a:prstGeom prst="rect">
            <a:avLst/>
          </a:prstGeom>
        </p:spPr>
        <p:txBody>
          <a:bodyPr wrap="square">
            <a:spAutoFit/>
          </a:bodyPr>
          <a:lstStyle/>
          <a:p>
            <a:r>
              <a:rPr lang="en-US" altLang="zh-CN" sz="1600" dirty="0" smtClean="0"/>
              <a:t>1.</a:t>
            </a:r>
            <a:r>
              <a:rPr lang="zh-CN" altLang="en-US" sz="1600" dirty="0" smtClean="0"/>
              <a:t>被</a:t>
            </a:r>
            <a:r>
              <a:rPr lang="zh-CN" altLang="en-US" sz="1600" dirty="0"/>
              <a:t>写入到</a:t>
            </a:r>
            <a:r>
              <a:rPr lang="en-US" altLang="zh-CN" sz="1600" dirty="0"/>
              <a:t>AOF</a:t>
            </a:r>
            <a:r>
              <a:rPr lang="zh-CN" altLang="en-US" sz="1600" dirty="0"/>
              <a:t>文件的所有命令都是以</a:t>
            </a:r>
            <a:r>
              <a:rPr lang="en-US" altLang="zh-CN" sz="1600" dirty="0" err="1"/>
              <a:t>redis</a:t>
            </a:r>
            <a:r>
              <a:rPr lang="zh-CN" altLang="en-US" sz="1600" dirty="0"/>
              <a:t>命令请求协议格式保存的，</a:t>
            </a:r>
            <a:r>
              <a:rPr lang="en-US" altLang="zh-CN" sz="1600" dirty="0" err="1"/>
              <a:t>redis</a:t>
            </a:r>
            <a:r>
              <a:rPr lang="zh-CN" altLang="en-US" sz="1600" dirty="0"/>
              <a:t>请求协议是纯文本的</a:t>
            </a:r>
            <a:r>
              <a:rPr lang="zh-CN" altLang="en-US" sz="1600" dirty="0" smtClean="0"/>
              <a:t>，具有很高的可读性，且可以直接修改。</a:t>
            </a:r>
            <a:endParaRPr lang="en-US" altLang="zh-CN" sz="1600" dirty="0" smtClean="0"/>
          </a:p>
          <a:p>
            <a:r>
              <a:rPr lang="en-US" altLang="zh-CN" sz="1600" dirty="0" smtClean="0"/>
              <a:t>2.</a:t>
            </a:r>
            <a:r>
              <a:rPr lang="zh-CN" altLang="en-US" sz="1600" dirty="0" smtClean="0"/>
              <a:t>只保存写命令</a:t>
            </a:r>
            <a:r>
              <a:rPr lang="en-US" altLang="zh-CN" sz="1600" dirty="0" smtClean="0"/>
              <a:t>(</a:t>
            </a:r>
            <a:r>
              <a:rPr lang="en-US" altLang="zh-CN" sz="1600" dirty="0" err="1" smtClean="0"/>
              <a:t>pubsub</a:t>
            </a:r>
            <a:r>
              <a:rPr lang="zh-CN" altLang="en-US" sz="1600" dirty="0" smtClean="0"/>
              <a:t>除外</a:t>
            </a:r>
            <a:r>
              <a:rPr lang="en-US" altLang="zh-CN" sz="1600" dirty="0" smtClean="0"/>
              <a:t>)</a:t>
            </a:r>
          </a:p>
          <a:p>
            <a:r>
              <a:rPr lang="en-US" altLang="zh-CN" sz="1600" dirty="0" smtClean="0"/>
              <a:t>3.</a:t>
            </a:r>
            <a:r>
              <a:rPr lang="zh-CN" altLang="en-US" sz="1600" dirty="0" smtClean="0"/>
              <a:t>支持</a:t>
            </a:r>
            <a:r>
              <a:rPr lang="en-US" altLang="zh-CN" sz="1600" dirty="0" err="1" smtClean="0"/>
              <a:t>aof</a:t>
            </a:r>
            <a:r>
              <a:rPr lang="zh-CN" altLang="en-US" sz="1600" dirty="0" smtClean="0"/>
              <a:t>重写</a:t>
            </a:r>
            <a:endParaRPr lang="en-US" altLang="zh-CN" sz="1600" dirty="0" smtClean="0"/>
          </a:p>
        </p:txBody>
      </p:sp>
      <p:sp>
        <p:nvSpPr>
          <p:cNvPr id="10" name="矩形 9"/>
          <p:cNvSpPr/>
          <p:nvPr/>
        </p:nvSpPr>
        <p:spPr>
          <a:xfrm>
            <a:off x="72405" y="1688385"/>
            <a:ext cx="780983" cy="276999"/>
          </a:xfrm>
          <a:prstGeom prst="rect">
            <a:avLst/>
          </a:prstGeom>
        </p:spPr>
        <p:txBody>
          <a:bodyPr wrap="none">
            <a:spAutoFit/>
          </a:bodyPr>
          <a:lstStyle/>
          <a:p>
            <a:pPr marL="285750" indent="-285750">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rPr>
              <a:t>特点</a:t>
            </a:r>
            <a:endParaRPr lang="en-US" altLang="zh-CN" sz="1200" b="1" dirty="0">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3"/>
          <a:stretch>
            <a:fillRect/>
          </a:stretch>
        </p:blipFill>
        <p:spPr>
          <a:xfrm>
            <a:off x="303796" y="3010471"/>
            <a:ext cx="7704856" cy="3361957"/>
          </a:xfrm>
          <a:prstGeom prst="rect">
            <a:avLst/>
          </a:prstGeom>
        </p:spPr>
      </p:pic>
    </p:spTree>
    <p:extLst>
      <p:ext uri="{BB962C8B-B14F-4D97-AF65-F5344CB8AC3E}">
        <p14:creationId xmlns:p14="http://schemas.microsoft.com/office/powerpoint/2010/main" val="992132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801940"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AOF</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317570" y="1170948"/>
            <a:ext cx="1337867" cy="276999"/>
          </a:xfrm>
          <a:prstGeom prst="rect">
            <a:avLst/>
          </a:prstGeom>
        </p:spPr>
        <p:txBody>
          <a:bodyPr wrap="none">
            <a:spAutoFit/>
          </a:bodyPr>
          <a:lstStyle/>
          <a:p>
            <a:pPr marL="285750" indent="-285750">
              <a:buFont typeface="Arial" panose="020B0604020202020204" pitchFamily="34" charset="0"/>
              <a:buChar char="•"/>
            </a:pPr>
            <a:r>
              <a:rPr lang="en-US" altLang="zh-CN" sz="1200" b="1" dirty="0" err="1" smtClean="0">
                <a:latin typeface="微软雅黑" panose="020B0503020204020204" pitchFamily="34" charset="-122"/>
                <a:ea typeface="微软雅黑" panose="020B0503020204020204" pitchFamily="34" charset="-122"/>
              </a:rPr>
              <a:t>aof</a:t>
            </a:r>
            <a:r>
              <a:rPr lang="zh-CN" altLang="en-US" sz="1200" b="1" dirty="0" smtClean="0">
                <a:latin typeface="微软雅黑" panose="020B0503020204020204" pitchFamily="34" charset="-122"/>
                <a:ea typeface="微软雅黑" panose="020B0503020204020204" pitchFamily="34" charset="-122"/>
              </a:rPr>
              <a:t>执行流程</a:t>
            </a:r>
            <a:endParaRPr lang="en-US" altLang="zh-CN" sz="1200" b="1" dirty="0">
              <a:latin typeface="微软雅黑" panose="020B0503020204020204" pitchFamily="34" charset="-122"/>
              <a:ea typeface="微软雅黑" panose="020B0503020204020204" pitchFamily="34" charset="-122"/>
            </a:endParaRPr>
          </a:p>
        </p:txBody>
      </p:sp>
      <p:sp>
        <p:nvSpPr>
          <p:cNvPr id="28" name="矩形 27"/>
          <p:cNvSpPr/>
          <p:nvPr/>
        </p:nvSpPr>
        <p:spPr>
          <a:xfrm>
            <a:off x="8849231" y="1511895"/>
            <a:ext cx="2466683" cy="2800767"/>
          </a:xfrm>
          <a:prstGeom prst="rect">
            <a:avLst/>
          </a:prstGeom>
        </p:spPr>
        <p:txBody>
          <a:bodyPr wrap="square">
            <a:spAutoFit/>
          </a:bodyPr>
          <a:lstStyle/>
          <a:p>
            <a:r>
              <a:rPr lang="zh-CN" altLang="en-US" sz="1600" dirty="0" smtClean="0"/>
              <a:t>关于</a:t>
            </a:r>
            <a:r>
              <a:rPr lang="en-US" altLang="zh-CN" sz="1600" dirty="0" err="1" smtClean="0"/>
              <a:t>flushAppendOnlyFile</a:t>
            </a:r>
            <a:r>
              <a:rPr lang="zh-CN" altLang="en-US" sz="1600" dirty="0" smtClean="0"/>
              <a:t>函数，</a:t>
            </a:r>
            <a:r>
              <a:rPr lang="en-US" altLang="zh-CN" sz="1600" dirty="0" smtClean="0"/>
              <a:t>force</a:t>
            </a:r>
            <a:r>
              <a:rPr lang="zh-CN" altLang="en-US" sz="1600" dirty="0" smtClean="0"/>
              <a:t>参数仅对</a:t>
            </a:r>
            <a:r>
              <a:rPr lang="en-US" altLang="zh-CN" sz="1600" dirty="0" err="1" smtClean="0"/>
              <a:t>aof_fsync</a:t>
            </a:r>
            <a:r>
              <a:rPr lang="zh-CN" altLang="en-US" sz="1600" dirty="0" smtClean="0"/>
              <a:t>为</a:t>
            </a:r>
            <a:r>
              <a:rPr lang="en-US" altLang="zh-CN" sz="1600" dirty="0" err="1" smtClean="0"/>
              <a:t>everysync</a:t>
            </a:r>
            <a:r>
              <a:rPr lang="zh-CN" altLang="en-US" sz="1600" dirty="0" smtClean="0"/>
              <a:t>时起作用，</a:t>
            </a:r>
            <a:r>
              <a:rPr lang="en-US" altLang="zh-CN" sz="1600" dirty="0" smtClean="0"/>
              <a:t>force==0</a:t>
            </a:r>
            <a:r>
              <a:rPr lang="zh-CN" altLang="en-US" sz="1600" dirty="0" smtClean="0"/>
              <a:t>表示可以延迟</a:t>
            </a:r>
            <a:r>
              <a:rPr lang="en-US" altLang="zh-CN" sz="1600" dirty="0" smtClean="0"/>
              <a:t>2s</a:t>
            </a:r>
            <a:r>
              <a:rPr lang="zh-CN" altLang="en-US" sz="1600" dirty="0" smtClean="0"/>
              <a:t>刷新，如果超过</a:t>
            </a:r>
            <a:r>
              <a:rPr lang="en-US" altLang="zh-CN" sz="1600" dirty="0" smtClean="0"/>
              <a:t>2s</a:t>
            </a:r>
            <a:r>
              <a:rPr lang="zh-CN" altLang="en-US" sz="1600" dirty="0" smtClean="0"/>
              <a:t>，可能会导致主线程阻塞。而</a:t>
            </a:r>
            <a:r>
              <a:rPr lang="en-US" altLang="zh-CN" sz="1600" dirty="0" smtClean="0"/>
              <a:t>force==1</a:t>
            </a:r>
            <a:r>
              <a:rPr lang="zh-CN" altLang="en-US" sz="1600" dirty="0" smtClean="0"/>
              <a:t>表示强制通知刷新，无论此时是否有</a:t>
            </a:r>
            <a:r>
              <a:rPr lang="en-US" altLang="zh-CN" sz="1600" dirty="0" smtClean="0"/>
              <a:t>write</a:t>
            </a:r>
            <a:r>
              <a:rPr lang="zh-CN" altLang="en-US" sz="1600" dirty="0" smtClean="0"/>
              <a:t>操作，都会进行</a:t>
            </a:r>
            <a:r>
              <a:rPr lang="en-US" altLang="zh-CN" sz="1600" dirty="0" err="1" smtClean="0"/>
              <a:t>fsync</a:t>
            </a:r>
            <a:r>
              <a:rPr lang="zh-CN" altLang="en-US" sz="1600" dirty="0" smtClean="0"/>
              <a:t>，这种情况出现在</a:t>
            </a:r>
            <a:r>
              <a:rPr lang="en-US" altLang="zh-CN" sz="1600" dirty="0" smtClean="0"/>
              <a:t>shutdown</a:t>
            </a:r>
            <a:r>
              <a:rPr lang="zh-CN" altLang="en-US" sz="1600" dirty="0"/>
              <a:t> </a:t>
            </a:r>
            <a:r>
              <a:rPr lang="en-US" altLang="zh-CN" sz="1600" dirty="0" err="1" smtClean="0"/>
              <a:t>redis</a:t>
            </a:r>
            <a:r>
              <a:rPr lang="zh-CN" altLang="en-US" sz="1600" dirty="0" smtClean="0"/>
              <a:t>或者</a:t>
            </a:r>
            <a:r>
              <a:rPr lang="en-US" altLang="zh-CN" sz="1600" dirty="0" err="1" smtClean="0"/>
              <a:t>stopaof</a:t>
            </a:r>
            <a:r>
              <a:rPr lang="zh-CN" altLang="en-US" sz="1600" dirty="0" smtClean="0"/>
              <a:t>中</a:t>
            </a:r>
            <a:endParaRPr lang="en-US" altLang="zh-CN" sz="1600" dirty="0" smtClean="0"/>
          </a:p>
        </p:txBody>
      </p:sp>
      <p:pic>
        <p:nvPicPr>
          <p:cNvPr id="30" name="图片 29"/>
          <p:cNvPicPr>
            <a:picLocks noChangeAspect="1"/>
          </p:cNvPicPr>
          <p:nvPr/>
        </p:nvPicPr>
        <p:blipFill>
          <a:blip r:embed="rId3"/>
          <a:stretch>
            <a:fillRect/>
          </a:stretch>
        </p:blipFill>
        <p:spPr>
          <a:xfrm>
            <a:off x="1709676" y="673394"/>
            <a:ext cx="6981825" cy="5448300"/>
          </a:xfrm>
          <a:prstGeom prst="rect">
            <a:avLst/>
          </a:prstGeom>
        </p:spPr>
      </p:pic>
    </p:spTree>
    <p:extLst>
      <p:ext uri="{BB962C8B-B14F-4D97-AF65-F5344CB8AC3E}">
        <p14:creationId xmlns:p14="http://schemas.microsoft.com/office/powerpoint/2010/main" val="37409202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2308"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AOF</a:t>
            </a:r>
            <a:r>
              <a:rPr lang="zh-CN" altLang="en-US" sz="1600" b="1" dirty="0" smtClean="0">
                <a:latin typeface="微软雅黑" panose="020B0503020204020204" pitchFamily="34" charset="-122"/>
                <a:ea typeface="微软雅黑" pitchFamily="34" charset="-122"/>
                <a:cs typeface="Aparajita" panose="020B0604020202020204" pitchFamily="34" charset="0"/>
              </a:rPr>
              <a:t>重写</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171380" y="3078586"/>
            <a:ext cx="1088760" cy="276999"/>
          </a:xfrm>
          <a:prstGeom prst="rect">
            <a:avLst/>
          </a:prstGeom>
        </p:spPr>
        <p:txBody>
          <a:bodyPr wrap="none">
            <a:spAutoFit/>
          </a:bodyPr>
          <a:lstStyle/>
          <a:p>
            <a:pPr marL="285750" indent="-285750">
              <a:buFont typeface="Arial" panose="020B0604020202020204" pitchFamily="34" charset="0"/>
              <a:buChar char="•"/>
            </a:pPr>
            <a:r>
              <a:rPr lang="zh-CN" altLang="en-US" sz="1200" b="1" dirty="0" smtClean="0">
                <a:latin typeface="微软雅黑" panose="020B0503020204020204" pitchFamily="34" charset="-122"/>
                <a:ea typeface="微软雅黑" panose="020B0503020204020204" pitchFamily="34" charset="-122"/>
              </a:rPr>
              <a:t>触发机制</a:t>
            </a:r>
            <a:endParaRPr lang="en-US" altLang="zh-CN" sz="1200" b="1" dirty="0">
              <a:latin typeface="微软雅黑" panose="020B0503020204020204" pitchFamily="34" charset="-122"/>
              <a:ea typeface="微软雅黑" panose="020B0503020204020204" pitchFamily="34" charset="-122"/>
            </a:endParaRPr>
          </a:p>
        </p:txBody>
      </p:sp>
      <p:sp>
        <p:nvSpPr>
          <p:cNvPr id="3" name="矩形 2"/>
          <p:cNvSpPr/>
          <p:nvPr/>
        </p:nvSpPr>
        <p:spPr>
          <a:xfrm>
            <a:off x="452024" y="1176106"/>
            <a:ext cx="8568356" cy="1815882"/>
          </a:xfrm>
          <a:prstGeom prst="rect">
            <a:avLst/>
          </a:prstGeom>
        </p:spPr>
        <p:txBody>
          <a:bodyPr wrap="square">
            <a:spAutoFit/>
          </a:bodyPr>
          <a:lstStyle/>
          <a:p>
            <a:r>
              <a:rPr lang="en-US" altLang="zh-CN" sz="1600" dirty="0"/>
              <a:t>AOF</a:t>
            </a:r>
            <a:r>
              <a:rPr lang="zh-CN" altLang="en-US" sz="1600" dirty="0"/>
              <a:t>持久化是通过保存被执行的写命令来记录数据库状态的，所以随着服务器运行时间的增长，</a:t>
            </a:r>
            <a:r>
              <a:rPr lang="en-US" altLang="zh-CN" sz="1600" dirty="0"/>
              <a:t>AOF</a:t>
            </a:r>
            <a:r>
              <a:rPr lang="zh-CN" altLang="en-US" sz="1600" dirty="0"/>
              <a:t>文件会越来越大，这样导致使用大文件还原所需的时间也就越</a:t>
            </a:r>
            <a:r>
              <a:rPr lang="zh-CN" altLang="en-US" sz="1600" dirty="0" smtClean="0"/>
              <a:t>多。</a:t>
            </a:r>
            <a:endParaRPr lang="en-US" altLang="zh-CN" sz="1600" dirty="0" smtClean="0"/>
          </a:p>
          <a:p>
            <a:r>
              <a:rPr lang="zh-CN" altLang="en-US" sz="1600" dirty="0" smtClean="0"/>
              <a:t>重写后的</a:t>
            </a:r>
            <a:r>
              <a:rPr lang="en-US" altLang="zh-CN" sz="1600" dirty="0" err="1" smtClean="0"/>
              <a:t>aof</a:t>
            </a:r>
            <a:r>
              <a:rPr lang="zh-CN" altLang="en-US" sz="1600" dirty="0" smtClean="0"/>
              <a:t>具备如下特点：</a:t>
            </a:r>
            <a:endParaRPr lang="en-US" altLang="zh-CN" sz="1600" dirty="0" smtClean="0"/>
          </a:p>
          <a:p>
            <a:r>
              <a:rPr lang="en-US" altLang="zh-CN" sz="1600" dirty="0" smtClean="0"/>
              <a:t>1.</a:t>
            </a:r>
            <a:r>
              <a:rPr lang="zh-CN" altLang="en-US" sz="1600" dirty="0" smtClean="0"/>
              <a:t>过期的键不会写入</a:t>
            </a:r>
            <a:endParaRPr lang="en-US" altLang="zh-CN" sz="1600" dirty="0" smtClean="0"/>
          </a:p>
          <a:p>
            <a:r>
              <a:rPr lang="en-US" altLang="zh-CN" sz="1600" dirty="0" smtClean="0"/>
              <a:t>2.</a:t>
            </a:r>
            <a:r>
              <a:rPr lang="zh-CN" altLang="en-US" sz="1600" dirty="0"/>
              <a:t>重写使用进程内数据直接生成，这样新的</a:t>
            </a:r>
            <a:r>
              <a:rPr lang="en-US" altLang="zh-CN" sz="1600" dirty="0"/>
              <a:t>AOF</a:t>
            </a:r>
            <a:r>
              <a:rPr lang="zh-CN" altLang="en-US" sz="1600" dirty="0"/>
              <a:t>文件只</a:t>
            </a:r>
            <a:r>
              <a:rPr lang="zh-CN" altLang="en-US" sz="1600" dirty="0" smtClean="0"/>
              <a:t>保留</a:t>
            </a:r>
            <a:r>
              <a:rPr lang="zh-CN" altLang="en-US" sz="1600" dirty="0"/>
              <a:t>最终数据的写入命令</a:t>
            </a:r>
            <a:r>
              <a:rPr lang="zh-CN" altLang="en-US" sz="1600" dirty="0" smtClean="0"/>
              <a:t>。</a:t>
            </a:r>
            <a:endParaRPr lang="en-US" altLang="zh-CN" sz="1600" dirty="0" smtClean="0"/>
          </a:p>
          <a:p>
            <a:r>
              <a:rPr lang="en-US" altLang="zh-CN" sz="1600" dirty="0" smtClean="0"/>
              <a:t>3.</a:t>
            </a:r>
            <a:r>
              <a:rPr lang="zh-CN" altLang="en-US" sz="1600" dirty="0"/>
              <a:t>多条写命令可以合并为一</a:t>
            </a:r>
            <a:r>
              <a:rPr lang="zh-CN" altLang="en-US" sz="1600" dirty="0" smtClean="0"/>
              <a:t>个</a:t>
            </a:r>
            <a:endParaRPr lang="en-US" altLang="zh-CN" sz="1600" dirty="0" smtClean="0"/>
          </a:p>
          <a:p>
            <a:r>
              <a:rPr lang="en-US" altLang="zh-CN" sz="1600" dirty="0" smtClean="0"/>
              <a:t>4.</a:t>
            </a:r>
            <a:r>
              <a:rPr lang="zh-CN" altLang="en-US" sz="1600" dirty="0" smtClean="0"/>
              <a:t>单独开辟一个子进程执行</a:t>
            </a:r>
            <a:r>
              <a:rPr lang="en-US" altLang="zh-CN" sz="1600" dirty="0" smtClean="0"/>
              <a:t>rewrite</a:t>
            </a:r>
            <a:endParaRPr lang="zh-CN" altLang="en-US" sz="1600" dirty="0"/>
          </a:p>
        </p:txBody>
      </p:sp>
      <p:sp>
        <p:nvSpPr>
          <p:cNvPr id="13" name="矩形 12"/>
          <p:cNvSpPr/>
          <p:nvPr/>
        </p:nvSpPr>
        <p:spPr>
          <a:xfrm>
            <a:off x="504453" y="3624929"/>
            <a:ext cx="10513168" cy="1077218"/>
          </a:xfrm>
          <a:prstGeom prst="rect">
            <a:avLst/>
          </a:prstGeom>
        </p:spPr>
        <p:txBody>
          <a:bodyPr wrap="square">
            <a:spAutoFit/>
          </a:bodyPr>
          <a:lstStyle/>
          <a:p>
            <a:r>
              <a:rPr lang="zh-CN" altLang="en-US" sz="1600" dirty="0" smtClean="0"/>
              <a:t>手动触发：</a:t>
            </a:r>
            <a:r>
              <a:rPr lang="en-US" altLang="zh-CN" sz="1600" dirty="0" err="1" smtClean="0"/>
              <a:t>bgrewriteaof</a:t>
            </a:r>
            <a:endParaRPr lang="en-US" altLang="zh-CN" sz="1600" dirty="0" smtClean="0"/>
          </a:p>
          <a:p>
            <a:r>
              <a:rPr lang="zh-CN" altLang="en-US" sz="1600" dirty="0" smtClean="0"/>
              <a:t>自动触发：根据</a:t>
            </a:r>
            <a:r>
              <a:rPr lang="en-US" altLang="zh-CN" sz="1600" dirty="0" smtClean="0"/>
              <a:t>auto-</a:t>
            </a:r>
            <a:r>
              <a:rPr lang="en-US" altLang="zh-CN" sz="1600" dirty="0" err="1" smtClean="0"/>
              <a:t>aof</a:t>
            </a:r>
            <a:r>
              <a:rPr lang="en-US" altLang="zh-CN" sz="1600" dirty="0" smtClean="0"/>
              <a:t>-rewrite-min-size</a:t>
            </a:r>
            <a:r>
              <a:rPr lang="zh-CN" altLang="en-US" sz="1600" dirty="0" smtClean="0"/>
              <a:t>和</a:t>
            </a:r>
            <a:r>
              <a:rPr lang="en-US" altLang="zh-CN" sz="1600" dirty="0" smtClean="0"/>
              <a:t>auto-</a:t>
            </a:r>
            <a:r>
              <a:rPr lang="en-US" altLang="zh-CN" sz="1600" dirty="0" err="1" smtClean="0"/>
              <a:t>aof</a:t>
            </a:r>
            <a:r>
              <a:rPr lang="en-US" altLang="zh-CN" sz="1600" dirty="0" smtClean="0"/>
              <a:t>-rewrite-percentage</a:t>
            </a:r>
            <a:r>
              <a:rPr lang="zh-CN" altLang="en-US" sz="1600" dirty="0" smtClean="0"/>
              <a:t>参数确定自动触发时机。即</a:t>
            </a:r>
            <a:r>
              <a:rPr lang="en-US" altLang="zh-CN" sz="1600" dirty="0" err="1" smtClean="0"/>
              <a:t>aof_current_size</a:t>
            </a:r>
            <a:r>
              <a:rPr lang="en-US" altLang="zh-CN" sz="1600" dirty="0" smtClean="0"/>
              <a:t>&gt;auto-</a:t>
            </a:r>
            <a:r>
              <a:rPr lang="en-US" altLang="zh-CN" sz="1600" dirty="0" err="1" smtClean="0"/>
              <a:t>aof</a:t>
            </a:r>
            <a:r>
              <a:rPr lang="en-US" altLang="zh-CN" sz="1600" dirty="0" smtClean="0"/>
              <a:t>-rewrite-</a:t>
            </a:r>
            <a:r>
              <a:rPr lang="en-US" altLang="zh-CN" sz="1600" dirty="0" err="1" smtClean="0"/>
              <a:t>minsize</a:t>
            </a:r>
            <a:r>
              <a:rPr lang="zh-CN" altLang="en-US" sz="1600" dirty="0" smtClean="0"/>
              <a:t>和</a:t>
            </a:r>
            <a:r>
              <a:rPr lang="en-US" altLang="zh-CN" sz="1600" dirty="0" smtClean="0"/>
              <a:t> (</a:t>
            </a:r>
            <a:endParaRPr lang="zh-CN" altLang="en-US" sz="1600" dirty="0"/>
          </a:p>
          <a:p>
            <a:r>
              <a:rPr lang="en-US" altLang="zh-CN" sz="1600" dirty="0" err="1" smtClean="0"/>
              <a:t>aof_current_size-aof_base_size</a:t>
            </a:r>
            <a:r>
              <a:rPr lang="en-US" altLang="zh-CN" sz="1600" dirty="0" smtClean="0"/>
              <a:t>)/</a:t>
            </a:r>
            <a:r>
              <a:rPr lang="en-US" altLang="zh-CN" sz="1600" dirty="0" err="1" smtClean="0"/>
              <a:t>aof_base_size</a:t>
            </a:r>
            <a:r>
              <a:rPr lang="en-US" altLang="zh-CN" sz="1600" dirty="0"/>
              <a:t>&gt;=auto-</a:t>
            </a:r>
            <a:r>
              <a:rPr lang="en-US" altLang="zh-CN" sz="1600" dirty="0" err="1"/>
              <a:t>aof</a:t>
            </a:r>
            <a:r>
              <a:rPr lang="en-US" altLang="zh-CN" sz="1600" dirty="0"/>
              <a:t>-</a:t>
            </a:r>
            <a:r>
              <a:rPr lang="en-US" altLang="zh-CN" sz="1600" dirty="0" err="1"/>
              <a:t>rewritepercentage</a:t>
            </a:r>
            <a:endParaRPr lang="zh-CN" altLang="en-US" sz="1600" dirty="0"/>
          </a:p>
        </p:txBody>
      </p:sp>
    </p:spTree>
    <p:extLst>
      <p:ext uri="{BB962C8B-B14F-4D97-AF65-F5344CB8AC3E}">
        <p14:creationId xmlns:p14="http://schemas.microsoft.com/office/powerpoint/2010/main" val="4012660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5905053" y="114050"/>
            <a:ext cx="3816424" cy="2157326"/>
          </a:xfrm>
          <a:prstGeom prst="rect">
            <a:avLst/>
          </a:prstGeom>
        </p:spPr>
      </p:pic>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字典</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704313"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基本字段解释</a:t>
            </a:r>
            <a:endParaRPr lang="en-US" altLang="zh-CN" sz="1600" b="1" dirty="0">
              <a:latin typeface="微软雅黑" panose="020B0503020204020204" pitchFamily="34" charset="-122"/>
              <a:ea typeface="微软雅黑" panose="020B0503020204020204" pitchFamily="34" charset="-122"/>
            </a:endParaRPr>
          </a:p>
        </p:txBody>
      </p:sp>
      <p:sp>
        <p:nvSpPr>
          <p:cNvPr id="79" name="TextBox 6"/>
          <p:cNvSpPr txBox="1"/>
          <p:nvPr/>
        </p:nvSpPr>
        <p:spPr>
          <a:xfrm>
            <a:off x="768880" y="1958072"/>
            <a:ext cx="9505056" cy="529339"/>
          </a:xfrm>
          <a:prstGeom prst="rect">
            <a:avLst/>
          </a:prstGeom>
          <a:noFill/>
        </p:spPr>
        <p:txBody>
          <a:bodyPr wrap="square" lIns="219419" tIns="109710" rIns="219419" bIns="109710" rtlCol="0">
            <a:spAutoFit/>
          </a:bodyPr>
          <a:lstStyle/>
          <a:p>
            <a:r>
              <a:rPr lang="en-US" altLang="zh-CN" dirty="0" err="1" smtClean="0">
                <a:latin typeface="+mn-ea"/>
              </a:rPr>
              <a:t>dictht</a:t>
            </a:r>
            <a:r>
              <a:rPr lang="zh-CN" altLang="en-US" dirty="0" smtClean="0">
                <a:latin typeface="+mn-ea"/>
              </a:rPr>
              <a:t>中的</a:t>
            </a:r>
            <a:r>
              <a:rPr lang="en-US" altLang="zh-CN" dirty="0" smtClean="0">
                <a:latin typeface="+mn-ea"/>
              </a:rPr>
              <a:t>size</a:t>
            </a:r>
            <a:r>
              <a:rPr lang="zh-CN" altLang="en-US" dirty="0" smtClean="0">
                <a:latin typeface="+mn-ea"/>
              </a:rPr>
              <a:t>每次</a:t>
            </a:r>
            <a:r>
              <a:rPr lang="zh-CN" altLang="en-US" dirty="0">
                <a:latin typeface="+mn-ea"/>
              </a:rPr>
              <a:t>都是</a:t>
            </a:r>
            <a:r>
              <a:rPr lang="en-US" altLang="zh-CN" dirty="0" smtClean="0">
                <a:latin typeface="+mn-ea"/>
              </a:rPr>
              <a:t>&lt;=2^s</a:t>
            </a:r>
            <a:r>
              <a:rPr lang="zh-CN" altLang="en-US" dirty="0" smtClean="0">
                <a:latin typeface="+mn-ea"/>
              </a:rPr>
              <a:t>来进行分配</a:t>
            </a:r>
            <a:endParaRPr lang="en-US" altLang="zh-CN" dirty="0" smtClean="0">
              <a:latin typeface="+mn-ea"/>
            </a:endParaRPr>
          </a:p>
        </p:txBody>
      </p:sp>
      <p:sp>
        <p:nvSpPr>
          <p:cNvPr id="2" name="矩形 1"/>
          <p:cNvSpPr/>
          <p:nvPr/>
        </p:nvSpPr>
        <p:spPr>
          <a:xfrm>
            <a:off x="904409" y="3100547"/>
            <a:ext cx="9397115" cy="707886"/>
          </a:xfrm>
          <a:prstGeom prst="rect">
            <a:avLst/>
          </a:prstGeom>
        </p:spPr>
        <p:txBody>
          <a:bodyPr wrap="square">
            <a:spAutoFit/>
          </a:bodyPr>
          <a:lstStyle/>
          <a:p>
            <a:r>
              <a:rPr lang="en-US" altLang="zh-CN" dirty="0" err="1">
                <a:latin typeface="+mn-ea"/>
              </a:rPr>
              <a:t>dictht</a:t>
            </a:r>
            <a:r>
              <a:rPr lang="zh-CN" altLang="en-US" dirty="0" smtClean="0">
                <a:latin typeface="+mn-ea"/>
              </a:rPr>
              <a:t>中</a:t>
            </a:r>
            <a:r>
              <a:rPr lang="zh-CN" altLang="en-US" dirty="0">
                <a:latin typeface="+mn-ea"/>
              </a:rPr>
              <a:t>的</a:t>
            </a:r>
            <a:r>
              <a:rPr lang="en-US" altLang="zh-CN" dirty="0" err="1">
                <a:latin typeface="+mn-ea"/>
              </a:rPr>
              <a:t>sizemask</a:t>
            </a:r>
            <a:r>
              <a:rPr lang="zh-CN" altLang="en-US" dirty="0">
                <a:latin typeface="+mn-ea"/>
              </a:rPr>
              <a:t>用于计算当前的</a:t>
            </a:r>
            <a:r>
              <a:rPr lang="en-US" altLang="zh-CN" dirty="0">
                <a:latin typeface="+mn-ea"/>
              </a:rPr>
              <a:t>key</a:t>
            </a:r>
            <a:r>
              <a:rPr lang="zh-CN" altLang="en-US" dirty="0">
                <a:latin typeface="+mn-ea"/>
              </a:rPr>
              <a:t>位于哪一个</a:t>
            </a:r>
            <a:r>
              <a:rPr lang="en-US" altLang="zh-CN" dirty="0" err="1">
                <a:latin typeface="+mn-ea"/>
              </a:rPr>
              <a:t>dictEntry</a:t>
            </a:r>
            <a:r>
              <a:rPr lang="zh-CN" altLang="en-US" dirty="0" smtClean="0">
                <a:latin typeface="+mn-ea"/>
              </a:rPr>
              <a:t>。其</a:t>
            </a:r>
            <a:r>
              <a:rPr lang="zh-CN" altLang="en-US" dirty="0">
                <a:latin typeface="+mn-ea"/>
              </a:rPr>
              <a:t>大小等于</a:t>
            </a:r>
            <a:r>
              <a:rPr lang="en-US" altLang="zh-CN" dirty="0" smtClean="0">
                <a:latin typeface="+mn-ea"/>
              </a:rPr>
              <a:t>size-1</a:t>
            </a:r>
          </a:p>
          <a:p>
            <a:r>
              <a:rPr lang="en-US" altLang="zh-CN" dirty="0"/>
              <a:t>index = hash &amp; </a:t>
            </a:r>
            <a:r>
              <a:rPr lang="en-US" altLang="zh-CN" dirty="0" err="1"/>
              <a:t>dict</a:t>
            </a:r>
            <a:r>
              <a:rPr lang="en-US" altLang="zh-CN" dirty="0"/>
              <a:t>-&gt;</a:t>
            </a:r>
            <a:r>
              <a:rPr lang="en-US" altLang="zh-CN" dirty="0" err="1"/>
              <a:t>ht</a:t>
            </a:r>
            <a:r>
              <a:rPr lang="en-US" altLang="zh-CN" dirty="0"/>
              <a:t>[x].</a:t>
            </a:r>
            <a:r>
              <a:rPr lang="en-US" altLang="zh-CN" dirty="0" err="1"/>
              <a:t>sizemask</a:t>
            </a:r>
            <a:r>
              <a:rPr lang="en-US" altLang="zh-CN" dirty="0"/>
              <a:t>;</a:t>
            </a:r>
            <a:endParaRPr lang="en-US" altLang="zh-CN" dirty="0">
              <a:latin typeface="+mn-ea"/>
            </a:endParaRPr>
          </a:p>
        </p:txBody>
      </p:sp>
      <p:sp>
        <p:nvSpPr>
          <p:cNvPr id="9" name="TextBox 6"/>
          <p:cNvSpPr txBox="1"/>
          <p:nvPr/>
        </p:nvSpPr>
        <p:spPr>
          <a:xfrm>
            <a:off x="768880" y="2334372"/>
            <a:ext cx="9505056" cy="837116"/>
          </a:xfrm>
          <a:prstGeom prst="rect">
            <a:avLst/>
          </a:prstGeom>
          <a:noFill/>
        </p:spPr>
        <p:txBody>
          <a:bodyPr wrap="square" lIns="219419" tIns="109710" rIns="219419" bIns="109710" rtlCol="0">
            <a:spAutoFit/>
          </a:bodyPr>
          <a:lstStyle/>
          <a:p>
            <a:r>
              <a:rPr lang="en-US" altLang="zh-CN" dirty="0" err="1" smtClean="0">
                <a:latin typeface="+mn-ea"/>
              </a:rPr>
              <a:t>dict</a:t>
            </a:r>
            <a:r>
              <a:rPr lang="zh-CN" altLang="en-US" dirty="0" smtClean="0">
                <a:latin typeface="+mn-ea"/>
              </a:rPr>
              <a:t>中的</a:t>
            </a:r>
            <a:r>
              <a:rPr lang="en-US" altLang="zh-CN" dirty="0" err="1" smtClean="0">
                <a:latin typeface="+mn-ea"/>
              </a:rPr>
              <a:t>rehashindex</a:t>
            </a:r>
            <a:r>
              <a:rPr lang="en-US" altLang="zh-CN" dirty="0" smtClean="0">
                <a:latin typeface="+mn-ea"/>
              </a:rPr>
              <a:t>=-1|#</a:t>
            </a:r>
            <a:r>
              <a:rPr lang="zh-CN" altLang="en-US" dirty="0" smtClean="0">
                <a:latin typeface="+mn-ea"/>
              </a:rPr>
              <a:t>标记是否在进行</a:t>
            </a:r>
            <a:r>
              <a:rPr lang="en-US" altLang="zh-CN" dirty="0" smtClean="0">
                <a:latin typeface="+mn-ea"/>
              </a:rPr>
              <a:t>rehash</a:t>
            </a:r>
            <a:r>
              <a:rPr lang="zh-CN" altLang="en-US" dirty="0" smtClean="0">
                <a:latin typeface="+mn-ea"/>
              </a:rPr>
              <a:t>，默认</a:t>
            </a:r>
            <a:r>
              <a:rPr lang="en-US" altLang="zh-CN" dirty="0" smtClean="0">
                <a:latin typeface="+mn-ea"/>
              </a:rPr>
              <a:t>-1</a:t>
            </a:r>
            <a:r>
              <a:rPr lang="zh-CN" altLang="en-US" dirty="0" smtClean="0">
                <a:latin typeface="+mn-ea"/>
              </a:rPr>
              <a:t>表示未进行</a:t>
            </a:r>
            <a:r>
              <a:rPr lang="en-US" altLang="zh-CN" dirty="0" smtClean="0">
                <a:latin typeface="+mn-ea"/>
              </a:rPr>
              <a:t>,#</a:t>
            </a:r>
            <a:r>
              <a:rPr lang="zh-CN" altLang="en-US" dirty="0" smtClean="0">
                <a:latin typeface="+mn-ea"/>
              </a:rPr>
              <a:t>表示当前</a:t>
            </a:r>
            <a:r>
              <a:rPr lang="en-US" altLang="zh-CN" dirty="0" err="1" smtClean="0">
                <a:latin typeface="+mn-ea"/>
              </a:rPr>
              <a:t>dt</a:t>
            </a:r>
            <a:r>
              <a:rPr lang="en-US" altLang="zh-CN" dirty="0" smtClean="0">
                <a:latin typeface="+mn-ea"/>
              </a:rPr>
              <a:t>[0]</a:t>
            </a:r>
            <a:r>
              <a:rPr lang="zh-CN" altLang="en-US" dirty="0" smtClean="0">
                <a:latin typeface="+mn-ea"/>
              </a:rPr>
              <a:t>中</a:t>
            </a:r>
            <a:r>
              <a:rPr lang="en-US" altLang="zh-CN" dirty="0" err="1" smtClean="0">
                <a:latin typeface="+mn-ea"/>
              </a:rPr>
              <a:t>tb</a:t>
            </a:r>
            <a:r>
              <a:rPr lang="zh-CN" altLang="en-US" dirty="0" smtClean="0">
                <a:latin typeface="+mn-ea"/>
              </a:rPr>
              <a:t>的第</a:t>
            </a:r>
            <a:r>
              <a:rPr lang="en-US" altLang="zh-CN" dirty="0" smtClean="0">
                <a:latin typeface="+mn-ea"/>
              </a:rPr>
              <a:t>#</a:t>
            </a:r>
            <a:r>
              <a:rPr lang="zh-CN" altLang="en-US" dirty="0" smtClean="0">
                <a:latin typeface="+mn-ea"/>
              </a:rPr>
              <a:t>个</a:t>
            </a:r>
            <a:r>
              <a:rPr lang="en-US" altLang="zh-CN" dirty="0" smtClean="0">
                <a:latin typeface="+mn-ea"/>
              </a:rPr>
              <a:t>entry</a:t>
            </a:r>
          </a:p>
        </p:txBody>
      </p:sp>
      <p:sp>
        <p:nvSpPr>
          <p:cNvPr id="10" name="矩形 9"/>
          <p:cNvSpPr/>
          <p:nvPr/>
        </p:nvSpPr>
        <p:spPr>
          <a:xfrm>
            <a:off x="852258" y="3871430"/>
            <a:ext cx="9397115" cy="400110"/>
          </a:xfrm>
          <a:prstGeom prst="rect">
            <a:avLst/>
          </a:prstGeom>
        </p:spPr>
        <p:txBody>
          <a:bodyPr wrap="square">
            <a:spAutoFit/>
          </a:bodyPr>
          <a:lstStyle/>
          <a:p>
            <a:r>
              <a:rPr lang="en-US" altLang="zh-CN" dirty="0" err="1" smtClean="0">
                <a:latin typeface="+mn-ea"/>
              </a:rPr>
              <a:t>dictht</a:t>
            </a:r>
            <a:r>
              <a:rPr lang="zh-CN" altLang="en-US" dirty="0" smtClean="0">
                <a:latin typeface="+mn-ea"/>
              </a:rPr>
              <a:t>在第一次初始化时只会启用</a:t>
            </a:r>
            <a:r>
              <a:rPr lang="en-US" altLang="zh-CN" dirty="0" err="1" smtClean="0">
                <a:latin typeface="+mn-ea"/>
              </a:rPr>
              <a:t>ht</a:t>
            </a:r>
            <a:r>
              <a:rPr lang="en-US" altLang="zh-CN" dirty="0" smtClean="0">
                <a:latin typeface="+mn-ea"/>
              </a:rPr>
              <a:t>[0],</a:t>
            </a:r>
            <a:r>
              <a:rPr lang="en-US" altLang="zh-CN" dirty="0" err="1" smtClean="0">
                <a:latin typeface="+mn-ea"/>
              </a:rPr>
              <a:t>ht</a:t>
            </a:r>
            <a:r>
              <a:rPr lang="en-US" altLang="zh-CN" dirty="0" smtClean="0">
                <a:latin typeface="+mn-ea"/>
              </a:rPr>
              <a:t>[1]</a:t>
            </a:r>
            <a:r>
              <a:rPr lang="zh-CN" altLang="en-US" dirty="0" smtClean="0">
                <a:latin typeface="+mn-ea"/>
              </a:rPr>
              <a:t>在整个</a:t>
            </a:r>
            <a:r>
              <a:rPr lang="en-US" altLang="zh-CN" dirty="0" err="1" smtClean="0">
                <a:latin typeface="+mn-ea"/>
              </a:rPr>
              <a:t>dict</a:t>
            </a:r>
            <a:r>
              <a:rPr lang="zh-CN" altLang="en-US" dirty="0" smtClean="0">
                <a:latin typeface="+mn-ea"/>
              </a:rPr>
              <a:t>扮演着临时存储的作用</a:t>
            </a:r>
            <a:endParaRPr lang="en-US" altLang="zh-CN" dirty="0">
              <a:latin typeface="+mn-ea"/>
            </a:endParaRPr>
          </a:p>
        </p:txBody>
      </p:sp>
      <p:pic>
        <p:nvPicPr>
          <p:cNvPr id="3" name="图片 2"/>
          <p:cNvPicPr>
            <a:picLocks noChangeAspect="1"/>
          </p:cNvPicPr>
          <p:nvPr/>
        </p:nvPicPr>
        <p:blipFill>
          <a:blip r:embed="rId4"/>
          <a:stretch>
            <a:fillRect/>
          </a:stretch>
        </p:blipFill>
        <p:spPr>
          <a:xfrm>
            <a:off x="815186" y="4271541"/>
            <a:ext cx="9629775" cy="2211338"/>
          </a:xfrm>
          <a:prstGeom prst="rect">
            <a:avLst/>
          </a:prstGeom>
        </p:spPr>
      </p:pic>
    </p:spTree>
    <p:extLst>
      <p:ext uri="{BB962C8B-B14F-4D97-AF65-F5344CB8AC3E}">
        <p14:creationId xmlns:p14="http://schemas.microsoft.com/office/powerpoint/2010/main" val="52744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212308"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AOF</a:t>
            </a:r>
            <a:r>
              <a:rPr lang="zh-CN" altLang="en-US" sz="1600" b="1" dirty="0" smtClean="0">
                <a:latin typeface="微软雅黑" panose="020B0503020204020204" pitchFamily="34" charset="-122"/>
                <a:ea typeface="微软雅黑" pitchFamily="34" charset="-122"/>
                <a:cs typeface="Aparajita" panose="020B0604020202020204" pitchFamily="34" charset="0"/>
              </a:rPr>
              <a:t>重写</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149585" y="1122205"/>
            <a:ext cx="1477969" cy="276999"/>
          </a:xfrm>
          <a:prstGeom prst="rect">
            <a:avLst/>
          </a:prstGeom>
        </p:spPr>
        <p:txBody>
          <a:bodyPr wrap="none">
            <a:spAutoFit/>
          </a:bodyPr>
          <a:lstStyle/>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rPr>
              <a:t>bgrewriteaof</a:t>
            </a:r>
            <a:endParaRPr lang="en-US" altLang="zh-CN" sz="12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635574" y="173003"/>
            <a:ext cx="7216846" cy="6422199"/>
          </a:xfrm>
          <a:prstGeom prst="rect">
            <a:avLst/>
          </a:prstGeom>
        </p:spPr>
      </p:pic>
      <p:sp>
        <p:nvSpPr>
          <p:cNvPr id="7" name="矩形 6"/>
          <p:cNvSpPr/>
          <p:nvPr/>
        </p:nvSpPr>
        <p:spPr>
          <a:xfrm>
            <a:off x="8995592" y="503783"/>
            <a:ext cx="2418804" cy="2308324"/>
          </a:xfrm>
          <a:prstGeom prst="rect">
            <a:avLst/>
          </a:prstGeom>
        </p:spPr>
        <p:txBody>
          <a:bodyPr wrap="square">
            <a:spAutoFit/>
          </a:bodyPr>
          <a:lstStyle/>
          <a:p>
            <a:r>
              <a:rPr lang="zh-CN" altLang="en-US" sz="1600" dirty="0" smtClean="0">
                <a:solidFill>
                  <a:srgbClr val="FF0000"/>
                </a:solidFill>
              </a:rPr>
              <a:t>需要注意的是</a:t>
            </a:r>
            <a:r>
              <a:rPr lang="zh-CN" altLang="en-US" sz="1600" dirty="0" smtClean="0"/>
              <a:t>：重写并不是一条条分析</a:t>
            </a:r>
            <a:r>
              <a:rPr lang="en-US" altLang="zh-CN" sz="1600" dirty="0" err="1" smtClean="0"/>
              <a:t>aof</a:t>
            </a:r>
            <a:r>
              <a:rPr lang="zh-CN" altLang="en-US" sz="1600" dirty="0" smtClean="0"/>
              <a:t>文件中的日志，而是从数据库中读取现在的值，然后用一条命令来记录键值对，代替之前记录这个键值对的多条命令。见</a:t>
            </a:r>
            <a:r>
              <a:rPr lang="en-US" altLang="zh-CN" sz="1600" dirty="0" err="1" smtClean="0"/>
              <a:t>rewriteAppendOnlyFile</a:t>
            </a:r>
            <a:r>
              <a:rPr lang="en-US" altLang="zh-CN" sz="1600" dirty="0" err="1" smtClean="0">
                <a:sym typeface="Wingdings" panose="05000000000000000000" pitchFamily="2" charset="2"/>
              </a:rPr>
              <a:t></a:t>
            </a:r>
            <a:r>
              <a:rPr lang="en-US" altLang="zh-CN" sz="1600" dirty="0" err="1" smtClean="0"/>
              <a:t>rewriteAppendOnlyFileRio</a:t>
            </a:r>
            <a:endParaRPr lang="zh-CN" altLang="en-US" sz="1600" dirty="0"/>
          </a:p>
        </p:txBody>
      </p:sp>
      <p:sp>
        <p:nvSpPr>
          <p:cNvPr id="2" name="圆角矩形 1"/>
          <p:cNvSpPr/>
          <p:nvPr/>
        </p:nvSpPr>
        <p:spPr>
          <a:xfrm>
            <a:off x="4968949" y="3456111"/>
            <a:ext cx="1656184" cy="1080120"/>
          </a:xfrm>
          <a:prstGeom prst="roundRect">
            <a:avLst/>
          </a:prstGeom>
          <a:no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矩形 8"/>
          <p:cNvSpPr/>
          <p:nvPr/>
        </p:nvSpPr>
        <p:spPr>
          <a:xfrm>
            <a:off x="8995592" y="3139333"/>
            <a:ext cx="2115177" cy="1569660"/>
          </a:xfrm>
          <a:prstGeom prst="rect">
            <a:avLst/>
          </a:prstGeom>
          <a:solidFill>
            <a:schemeClr val="accent3">
              <a:lumMod val="60000"/>
              <a:lumOff val="40000"/>
            </a:schemeClr>
          </a:solidFill>
        </p:spPr>
        <p:txBody>
          <a:bodyPr wrap="square">
            <a:spAutoFit/>
          </a:bodyPr>
          <a:lstStyle/>
          <a:p>
            <a:r>
              <a:rPr lang="en-US" altLang="zh-CN" sz="1600" dirty="0" err="1" smtClean="0"/>
              <a:t>Redis</a:t>
            </a:r>
            <a:r>
              <a:rPr lang="zh-CN" altLang="en-US" sz="1600" dirty="0" smtClean="0"/>
              <a:t>高版本支持</a:t>
            </a:r>
            <a:r>
              <a:rPr lang="en-US" altLang="zh-CN" sz="1600" dirty="0" err="1" smtClean="0"/>
              <a:t>rdb</a:t>
            </a:r>
            <a:r>
              <a:rPr lang="zh-CN" altLang="en-US" sz="1600" dirty="0" smtClean="0"/>
              <a:t>和</a:t>
            </a:r>
            <a:r>
              <a:rPr lang="en-US" altLang="zh-CN" sz="1600" dirty="0" err="1" smtClean="0"/>
              <a:t>aof</a:t>
            </a:r>
            <a:r>
              <a:rPr lang="zh-CN" altLang="en-US" sz="1600" dirty="0" smtClean="0"/>
              <a:t>同时持久化，打开此选项后，会先以</a:t>
            </a:r>
            <a:r>
              <a:rPr lang="en-US" altLang="zh-CN" sz="1600" dirty="0" err="1" smtClean="0"/>
              <a:t>rdb</a:t>
            </a:r>
            <a:r>
              <a:rPr lang="zh-CN" altLang="en-US" sz="1600" dirty="0" smtClean="0"/>
              <a:t>方式全量持久化数据，然后以</a:t>
            </a:r>
            <a:r>
              <a:rPr lang="en-US" altLang="zh-CN" sz="1600" dirty="0" err="1" smtClean="0"/>
              <a:t>aof</a:t>
            </a:r>
            <a:r>
              <a:rPr lang="zh-CN" altLang="en-US" sz="1600" dirty="0" smtClean="0"/>
              <a:t>方式来增量持久化剩下数据</a:t>
            </a:r>
            <a:endParaRPr lang="zh-CN" altLang="en-US" sz="1600" dirty="0"/>
          </a:p>
        </p:txBody>
      </p:sp>
      <p:pic>
        <p:nvPicPr>
          <p:cNvPr id="3" name="图片 2"/>
          <p:cNvPicPr>
            <a:picLocks noChangeAspect="1"/>
          </p:cNvPicPr>
          <p:nvPr/>
        </p:nvPicPr>
        <p:blipFill>
          <a:blip r:embed="rId4"/>
          <a:stretch>
            <a:fillRect/>
          </a:stretch>
        </p:blipFill>
        <p:spPr>
          <a:xfrm>
            <a:off x="142437" y="4024917"/>
            <a:ext cx="2803140" cy="1375410"/>
          </a:xfrm>
          <a:prstGeom prst="rect">
            <a:avLst/>
          </a:prstGeom>
        </p:spPr>
      </p:pic>
    </p:spTree>
    <p:extLst>
      <p:ext uri="{BB962C8B-B14F-4D97-AF65-F5344CB8AC3E}">
        <p14:creationId xmlns:p14="http://schemas.microsoft.com/office/powerpoint/2010/main" val="22267850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1710" y="2840705"/>
            <a:ext cx="5505309" cy="3598170"/>
          </a:xfrm>
          <a:prstGeom prst="rect">
            <a:avLst/>
          </a:prstGeom>
        </p:spPr>
      </p:pic>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82786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AOF</a:t>
            </a:r>
            <a:r>
              <a:rPr lang="zh-CN" altLang="en-US" sz="1600" b="1" dirty="0" smtClean="0">
                <a:latin typeface="微软雅黑" panose="020B0503020204020204" pitchFamily="34" charset="-122"/>
                <a:ea typeface="微软雅黑" pitchFamily="34" charset="-122"/>
                <a:cs typeface="Aparajita" panose="020B0604020202020204" pitchFamily="34" charset="0"/>
              </a:rPr>
              <a:t>重写注意点</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 name="矩形 2"/>
          <p:cNvSpPr/>
          <p:nvPr/>
        </p:nvSpPr>
        <p:spPr>
          <a:xfrm>
            <a:off x="461405" y="1036073"/>
            <a:ext cx="8568356" cy="584775"/>
          </a:xfrm>
          <a:prstGeom prst="rect">
            <a:avLst/>
          </a:prstGeom>
        </p:spPr>
        <p:txBody>
          <a:bodyPr wrap="square">
            <a:spAutoFit/>
          </a:bodyPr>
          <a:lstStyle/>
          <a:p>
            <a:r>
              <a:rPr lang="en-US" altLang="zh-CN" sz="1600" dirty="0" smtClean="0"/>
              <a:t>1.</a:t>
            </a:r>
            <a:r>
              <a:rPr lang="zh-CN" altLang="en-US" sz="1600" dirty="0" smtClean="0"/>
              <a:t>在</a:t>
            </a:r>
            <a:r>
              <a:rPr lang="en-US" altLang="zh-CN" sz="1600" dirty="0" err="1" smtClean="0"/>
              <a:t>aof</a:t>
            </a:r>
            <a:r>
              <a:rPr lang="zh-CN" altLang="en-US" sz="1600" dirty="0" smtClean="0"/>
              <a:t>重写的过程中，父进程将继续接受的指令会复制一份到重写缓冲区</a:t>
            </a:r>
            <a:r>
              <a:rPr lang="en-US" altLang="zh-CN" sz="1600" dirty="0" smtClean="0"/>
              <a:t>(</a:t>
            </a:r>
            <a:r>
              <a:rPr lang="zh-CN" altLang="en-US" sz="1600" dirty="0" smtClean="0"/>
              <a:t>这个看做是父进程的重写缓冲区</a:t>
            </a:r>
            <a:r>
              <a:rPr lang="en-US" altLang="zh-CN" sz="1600" dirty="0" smtClean="0"/>
              <a:t>)</a:t>
            </a:r>
            <a:r>
              <a:rPr lang="zh-CN" altLang="en-US" sz="1600" dirty="0" smtClean="0"/>
              <a:t>。</a:t>
            </a:r>
            <a:endParaRPr lang="zh-CN" altLang="en-US" sz="1600" dirty="0"/>
          </a:p>
        </p:txBody>
      </p:sp>
      <p:sp>
        <p:nvSpPr>
          <p:cNvPr id="13" name="矩形 12"/>
          <p:cNvSpPr/>
          <p:nvPr/>
        </p:nvSpPr>
        <p:spPr>
          <a:xfrm>
            <a:off x="586317" y="1533463"/>
            <a:ext cx="10578774" cy="1077218"/>
          </a:xfrm>
          <a:prstGeom prst="rect">
            <a:avLst/>
          </a:prstGeom>
        </p:spPr>
        <p:txBody>
          <a:bodyPr wrap="square">
            <a:spAutoFit/>
          </a:bodyPr>
          <a:lstStyle/>
          <a:p>
            <a:r>
              <a:rPr lang="zh-CN" altLang="en-US" sz="1600" dirty="0" smtClean="0"/>
              <a:t>重写缓冲区每个块大小为</a:t>
            </a:r>
            <a:r>
              <a:rPr lang="en-US" altLang="zh-CN" sz="1600" dirty="0" smtClean="0"/>
              <a:t>10M</a:t>
            </a:r>
            <a:r>
              <a:rPr lang="zh-CN" altLang="en-US" sz="1600" dirty="0" smtClean="0"/>
              <a:t>，用</a:t>
            </a:r>
            <a:r>
              <a:rPr lang="en-US" altLang="zh-CN" sz="1600" dirty="0" smtClean="0"/>
              <a:t>list</a:t>
            </a:r>
            <a:r>
              <a:rPr lang="zh-CN" altLang="en-US" sz="1600" dirty="0" smtClean="0"/>
              <a:t>串联起来的。在</a:t>
            </a:r>
            <a:r>
              <a:rPr lang="en-US" altLang="zh-CN" sz="1600" dirty="0" err="1" smtClean="0"/>
              <a:t>feedAppendOnlyFile</a:t>
            </a:r>
            <a:r>
              <a:rPr lang="zh-CN" altLang="en-US" sz="1600" dirty="0" smtClean="0"/>
              <a:t>函数结尾，如果当前正在</a:t>
            </a:r>
            <a:r>
              <a:rPr lang="en-US" altLang="zh-CN" sz="1600" dirty="0" err="1" smtClean="0"/>
              <a:t>aofrewrite</a:t>
            </a:r>
            <a:r>
              <a:rPr lang="zh-CN" altLang="en-US" sz="1600" dirty="0" smtClean="0"/>
              <a:t>中，那么将调用</a:t>
            </a:r>
            <a:r>
              <a:rPr lang="en-US" altLang="zh-CN" sz="1600" dirty="0" err="1" smtClean="0"/>
              <a:t>aofRewriteBufferAppend</a:t>
            </a:r>
            <a:r>
              <a:rPr lang="zh-CN" altLang="en-US" sz="1600" dirty="0" smtClean="0"/>
              <a:t>函数，将当前的</a:t>
            </a:r>
            <a:r>
              <a:rPr lang="en-US" altLang="zh-CN" sz="1600" dirty="0" err="1" smtClean="0"/>
              <a:t>aof_buf</a:t>
            </a:r>
            <a:r>
              <a:rPr lang="zh-CN" altLang="en-US" sz="1600" dirty="0" smtClean="0"/>
              <a:t>复制一份至</a:t>
            </a:r>
            <a:r>
              <a:rPr lang="en-US" altLang="zh-CN" sz="1600" dirty="0" err="1" smtClean="0"/>
              <a:t>aof_rewrite_buf_blocks</a:t>
            </a:r>
            <a:r>
              <a:rPr lang="zh-CN" altLang="en-US" sz="1600" dirty="0" smtClean="0"/>
              <a:t>。在主进程回收子进程时，调用</a:t>
            </a:r>
            <a:r>
              <a:rPr lang="en-US" altLang="zh-CN" sz="1600" dirty="0" err="1" smtClean="0"/>
              <a:t>backgroundRewriteDoneHandler</a:t>
            </a:r>
            <a:r>
              <a:rPr lang="zh-CN" altLang="en-US" sz="1600" dirty="0" smtClean="0"/>
              <a:t>函数中的</a:t>
            </a:r>
            <a:r>
              <a:rPr lang="en-US" altLang="zh-CN" sz="1600" dirty="0" err="1" smtClean="0"/>
              <a:t>aofRewriteBufferWrite</a:t>
            </a:r>
            <a:r>
              <a:rPr lang="zh-CN" altLang="en-US" sz="1600" dirty="0" smtClean="0"/>
              <a:t>将其写入至</a:t>
            </a:r>
            <a:r>
              <a:rPr lang="en-US" altLang="zh-CN" sz="1600" dirty="0" err="1" smtClean="0"/>
              <a:t>aof</a:t>
            </a:r>
            <a:r>
              <a:rPr lang="zh-CN" altLang="en-US" sz="1600" dirty="0" smtClean="0"/>
              <a:t>临时文件中。如果因为信号中断服务，可能造成数据的丢失。</a:t>
            </a:r>
            <a:endParaRPr lang="zh-CN" altLang="en-US" sz="1600" dirty="0"/>
          </a:p>
        </p:txBody>
      </p:sp>
      <p:sp>
        <p:nvSpPr>
          <p:cNvPr id="8" name="矩形 7"/>
          <p:cNvSpPr/>
          <p:nvPr/>
        </p:nvSpPr>
        <p:spPr>
          <a:xfrm>
            <a:off x="452024" y="2513013"/>
            <a:ext cx="8568356" cy="338554"/>
          </a:xfrm>
          <a:prstGeom prst="rect">
            <a:avLst/>
          </a:prstGeom>
        </p:spPr>
        <p:txBody>
          <a:bodyPr wrap="square">
            <a:spAutoFit/>
          </a:bodyPr>
          <a:lstStyle/>
          <a:p>
            <a:r>
              <a:rPr lang="en-US" altLang="zh-CN" sz="1600" dirty="0" smtClean="0"/>
              <a:t>2.Aofrewrite</a:t>
            </a:r>
            <a:r>
              <a:rPr lang="zh-CN" altLang="en-US" sz="1600" dirty="0" smtClean="0"/>
              <a:t>过程父子进程创建的管道</a:t>
            </a:r>
            <a:endParaRPr lang="zh-CN" altLang="en-US" sz="1600" dirty="0"/>
          </a:p>
        </p:txBody>
      </p:sp>
      <p:sp>
        <p:nvSpPr>
          <p:cNvPr id="9" name="矩形 8"/>
          <p:cNvSpPr/>
          <p:nvPr/>
        </p:nvSpPr>
        <p:spPr>
          <a:xfrm>
            <a:off x="5617020" y="2913231"/>
            <a:ext cx="5548071" cy="1077218"/>
          </a:xfrm>
          <a:prstGeom prst="rect">
            <a:avLst/>
          </a:prstGeom>
        </p:spPr>
        <p:txBody>
          <a:bodyPr wrap="square">
            <a:spAutoFit/>
          </a:bodyPr>
          <a:lstStyle/>
          <a:p>
            <a:r>
              <a:rPr lang="zh-CN" altLang="en-US" sz="1600" dirty="0" smtClean="0"/>
              <a:t>相对父进程而言，子进程</a:t>
            </a:r>
            <a:r>
              <a:rPr lang="en-US" altLang="zh-CN" sz="1600" dirty="0" smtClean="0"/>
              <a:t>fork</a:t>
            </a:r>
            <a:r>
              <a:rPr lang="zh-CN" altLang="en-US" sz="1600" dirty="0" smtClean="0"/>
              <a:t>之后得到一块新的地址空间，因此他也有自己的重写缓冲区，那么子进程如何通信？利用管道。</a:t>
            </a:r>
            <a:endParaRPr lang="en-US" altLang="zh-CN" sz="1600" dirty="0" smtClean="0"/>
          </a:p>
          <a:p>
            <a:endParaRPr lang="en-US" altLang="zh-CN" sz="1600" dirty="0"/>
          </a:p>
        </p:txBody>
      </p:sp>
      <p:sp>
        <p:nvSpPr>
          <p:cNvPr id="7" name="矩形 6"/>
          <p:cNvSpPr/>
          <p:nvPr/>
        </p:nvSpPr>
        <p:spPr>
          <a:xfrm>
            <a:off x="6222583" y="5755796"/>
            <a:ext cx="2058192" cy="338554"/>
          </a:xfrm>
          <a:prstGeom prst="rect">
            <a:avLst/>
          </a:prstGeom>
        </p:spPr>
        <p:txBody>
          <a:bodyPr wrap="square">
            <a:spAutoFit/>
          </a:bodyPr>
          <a:lstStyle/>
          <a:p>
            <a:r>
              <a:rPr lang="zh-CN" altLang="en-US" sz="1600" dirty="0"/>
              <a:t>见</a:t>
            </a:r>
            <a:r>
              <a:rPr lang="en-US" altLang="zh-CN" sz="1600" dirty="0" err="1"/>
              <a:t>aofCreatePipes</a:t>
            </a:r>
            <a:r>
              <a:rPr lang="zh-CN" altLang="en-US" sz="1600" dirty="0"/>
              <a:t>函数</a:t>
            </a:r>
          </a:p>
        </p:txBody>
      </p:sp>
      <p:sp>
        <p:nvSpPr>
          <p:cNvPr id="10" name="矩形 9"/>
          <p:cNvSpPr/>
          <p:nvPr/>
        </p:nvSpPr>
        <p:spPr>
          <a:xfrm>
            <a:off x="5762625" y="4197167"/>
            <a:ext cx="5759450" cy="1323439"/>
          </a:xfrm>
          <a:prstGeom prst="rect">
            <a:avLst/>
          </a:prstGeom>
        </p:spPr>
        <p:txBody>
          <a:bodyPr wrap="square">
            <a:spAutoFit/>
          </a:bodyPr>
          <a:lstStyle/>
          <a:p>
            <a:r>
              <a:rPr lang="zh-CN" altLang="en-US" sz="1600" dirty="0">
                <a:solidFill>
                  <a:srgbClr val="FF0000"/>
                </a:solidFill>
              </a:rPr>
              <a:t>主进程</a:t>
            </a:r>
            <a:r>
              <a:rPr lang="zh-CN" altLang="en-US" sz="1600" dirty="0"/>
              <a:t>：在函数</a:t>
            </a:r>
            <a:r>
              <a:rPr lang="en-US" altLang="zh-CN" sz="1600" dirty="0" err="1"/>
              <a:t>aofRewriteBufferAppend</a:t>
            </a:r>
            <a:r>
              <a:rPr lang="zh-CN" altLang="en-US" sz="1600" dirty="0"/>
              <a:t>末尾，会注册一个可写事件，回调函数为</a:t>
            </a:r>
            <a:r>
              <a:rPr lang="en-US" altLang="zh-CN" sz="1600" dirty="0" err="1"/>
              <a:t>aofChildWriteDiffData</a:t>
            </a:r>
            <a:r>
              <a:rPr lang="zh-CN" altLang="en-US" sz="1600" dirty="0"/>
              <a:t>。</a:t>
            </a:r>
            <a:endParaRPr lang="en-US" altLang="zh-CN" sz="1600" dirty="0"/>
          </a:p>
          <a:p>
            <a:r>
              <a:rPr lang="en-US" altLang="zh-CN" sz="1600" dirty="0"/>
              <a:t>write</a:t>
            </a:r>
            <a:r>
              <a:rPr lang="zh-CN" altLang="en-US" sz="1600" dirty="0"/>
              <a:t>：</a:t>
            </a:r>
            <a:r>
              <a:rPr lang="en-US" altLang="zh-CN" sz="1600" dirty="0" err="1"/>
              <a:t>server.aof_pipe_write_data_to_child</a:t>
            </a:r>
            <a:endParaRPr lang="en-US" altLang="zh-CN" sz="1600" dirty="0"/>
          </a:p>
          <a:p>
            <a:r>
              <a:rPr lang="zh-CN" altLang="en-US" sz="1600" dirty="0">
                <a:solidFill>
                  <a:srgbClr val="FF0000"/>
                </a:solidFill>
              </a:rPr>
              <a:t>子进程</a:t>
            </a:r>
            <a:r>
              <a:rPr lang="zh-CN" altLang="en-US" sz="1600" dirty="0"/>
              <a:t>：</a:t>
            </a:r>
            <a:r>
              <a:rPr lang="en-US" altLang="zh-CN" sz="1600" dirty="0" err="1" smtClean="0"/>
              <a:t>aofReadDiffFromParent</a:t>
            </a:r>
            <a:endParaRPr lang="en-US" altLang="zh-CN" sz="1600" dirty="0" smtClean="0"/>
          </a:p>
          <a:p>
            <a:r>
              <a:rPr lang="en-US" altLang="zh-CN" sz="1600" dirty="0" smtClean="0"/>
              <a:t>read</a:t>
            </a:r>
            <a:r>
              <a:rPr lang="zh-CN" altLang="en-US" sz="1600" dirty="0" smtClean="0"/>
              <a:t>：</a:t>
            </a:r>
            <a:r>
              <a:rPr lang="en-US" altLang="zh-CN" sz="1600" dirty="0" err="1" smtClean="0"/>
              <a:t>server.aof_pipe_read_data_from_parent</a:t>
            </a:r>
            <a:endParaRPr lang="en-US" altLang="zh-CN" sz="1600" dirty="0"/>
          </a:p>
        </p:txBody>
      </p:sp>
    </p:spTree>
    <p:extLst>
      <p:ext uri="{BB962C8B-B14F-4D97-AF65-F5344CB8AC3E}">
        <p14:creationId xmlns:p14="http://schemas.microsoft.com/office/powerpoint/2010/main" val="30625369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0" y="57086"/>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82786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AOF</a:t>
            </a:r>
            <a:r>
              <a:rPr lang="zh-CN" altLang="en-US" sz="1600" b="1" dirty="0" smtClean="0">
                <a:latin typeface="微软雅黑" panose="020B0503020204020204" pitchFamily="34" charset="-122"/>
                <a:ea typeface="微软雅黑" pitchFamily="34" charset="-122"/>
                <a:cs typeface="Aparajita" panose="020B0604020202020204" pitchFamily="34" charset="0"/>
              </a:rPr>
              <a:t>重写注意点</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 name="矩形 2"/>
          <p:cNvSpPr/>
          <p:nvPr/>
        </p:nvSpPr>
        <p:spPr>
          <a:xfrm>
            <a:off x="452024" y="1176106"/>
            <a:ext cx="8568356" cy="830997"/>
          </a:xfrm>
          <a:prstGeom prst="rect">
            <a:avLst/>
          </a:prstGeom>
        </p:spPr>
        <p:txBody>
          <a:bodyPr wrap="square">
            <a:spAutoFit/>
          </a:bodyPr>
          <a:lstStyle/>
          <a:p>
            <a:r>
              <a:rPr lang="en-US" altLang="zh-CN" sz="1600" dirty="0"/>
              <a:t>3</a:t>
            </a:r>
            <a:r>
              <a:rPr lang="en-US" altLang="zh-CN" sz="1600" dirty="0" smtClean="0"/>
              <a:t>.</a:t>
            </a:r>
            <a:r>
              <a:rPr lang="zh-CN" altLang="en-US" sz="1600" dirty="0" smtClean="0"/>
              <a:t>在</a:t>
            </a:r>
            <a:r>
              <a:rPr lang="en-US" altLang="zh-CN" sz="1600" dirty="0" err="1" smtClean="0"/>
              <a:t>aof</a:t>
            </a:r>
            <a:r>
              <a:rPr lang="zh-CN" altLang="en-US" sz="1600" dirty="0" smtClean="0"/>
              <a:t>重写的过程中，为了防止客户端输入缓冲区溢出，针对</a:t>
            </a:r>
            <a:r>
              <a:rPr lang="en-US" altLang="zh-CN" sz="1600" dirty="0" smtClean="0"/>
              <a:t>list</a:t>
            </a:r>
            <a:r>
              <a:rPr lang="zh-CN" altLang="en-US" sz="1600" dirty="0" smtClean="0"/>
              <a:t>、</a:t>
            </a:r>
            <a:r>
              <a:rPr lang="en-US" altLang="zh-CN" sz="1600" dirty="0" smtClean="0"/>
              <a:t>hash</a:t>
            </a:r>
            <a:r>
              <a:rPr lang="zh-CN" altLang="en-US" sz="1600" dirty="0" smtClean="0"/>
              <a:t>、</a:t>
            </a:r>
            <a:r>
              <a:rPr lang="en-US" altLang="zh-CN" sz="1600" dirty="0" smtClean="0"/>
              <a:t>set</a:t>
            </a:r>
            <a:r>
              <a:rPr lang="zh-CN" altLang="en-US" sz="1600" dirty="0" smtClean="0"/>
              <a:t>和</a:t>
            </a:r>
            <a:r>
              <a:rPr lang="en-US" altLang="zh-CN" sz="1600" dirty="0" err="1" smtClean="0"/>
              <a:t>zset</a:t>
            </a:r>
            <a:r>
              <a:rPr lang="zh-CN" altLang="en-US" sz="1600" dirty="0" smtClean="0"/>
              <a:t>四种集合时，会先检查所包含的元素数量，如果元素数量超过了</a:t>
            </a:r>
            <a:r>
              <a:rPr lang="en-US" altLang="zh-CN" sz="1600" dirty="0" smtClean="0"/>
              <a:t>AOF_REWRITE_ITEMS_PER_CMD(</a:t>
            </a:r>
            <a:r>
              <a:rPr lang="zh-CN" altLang="en-US" sz="1600" dirty="0" smtClean="0"/>
              <a:t>默认为</a:t>
            </a:r>
            <a:r>
              <a:rPr lang="en-US" altLang="zh-CN" sz="1600" dirty="0" smtClean="0"/>
              <a:t>64)</a:t>
            </a:r>
            <a:r>
              <a:rPr lang="zh-CN" altLang="en-US" sz="1600" dirty="0" smtClean="0"/>
              <a:t>，那么重写程序将使用多条命令来记录键值，而不是一条命令。</a:t>
            </a:r>
            <a:endParaRPr lang="zh-CN" altLang="en-US" sz="1600" dirty="0"/>
          </a:p>
        </p:txBody>
      </p:sp>
      <p:pic>
        <p:nvPicPr>
          <p:cNvPr id="2" name="图片 1"/>
          <p:cNvPicPr>
            <a:picLocks noChangeAspect="1"/>
          </p:cNvPicPr>
          <p:nvPr/>
        </p:nvPicPr>
        <p:blipFill>
          <a:blip r:embed="rId3"/>
          <a:stretch>
            <a:fillRect/>
          </a:stretch>
        </p:blipFill>
        <p:spPr>
          <a:xfrm>
            <a:off x="2160637" y="2007103"/>
            <a:ext cx="6120680" cy="4344998"/>
          </a:xfrm>
          <a:prstGeom prst="rect">
            <a:avLst/>
          </a:prstGeom>
        </p:spPr>
      </p:pic>
    </p:spTree>
    <p:extLst>
      <p:ext uri="{BB962C8B-B14F-4D97-AF65-F5344CB8AC3E}">
        <p14:creationId xmlns:p14="http://schemas.microsoft.com/office/powerpoint/2010/main" val="7559068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42239" y="69459"/>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683865"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AOF</a:t>
            </a:r>
            <a:r>
              <a:rPr lang="zh-CN" altLang="en-US" sz="1600" b="1" dirty="0" smtClean="0">
                <a:latin typeface="微软雅黑" panose="020B0503020204020204" pitchFamily="34" charset="-122"/>
                <a:ea typeface="微软雅黑" pitchFamily="34" charset="-122"/>
                <a:cs typeface="Aparajita" panose="020B0604020202020204" pitchFamily="34" charset="0"/>
              </a:rPr>
              <a:t>与</a:t>
            </a:r>
            <a:r>
              <a:rPr lang="en-US" altLang="zh-CN" sz="1600" b="1" dirty="0" smtClean="0">
                <a:latin typeface="微软雅黑" panose="020B0503020204020204" pitchFamily="34" charset="-122"/>
                <a:ea typeface="微软雅黑" pitchFamily="34" charset="-122"/>
                <a:cs typeface="Aparajita" panose="020B0604020202020204" pitchFamily="34" charset="0"/>
              </a:rPr>
              <a:t>RDB</a:t>
            </a:r>
            <a:r>
              <a:rPr lang="zh-CN" altLang="en-US" sz="1600" b="1" dirty="0" smtClean="0">
                <a:latin typeface="微软雅黑" panose="020B0503020204020204" pitchFamily="34" charset="-122"/>
                <a:ea typeface="微软雅黑" pitchFamily="34" charset="-122"/>
                <a:cs typeface="Aparajita" panose="020B0604020202020204" pitchFamily="34" charset="0"/>
              </a:rPr>
              <a:t>对过期键处理</a:t>
            </a:r>
            <a:endParaRPr lang="id-ID" sz="1600" b="1" dirty="0">
              <a:latin typeface="微软雅黑" panose="020B0503020204020204" pitchFamily="34" charset="-122"/>
              <a:ea typeface="微软雅黑" pitchFamily="34" charset="-122"/>
              <a:cs typeface="Aparajita"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756095695"/>
              </p:ext>
            </p:extLst>
          </p:nvPr>
        </p:nvGraphicFramePr>
        <p:xfrm>
          <a:off x="864493" y="1303163"/>
          <a:ext cx="8568951" cy="2683399"/>
        </p:xfrm>
        <a:graphic>
          <a:graphicData uri="http://schemas.openxmlformats.org/drawingml/2006/table">
            <a:tbl>
              <a:tblPr firstRow="1" bandRow="1">
                <a:tableStyleId>{5C22544A-7EE6-4342-B048-85BDC9FD1C3A}</a:tableStyleId>
              </a:tblPr>
              <a:tblGrid>
                <a:gridCol w="2856317">
                  <a:extLst>
                    <a:ext uri="{9D8B030D-6E8A-4147-A177-3AD203B41FA5}">
                      <a16:colId xmlns:a16="http://schemas.microsoft.com/office/drawing/2014/main" val="765504951"/>
                    </a:ext>
                  </a:extLst>
                </a:gridCol>
                <a:gridCol w="2856317">
                  <a:extLst>
                    <a:ext uri="{9D8B030D-6E8A-4147-A177-3AD203B41FA5}">
                      <a16:colId xmlns:a16="http://schemas.microsoft.com/office/drawing/2014/main" val="326547241"/>
                    </a:ext>
                  </a:extLst>
                </a:gridCol>
                <a:gridCol w="2856317">
                  <a:extLst>
                    <a:ext uri="{9D8B030D-6E8A-4147-A177-3AD203B41FA5}">
                      <a16:colId xmlns:a16="http://schemas.microsoft.com/office/drawing/2014/main" val="4282247352"/>
                    </a:ext>
                  </a:extLst>
                </a:gridCol>
              </a:tblGrid>
              <a:tr h="575846">
                <a:tc>
                  <a:txBody>
                    <a:bodyPr/>
                    <a:lstStyle/>
                    <a:p>
                      <a:r>
                        <a:rPr lang="zh-CN" altLang="en-US" sz="1600" dirty="0" smtClean="0"/>
                        <a:t>类型</a:t>
                      </a:r>
                      <a:endParaRPr lang="zh-CN" altLang="en-US" sz="1600" dirty="0"/>
                    </a:p>
                  </a:txBody>
                  <a:tcPr anchor="ctr" anchorCtr="1"/>
                </a:tc>
                <a:tc>
                  <a:txBody>
                    <a:bodyPr/>
                    <a:lstStyle/>
                    <a:p>
                      <a:r>
                        <a:rPr lang="zh-CN" altLang="en-US" sz="1600" dirty="0" smtClean="0"/>
                        <a:t>创建</a:t>
                      </a:r>
                      <a:endParaRPr lang="zh-CN" altLang="en-US" sz="1600" dirty="0"/>
                    </a:p>
                  </a:txBody>
                  <a:tcPr anchor="ctr" anchorCtr="1"/>
                </a:tc>
                <a:tc>
                  <a:txBody>
                    <a:bodyPr/>
                    <a:lstStyle/>
                    <a:p>
                      <a:r>
                        <a:rPr lang="zh-CN" altLang="en-US" sz="1600" dirty="0" smtClean="0"/>
                        <a:t>载入</a:t>
                      </a:r>
                      <a:endParaRPr lang="zh-CN" altLang="en-US" sz="1600" dirty="0"/>
                    </a:p>
                  </a:txBody>
                  <a:tcPr anchor="ctr" anchorCtr="1"/>
                </a:tc>
                <a:extLst>
                  <a:ext uri="{0D108BD9-81ED-4DB2-BD59-A6C34878D82A}">
                    <a16:rowId xmlns:a16="http://schemas.microsoft.com/office/drawing/2014/main" val="1340092228"/>
                  </a:ext>
                </a:extLst>
              </a:tr>
              <a:tr h="760290">
                <a:tc>
                  <a:txBody>
                    <a:bodyPr/>
                    <a:lstStyle/>
                    <a:p>
                      <a:r>
                        <a:rPr lang="en-US" altLang="zh-CN" sz="1600" dirty="0" smtClean="0"/>
                        <a:t>RDB</a:t>
                      </a:r>
                      <a:endParaRPr lang="zh-CN" altLang="en-US" sz="1600" dirty="0"/>
                    </a:p>
                  </a:txBody>
                  <a:tcPr anchor="ctr" anchorCtr="1"/>
                </a:tc>
                <a:tc>
                  <a:txBody>
                    <a:bodyPr/>
                    <a:lstStyle/>
                    <a:p>
                      <a:r>
                        <a:rPr lang="zh-CN" altLang="en-US" sz="1600" dirty="0" smtClean="0"/>
                        <a:t>过滤掉过期的键</a:t>
                      </a:r>
                      <a:endParaRPr lang="zh-CN" altLang="en-US" sz="1600" dirty="0"/>
                    </a:p>
                  </a:txBody>
                  <a:tcPr anchor="ctr" anchorCtr="1"/>
                </a:tc>
                <a:tc>
                  <a:txBody>
                    <a:bodyPr/>
                    <a:lstStyle/>
                    <a:p>
                      <a:r>
                        <a:rPr lang="zh-CN" altLang="en-US" sz="1600" dirty="0" smtClean="0"/>
                        <a:t>主：只会载入未过期的；</a:t>
                      </a:r>
                      <a:endParaRPr lang="en-US" altLang="zh-CN" sz="1600" dirty="0" smtClean="0"/>
                    </a:p>
                    <a:p>
                      <a:r>
                        <a:rPr lang="zh-CN" altLang="en-US" sz="1600" dirty="0" smtClean="0"/>
                        <a:t>从：全部载入，因为后期主从会同步</a:t>
                      </a:r>
                      <a:endParaRPr lang="zh-CN" altLang="en-US" sz="1600" dirty="0"/>
                    </a:p>
                  </a:txBody>
                  <a:tcPr anchor="ctr" anchorCtr="1"/>
                </a:tc>
                <a:extLst>
                  <a:ext uri="{0D108BD9-81ED-4DB2-BD59-A6C34878D82A}">
                    <a16:rowId xmlns:a16="http://schemas.microsoft.com/office/drawing/2014/main" val="3917224244"/>
                  </a:ext>
                </a:extLst>
              </a:tr>
              <a:tr h="1284593">
                <a:tc>
                  <a:txBody>
                    <a:bodyPr/>
                    <a:lstStyle/>
                    <a:p>
                      <a:r>
                        <a:rPr lang="en-US" altLang="zh-CN" sz="1600" dirty="0" smtClean="0"/>
                        <a:t>AOF</a:t>
                      </a:r>
                      <a:endParaRPr lang="zh-CN" altLang="en-US" sz="1600" dirty="0"/>
                    </a:p>
                  </a:txBody>
                  <a:tcPr anchor="ctr" anchorCtr="1"/>
                </a:tc>
                <a:tc>
                  <a:txBody>
                    <a:bodyPr/>
                    <a:lstStyle/>
                    <a:p>
                      <a:r>
                        <a:rPr lang="en-US" altLang="zh-CN" sz="1600" dirty="0" smtClean="0"/>
                        <a:t>AOF</a:t>
                      </a:r>
                      <a:r>
                        <a:rPr lang="zh-CN" altLang="en-US" sz="1600" dirty="0" smtClean="0"/>
                        <a:t>文件：被惰性或者定期删除后，会追加一条</a:t>
                      </a:r>
                      <a:r>
                        <a:rPr lang="en-US" altLang="zh-CN" sz="1600" dirty="0" smtClean="0"/>
                        <a:t>del</a:t>
                      </a:r>
                      <a:r>
                        <a:rPr lang="zh-CN" altLang="en-US" sz="1600" dirty="0" smtClean="0"/>
                        <a:t>指令至</a:t>
                      </a:r>
                      <a:r>
                        <a:rPr lang="en-US" altLang="zh-CN" sz="1600" dirty="0" err="1" smtClean="0"/>
                        <a:t>aof</a:t>
                      </a:r>
                      <a:r>
                        <a:rPr lang="zh-CN" altLang="en-US" sz="1600" dirty="0" smtClean="0"/>
                        <a:t>文件，并向客户端返回空；</a:t>
                      </a:r>
                      <a:endParaRPr lang="en-US" altLang="zh-CN" sz="1600" dirty="0" smtClean="0"/>
                    </a:p>
                    <a:p>
                      <a:r>
                        <a:rPr lang="en-US" altLang="zh-CN" sz="1600" dirty="0" smtClean="0"/>
                        <a:t>AOF</a:t>
                      </a:r>
                      <a:r>
                        <a:rPr lang="zh-CN" altLang="en-US" sz="1600" dirty="0" smtClean="0"/>
                        <a:t>重写：会去掉过期键</a:t>
                      </a:r>
                      <a:endParaRPr lang="zh-CN" altLang="en-US" sz="1600" dirty="0"/>
                    </a:p>
                  </a:txBody>
                  <a:tcPr anchor="ctr" anchorCtr="1"/>
                </a:tc>
                <a:tc>
                  <a:txBody>
                    <a:bodyPr/>
                    <a:lstStyle/>
                    <a:p>
                      <a:endParaRPr lang="zh-CN" altLang="en-US" sz="1600" dirty="0"/>
                    </a:p>
                  </a:txBody>
                  <a:tcPr anchor="ctr" anchorCtr="1"/>
                </a:tc>
                <a:extLst>
                  <a:ext uri="{0D108BD9-81ED-4DB2-BD59-A6C34878D82A}">
                    <a16:rowId xmlns:a16="http://schemas.microsoft.com/office/drawing/2014/main" val="4009163599"/>
                  </a:ext>
                </a:extLst>
              </a:tr>
            </a:tbl>
          </a:graphicData>
        </a:graphic>
      </p:graphicFrame>
      <p:sp>
        <p:nvSpPr>
          <p:cNvPr id="14" name="Freeform 222"/>
          <p:cNvSpPr>
            <a:spLocks noEditPoints="1"/>
          </p:cNvSpPr>
          <p:nvPr/>
        </p:nvSpPr>
        <p:spPr bwMode="auto">
          <a:xfrm>
            <a:off x="436951" y="431037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5" name="TextBox 5"/>
          <p:cNvSpPr txBox="1"/>
          <p:nvPr/>
        </p:nvSpPr>
        <p:spPr>
          <a:xfrm>
            <a:off x="707382" y="4248199"/>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常用命令</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735929" y="4940687"/>
            <a:ext cx="1826590" cy="400110"/>
          </a:xfrm>
          <a:prstGeom prst="rect">
            <a:avLst/>
          </a:prstGeom>
        </p:spPr>
        <p:txBody>
          <a:bodyPr wrap="none">
            <a:spAutoFit/>
          </a:bodyPr>
          <a:lstStyle/>
          <a:p>
            <a:r>
              <a:rPr lang="en-US" altLang="zh-CN" dirty="0"/>
              <a:t>info Persistence</a:t>
            </a:r>
            <a:endParaRPr lang="zh-CN" altLang="en-US" dirty="0"/>
          </a:p>
        </p:txBody>
      </p:sp>
    </p:spTree>
    <p:extLst>
      <p:ext uri="{BB962C8B-B14F-4D97-AF65-F5344CB8AC3E}">
        <p14:creationId xmlns:p14="http://schemas.microsoft.com/office/powerpoint/2010/main" val="36660545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42239" y="69459"/>
            <a:ext cx="2520280" cy="647700"/>
          </a:xfrm>
        </p:spPr>
        <p:txBody>
          <a:bodyPr/>
          <a:lstStyle/>
          <a:p>
            <a:r>
              <a:rPr lang="zh-CN" altLang="en-US" dirty="0" smtClean="0"/>
              <a:t>持久化</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2068312" cy="430851"/>
          </a:xfrm>
          <a:prstGeom prst="rect">
            <a:avLst/>
          </a:prstGeom>
          <a:noFill/>
        </p:spPr>
        <p:txBody>
          <a:bodyPr wrap="none" lIns="182843" tIns="91422" rIns="182843" bIns="91422" rtlCol="0">
            <a:spAutoFit/>
          </a:bodyPr>
          <a:lstStyle/>
          <a:p>
            <a:r>
              <a:rPr lang="en-US" altLang="zh-CN" sz="1600" b="1" dirty="0" smtClean="0">
                <a:latin typeface="微软雅黑" panose="020B0503020204020204" pitchFamily="34" charset="-122"/>
                <a:ea typeface="微软雅黑" pitchFamily="34" charset="-122"/>
                <a:cs typeface="Aparajita" panose="020B0604020202020204" pitchFamily="34" charset="0"/>
              </a:rPr>
              <a:t>AOF</a:t>
            </a:r>
            <a:r>
              <a:rPr lang="zh-CN" altLang="en-US" sz="1600" b="1" dirty="0" smtClean="0">
                <a:latin typeface="微软雅黑" panose="020B0503020204020204" pitchFamily="34" charset="-122"/>
                <a:ea typeface="微软雅黑" pitchFamily="34" charset="-122"/>
                <a:cs typeface="Aparajita" panose="020B0604020202020204" pitchFamily="34" charset="0"/>
              </a:rPr>
              <a:t>与</a:t>
            </a:r>
            <a:r>
              <a:rPr lang="en-US" altLang="zh-CN" sz="1600" b="1" dirty="0" smtClean="0">
                <a:latin typeface="微软雅黑" panose="020B0503020204020204" pitchFamily="34" charset="-122"/>
                <a:ea typeface="微软雅黑" pitchFamily="34" charset="-122"/>
                <a:cs typeface="Aparajita" panose="020B0604020202020204" pitchFamily="34" charset="0"/>
              </a:rPr>
              <a:t>RDB</a:t>
            </a:r>
            <a:r>
              <a:rPr lang="zh-CN" altLang="en-US" sz="1600" b="1" dirty="0" smtClean="0">
                <a:latin typeface="微软雅黑" panose="020B0503020204020204" pitchFamily="34" charset="-122"/>
                <a:ea typeface="微软雅黑" pitchFamily="34" charset="-122"/>
                <a:cs typeface="Aparajita" panose="020B0604020202020204" pitchFamily="34" charset="0"/>
              </a:rPr>
              <a:t>优缺点</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11" name="矩形 10"/>
          <p:cNvSpPr/>
          <p:nvPr/>
        </p:nvSpPr>
        <p:spPr>
          <a:xfrm>
            <a:off x="475090" y="1138999"/>
            <a:ext cx="620683" cy="400110"/>
          </a:xfrm>
          <a:prstGeom prst="rect">
            <a:avLst/>
          </a:prstGeom>
        </p:spPr>
        <p:txBody>
          <a:bodyPr wrap="none">
            <a:spAutoFit/>
          </a:bodyPr>
          <a:lstStyle/>
          <a:p>
            <a:r>
              <a:rPr lang="en-US" altLang="zh-CN" dirty="0" smtClean="0"/>
              <a:t>RDB</a:t>
            </a:r>
            <a:endParaRPr lang="en-US" altLang="zh-CN" dirty="0"/>
          </a:p>
        </p:txBody>
      </p:sp>
      <p:sp>
        <p:nvSpPr>
          <p:cNvPr id="9" name="矩形 8"/>
          <p:cNvSpPr/>
          <p:nvPr/>
        </p:nvSpPr>
        <p:spPr>
          <a:xfrm>
            <a:off x="868839" y="1496035"/>
            <a:ext cx="5880136" cy="2062103"/>
          </a:xfrm>
          <a:prstGeom prst="rect">
            <a:avLst/>
          </a:prstGeom>
        </p:spPr>
        <p:txBody>
          <a:bodyPr wrap="none">
            <a:spAutoFit/>
          </a:bodyPr>
          <a:lstStyle/>
          <a:p>
            <a:r>
              <a:rPr lang="zh-CN" altLang="en-US" sz="1600" dirty="0" smtClean="0"/>
              <a:t>优点：</a:t>
            </a:r>
            <a:endParaRPr lang="en-US" altLang="zh-CN" sz="1600" dirty="0" smtClean="0"/>
          </a:p>
          <a:p>
            <a:r>
              <a:rPr lang="en-US" altLang="zh-CN" sz="1600" dirty="0" smtClean="0"/>
              <a:t>1.</a:t>
            </a:r>
            <a:r>
              <a:rPr lang="zh-CN" altLang="en-US" sz="1600" dirty="0" smtClean="0"/>
              <a:t>文件紧凑，一个二进制文件，适用于</a:t>
            </a:r>
            <a:r>
              <a:rPr lang="zh-CN" altLang="en-US" sz="1600" dirty="0"/>
              <a:t>备份，全量复制等</a:t>
            </a:r>
            <a:r>
              <a:rPr lang="zh-CN" altLang="en-US" sz="1600" dirty="0" smtClean="0"/>
              <a:t>场景。</a:t>
            </a:r>
            <a:endParaRPr lang="en-US" altLang="zh-CN" sz="1600" dirty="0" smtClean="0"/>
          </a:p>
          <a:p>
            <a:r>
              <a:rPr lang="en-US" altLang="zh-CN" sz="1600" dirty="0" smtClean="0"/>
              <a:t>2.</a:t>
            </a:r>
            <a:r>
              <a:rPr lang="zh-CN" altLang="en-US" sz="1600" dirty="0" smtClean="0"/>
              <a:t>父进程不进行任何</a:t>
            </a:r>
            <a:r>
              <a:rPr lang="en-US" altLang="zh-CN" sz="1600" dirty="0" smtClean="0"/>
              <a:t>IO</a:t>
            </a:r>
            <a:r>
              <a:rPr lang="zh-CN" altLang="en-US" sz="1600" dirty="0" smtClean="0"/>
              <a:t>操作</a:t>
            </a:r>
            <a:endParaRPr lang="en-US" altLang="zh-CN" sz="1600" dirty="0" smtClean="0"/>
          </a:p>
          <a:p>
            <a:r>
              <a:rPr lang="en-US" altLang="zh-CN" sz="1600" dirty="0" smtClean="0"/>
              <a:t>3.Redis</a:t>
            </a:r>
            <a:r>
              <a:rPr lang="zh-CN" altLang="en-US" sz="1600" dirty="0" smtClean="0"/>
              <a:t>启动时恢复速度快</a:t>
            </a:r>
            <a:endParaRPr lang="en-US" altLang="zh-CN" sz="1600" dirty="0" smtClean="0"/>
          </a:p>
          <a:p>
            <a:endParaRPr lang="en-US" altLang="zh-CN" sz="1600" dirty="0"/>
          </a:p>
          <a:p>
            <a:r>
              <a:rPr lang="zh-CN" altLang="en-US" sz="1600" dirty="0" smtClean="0"/>
              <a:t>缺点：</a:t>
            </a:r>
            <a:endParaRPr lang="en-US" altLang="zh-CN" sz="1600" dirty="0" smtClean="0"/>
          </a:p>
          <a:p>
            <a:r>
              <a:rPr lang="en-US" altLang="zh-CN" sz="1600" dirty="0" smtClean="0"/>
              <a:t>1.</a:t>
            </a:r>
            <a:r>
              <a:rPr lang="zh-CN" altLang="en-US" sz="1600" dirty="0" smtClean="0"/>
              <a:t>无法</a:t>
            </a:r>
            <a:r>
              <a:rPr lang="zh-CN" altLang="en-US" sz="1600" dirty="0"/>
              <a:t>做到实时持久化</a:t>
            </a:r>
            <a:r>
              <a:rPr lang="en-US" altLang="zh-CN" sz="1600" dirty="0"/>
              <a:t>/</a:t>
            </a:r>
            <a:r>
              <a:rPr lang="zh-CN" altLang="en-US" sz="1600" dirty="0"/>
              <a:t>秒级持久</a:t>
            </a:r>
            <a:r>
              <a:rPr lang="zh-CN" altLang="en-US" sz="1600" dirty="0" smtClean="0"/>
              <a:t>化。可能会丢失数据</a:t>
            </a:r>
            <a:endParaRPr lang="en-US" altLang="zh-CN" sz="1600" dirty="0" smtClean="0"/>
          </a:p>
          <a:p>
            <a:r>
              <a:rPr lang="en-US" altLang="zh-CN" sz="1600" dirty="0" smtClean="0"/>
              <a:t>2.</a:t>
            </a:r>
            <a:r>
              <a:rPr lang="zh-CN" altLang="en-US" sz="1600" dirty="0" smtClean="0"/>
              <a:t>兼容性的问题。</a:t>
            </a:r>
            <a:endParaRPr lang="en-US" altLang="zh-CN" sz="1600" dirty="0"/>
          </a:p>
        </p:txBody>
      </p:sp>
      <p:sp>
        <p:nvSpPr>
          <p:cNvPr id="10" name="矩形 9"/>
          <p:cNvSpPr/>
          <p:nvPr/>
        </p:nvSpPr>
        <p:spPr>
          <a:xfrm>
            <a:off x="452024" y="3566122"/>
            <a:ext cx="619400" cy="400110"/>
          </a:xfrm>
          <a:prstGeom prst="rect">
            <a:avLst/>
          </a:prstGeom>
        </p:spPr>
        <p:txBody>
          <a:bodyPr wrap="none">
            <a:spAutoFit/>
          </a:bodyPr>
          <a:lstStyle/>
          <a:p>
            <a:r>
              <a:rPr lang="en-US" altLang="zh-CN" dirty="0" smtClean="0"/>
              <a:t>AOF</a:t>
            </a:r>
            <a:endParaRPr lang="en-US" altLang="zh-CN" dirty="0"/>
          </a:p>
        </p:txBody>
      </p:sp>
      <p:sp>
        <p:nvSpPr>
          <p:cNvPr id="12" name="矩形 11"/>
          <p:cNvSpPr/>
          <p:nvPr/>
        </p:nvSpPr>
        <p:spPr>
          <a:xfrm>
            <a:off x="877133" y="3953409"/>
            <a:ext cx="5880136" cy="1815882"/>
          </a:xfrm>
          <a:prstGeom prst="rect">
            <a:avLst/>
          </a:prstGeom>
        </p:spPr>
        <p:txBody>
          <a:bodyPr wrap="none">
            <a:spAutoFit/>
          </a:bodyPr>
          <a:lstStyle/>
          <a:p>
            <a:r>
              <a:rPr lang="zh-CN" altLang="en-US" sz="1600" dirty="0" smtClean="0"/>
              <a:t>优点：</a:t>
            </a:r>
            <a:endParaRPr lang="en-US" altLang="zh-CN" sz="1600" dirty="0" smtClean="0"/>
          </a:p>
          <a:p>
            <a:r>
              <a:rPr lang="en-US" altLang="zh-CN" sz="1600" dirty="0" smtClean="0"/>
              <a:t>1.</a:t>
            </a:r>
            <a:r>
              <a:rPr lang="zh-CN" altLang="en-US" sz="1600" dirty="0" smtClean="0"/>
              <a:t>提供更灵活的策略，来平衡性能和可靠性。</a:t>
            </a:r>
            <a:endParaRPr lang="en-US" altLang="zh-CN" sz="1600" dirty="0" smtClean="0"/>
          </a:p>
          <a:p>
            <a:r>
              <a:rPr lang="en-US" altLang="zh-CN" sz="1600" dirty="0" smtClean="0"/>
              <a:t>2.</a:t>
            </a:r>
            <a:r>
              <a:rPr lang="zh-CN" altLang="en-US" sz="1600" dirty="0" smtClean="0"/>
              <a:t>追加模式，容错性强，写到一半宕机或者错误，可以快速恢复</a:t>
            </a:r>
            <a:endParaRPr lang="en-US" altLang="zh-CN" sz="1600" dirty="0" smtClean="0"/>
          </a:p>
          <a:p>
            <a:r>
              <a:rPr lang="en-US" altLang="zh-CN" sz="1600" dirty="0" smtClean="0"/>
              <a:t>3.</a:t>
            </a:r>
            <a:r>
              <a:rPr lang="zh-CN" altLang="en-US" sz="1600" dirty="0" smtClean="0"/>
              <a:t>优先使用</a:t>
            </a:r>
            <a:r>
              <a:rPr lang="en-US" altLang="zh-CN" sz="1600" dirty="0" smtClean="0"/>
              <a:t>AOF</a:t>
            </a:r>
            <a:endParaRPr lang="en-US" altLang="zh-CN" sz="1600" dirty="0"/>
          </a:p>
          <a:p>
            <a:r>
              <a:rPr lang="zh-CN" altLang="en-US" sz="1600" dirty="0" smtClean="0"/>
              <a:t>缺点：</a:t>
            </a:r>
            <a:endParaRPr lang="en-US" altLang="zh-CN" sz="1600" dirty="0" smtClean="0"/>
          </a:p>
          <a:p>
            <a:r>
              <a:rPr lang="en-US" altLang="zh-CN" sz="1600" dirty="0" smtClean="0"/>
              <a:t>1.</a:t>
            </a:r>
            <a:r>
              <a:rPr lang="zh-CN" altLang="en-US" sz="1600" dirty="0"/>
              <a:t>对于相同数量的数据集而言，</a:t>
            </a:r>
            <a:r>
              <a:rPr lang="en-US" altLang="zh-CN" sz="1600" dirty="0"/>
              <a:t>AOF</a:t>
            </a:r>
            <a:r>
              <a:rPr lang="zh-CN" altLang="en-US" sz="1600" dirty="0"/>
              <a:t>文件通常要大于</a:t>
            </a:r>
            <a:r>
              <a:rPr lang="en-US" altLang="zh-CN" sz="1600" dirty="0"/>
              <a:t>RDB</a:t>
            </a:r>
            <a:r>
              <a:rPr lang="zh-CN" altLang="en-US" sz="1600" dirty="0" smtClean="0"/>
              <a:t>文件</a:t>
            </a:r>
            <a:endParaRPr lang="en-US" altLang="zh-CN" sz="1600" dirty="0" smtClean="0"/>
          </a:p>
          <a:p>
            <a:r>
              <a:rPr lang="en-US" altLang="zh-CN" sz="1600" dirty="0" smtClean="0"/>
              <a:t>2.</a:t>
            </a:r>
            <a:r>
              <a:rPr lang="zh-CN" altLang="en-US" sz="1600" dirty="0" smtClean="0"/>
              <a:t>恢复速度慢于</a:t>
            </a:r>
            <a:r>
              <a:rPr lang="en-US" altLang="zh-CN" sz="1600" dirty="0" err="1" smtClean="0"/>
              <a:t>rdb</a:t>
            </a:r>
            <a:endParaRPr lang="en-US" altLang="zh-CN" sz="1600" dirty="0" smtClean="0"/>
          </a:p>
        </p:txBody>
      </p:sp>
    </p:spTree>
    <p:extLst>
      <p:ext uri="{BB962C8B-B14F-4D97-AF65-F5344CB8AC3E}">
        <p14:creationId xmlns:p14="http://schemas.microsoft.com/office/powerpoint/2010/main" val="12927074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42239" y="69459"/>
            <a:ext cx="2520280" cy="647700"/>
          </a:xfrm>
        </p:spPr>
        <p:txBody>
          <a:bodyPr/>
          <a:lstStyle/>
          <a:p>
            <a:r>
              <a:rPr lang="zh-CN" altLang="en-US" dirty="0" smtClean="0"/>
              <a:t>主从复制</a:t>
            </a:r>
            <a:endParaRPr lang="zh-CN" altLang="en-US" dirty="0"/>
          </a:p>
        </p:txBody>
      </p:sp>
      <p:sp>
        <p:nvSpPr>
          <p:cNvPr id="5" name="Freeform 222"/>
          <p:cNvSpPr>
            <a:spLocks noEditPoints="1"/>
          </p:cNvSpPr>
          <p:nvPr/>
        </p:nvSpPr>
        <p:spPr bwMode="auto">
          <a:xfrm>
            <a:off x="183116" y="753529"/>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453547" y="691354"/>
            <a:ext cx="1335034" cy="430851"/>
          </a:xfrm>
          <a:prstGeom prst="rect">
            <a:avLst/>
          </a:prstGeom>
          <a:noFill/>
        </p:spPr>
        <p:txBody>
          <a:bodyPr wrap="none" lIns="182843" tIns="91422" rIns="182843" bIns="91422" rtlCol="0">
            <a:spAutoFit/>
          </a:bodyPr>
          <a:lstStyle/>
          <a:p>
            <a:r>
              <a:rPr lang="en-US" altLang="zh-CN" sz="1600" b="1" dirty="0" err="1" smtClean="0">
                <a:latin typeface="微软雅黑" panose="020B0503020204020204" pitchFamily="34" charset="-122"/>
                <a:ea typeface="微软雅黑" pitchFamily="34" charset="-122"/>
                <a:cs typeface="Aparajita" panose="020B0604020202020204" pitchFamily="34" charset="0"/>
              </a:rPr>
              <a:t>Redis</a:t>
            </a:r>
            <a:r>
              <a:rPr lang="zh-CN" altLang="en-US" sz="1600" b="1" dirty="0" smtClean="0">
                <a:latin typeface="微软雅黑" panose="020B0503020204020204" pitchFamily="34" charset="-122"/>
                <a:ea typeface="微软雅黑" pitchFamily="34" charset="-122"/>
                <a:cs typeface="Aparajita" panose="020B0604020202020204" pitchFamily="34" charset="0"/>
              </a:rPr>
              <a:t>复制</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9" name="矩形 8"/>
          <p:cNvSpPr/>
          <p:nvPr/>
        </p:nvSpPr>
        <p:spPr>
          <a:xfrm>
            <a:off x="576461" y="1774362"/>
            <a:ext cx="9793088" cy="1569660"/>
          </a:xfrm>
          <a:prstGeom prst="rect">
            <a:avLst/>
          </a:prstGeom>
        </p:spPr>
        <p:txBody>
          <a:bodyPr wrap="square">
            <a:spAutoFit/>
          </a:bodyPr>
          <a:lstStyle/>
          <a:p>
            <a:r>
              <a:rPr lang="en-US" altLang="zh-CN" sz="1600" dirty="0" err="1" smtClean="0"/>
              <a:t>Redis</a:t>
            </a:r>
            <a:r>
              <a:rPr lang="zh-CN" altLang="en-US" sz="1600" dirty="0" smtClean="0"/>
              <a:t>节点默认都是主节点，因此建立复制关系有三种方式：</a:t>
            </a:r>
            <a:endParaRPr lang="en-US" altLang="zh-CN" sz="1600" dirty="0" smtClean="0"/>
          </a:p>
          <a:p>
            <a:r>
              <a:rPr lang="en-US" altLang="zh-CN" sz="1600" dirty="0" smtClean="0"/>
              <a:t>1.</a:t>
            </a:r>
            <a:r>
              <a:rPr lang="zh-CN" altLang="en-US" sz="1600" dirty="0" smtClean="0"/>
              <a:t>使用</a:t>
            </a:r>
            <a:r>
              <a:rPr lang="en-US" altLang="zh-CN" sz="1600" dirty="0" err="1" smtClean="0"/>
              <a:t>slaveof</a:t>
            </a:r>
            <a:r>
              <a:rPr lang="zh-CN" altLang="en-US" sz="1600" dirty="0" smtClean="0"/>
              <a:t>命令来建立主从关系</a:t>
            </a:r>
            <a:endParaRPr lang="en-US" altLang="zh-CN" sz="1600" dirty="0" smtClean="0"/>
          </a:p>
          <a:p>
            <a:r>
              <a:rPr lang="en-US" altLang="zh-CN" sz="1600" dirty="0" smtClean="0"/>
              <a:t>2.</a:t>
            </a:r>
            <a:r>
              <a:rPr lang="zh-CN" altLang="en-US" sz="1600" dirty="0" smtClean="0"/>
              <a:t>配置文件设置</a:t>
            </a:r>
            <a:r>
              <a:rPr lang="en-US" altLang="zh-CN" sz="1600" dirty="0" err="1" smtClean="0"/>
              <a:t>slaveof</a:t>
            </a:r>
            <a:endParaRPr lang="en-US" altLang="zh-CN" sz="1600" dirty="0" smtClean="0"/>
          </a:p>
          <a:p>
            <a:r>
              <a:rPr lang="en-US" altLang="zh-CN" sz="1600" dirty="0" smtClean="0"/>
              <a:t>3.redis-cli</a:t>
            </a:r>
            <a:r>
              <a:rPr lang="zh-CN" altLang="en-US" sz="1600" dirty="0" smtClean="0"/>
              <a:t>使用相关参数，</a:t>
            </a:r>
            <a:r>
              <a:rPr lang="en-US" altLang="zh-CN" sz="1600" dirty="0" err="1"/>
              <a:t>redis</a:t>
            </a:r>
            <a:r>
              <a:rPr lang="en-US" altLang="zh-CN" sz="1600" dirty="0"/>
              <a:t>-server --port 9999 --</a:t>
            </a:r>
            <a:r>
              <a:rPr lang="en-US" altLang="zh-CN" sz="1600" dirty="0" err="1"/>
              <a:t>slaveof</a:t>
            </a:r>
            <a:r>
              <a:rPr lang="en-US" altLang="zh-CN" sz="1600" dirty="0"/>
              <a:t> 127.0.0.1 </a:t>
            </a:r>
            <a:r>
              <a:rPr lang="en-US" altLang="zh-CN" sz="1600" dirty="0" smtClean="0"/>
              <a:t>8888</a:t>
            </a:r>
          </a:p>
          <a:p>
            <a:endParaRPr lang="en-US" altLang="zh-CN" sz="1600" dirty="0"/>
          </a:p>
          <a:p>
            <a:r>
              <a:rPr lang="en-US" altLang="zh-CN" sz="1600" dirty="0" err="1" smtClean="0"/>
              <a:t>Redis</a:t>
            </a:r>
            <a:r>
              <a:rPr lang="zh-CN" altLang="en-US" sz="1600" dirty="0" smtClean="0"/>
              <a:t>的复制主要分为两类：全量复制</a:t>
            </a:r>
            <a:r>
              <a:rPr lang="en-US" altLang="zh-CN" sz="1600" dirty="0" smtClean="0"/>
              <a:t>(</a:t>
            </a:r>
            <a:r>
              <a:rPr lang="zh-CN" altLang="en-US" sz="1600" dirty="0" smtClean="0"/>
              <a:t>支持无盘复制</a:t>
            </a:r>
            <a:r>
              <a:rPr lang="en-US" altLang="zh-CN" sz="1600" dirty="0" smtClean="0"/>
              <a:t>)</a:t>
            </a:r>
            <a:r>
              <a:rPr lang="zh-CN" altLang="en-US" sz="1600" dirty="0" smtClean="0"/>
              <a:t>和部分复制。</a:t>
            </a:r>
            <a:endParaRPr lang="en-US" altLang="zh-CN" sz="1600" dirty="0"/>
          </a:p>
        </p:txBody>
      </p:sp>
      <p:sp>
        <p:nvSpPr>
          <p:cNvPr id="2" name="矩形 1"/>
          <p:cNvSpPr/>
          <p:nvPr/>
        </p:nvSpPr>
        <p:spPr>
          <a:xfrm>
            <a:off x="720477" y="3517688"/>
            <a:ext cx="9364942" cy="830997"/>
          </a:xfrm>
          <a:prstGeom prst="rect">
            <a:avLst/>
          </a:prstGeom>
        </p:spPr>
        <p:txBody>
          <a:bodyPr wrap="square">
            <a:spAutoFit/>
          </a:bodyPr>
          <a:lstStyle/>
          <a:p>
            <a:r>
              <a:rPr lang="zh-CN" altLang="en-US" sz="1600" dirty="0"/>
              <a:t>无盘</a:t>
            </a:r>
            <a:r>
              <a:rPr lang="zh-CN" altLang="en-US" sz="1600" dirty="0" smtClean="0"/>
              <a:t>复制是指：</a:t>
            </a:r>
            <a:r>
              <a:rPr lang="en-US" altLang="zh-CN" sz="1600" dirty="0" err="1" smtClean="0"/>
              <a:t>rdb</a:t>
            </a:r>
            <a:r>
              <a:rPr lang="zh-CN" altLang="en-US" sz="1600" dirty="0"/>
              <a:t>数据不会先将数据持久化至磁盘，而是直接通过网络发送，格式的</a:t>
            </a:r>
            <a:r>
              <a:rPr lang="en-US" altLang="zh-CN" sz="1600" dirty="0"/>
              <a:t>RDB</a:t>
            </a:r>
            <a:r>
              <a:rPr lang="zh-CN" altLang="en-US" sz="1600" dirty="0"/>
              <a:t>数据以</a:t>
            </a:r>
            <a:r>
              <a:rPr lang="en-US" altLang="zh-CN" sz="1600" dirty="0"/>
              <a:t>"$EOF:&lt;XXX&gt;\r\n"</a:t>
            </a:r>
            <a:r>
              <a:rPr lang="zh-CN" altLang="en-US" sz="1600" dirty="0"/>
              <a:t>开头，以</a:t>
            </a:r>
            <a:r>
              <a:rPr lang="en-US" altLang="zh-CN" sz="1600" dirty="0"/>
              <a:t>"&lt;XXX&gt;"</a:t>
            </a:r>
            <a:r>
              <a:rPr lang="zh-CN" altLang="en-US" sz="1600" dirty="0"/>
              <a:t>结尾。开头和结尾中的</a:t>
            </a:r>
            <a:r>
              <a:rPr lang="en-US" altLang="zh-CN" sz="1600" dirty="0"/>
              <a:t>&lt;XXX&gt;</a:t>
            </a:r>
            <a:r>
              <a:rPr lang="zh-CN" altLang="en-US" sz="1600" dirty="0"/>
              <a:t>内容相同，都是</a:t>
            </a:r>
            <a:r>
              <a:rPr lang="en-US" altLang="zh-CN" sz="1600" dirty="0"/>
              <a:t>40</a:t>
            </a:r>
            <a:r>
              <a:rPr lang="zh-CN" altLang="en-US" sz="1600" dirty="0"/>
              <a:t>字节长的，由</a:t>
            </a:r>
            <a:r>
              <a:rPr lang="en-US" altLang="zh-CN" sz="1600" dirty="0"/>
              <a:t>"0123456789abcdef"</a:t>
            </a:r>
            <a:r>
              <a:rPr lang="zh-CN" altLang="en-US" sz="1600" dirty="0"/>
              <a:t>中的字符组成的随机字符串</a:t>
            </a:r>
          </a:p>
        </p:txBody>
      </p:sp>
    </p:spTree>
    <p:extLst>
      <p:ext uri="{BB962C8B-B14F-4D97-AF65-F5344CB8AC3E}">
        <p14:creationId xmlns:p14="http://schemas.microsoft.com/office/powerpoint/2010/main" val="25209673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4" name="文本占位符 13"/>
          <p:cNvSpPr>
            <a:spLocks noGrp="1"/>
          </p:cNvSpPr>
          <p:nvPr>
            <p:ph type="body" sz="quarter" idx="11"/>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2376661" y="395585"/>
            <a:ext cx="2232247" cy="5975714"/>
          </a:xfrm>
          <a:prstGeom prst="rect">
            <a:avLst/>
          </a:prstGeom>
        </p:spPr>
      </p:pic>
      <p:sp>
        <p:nvSpPr>
          <p:cNvPr id="12" name="矩形 11"/>
          <p:cNvSpPr/>
          <p:nvPr/>
        </p:nvSpPr>
        <p:spPr>
          <a:xfrm>
            <a:off x="5473005" y="2397872"/>
            <a:ext cx="4248472" cy="1323439"/>
          </a:xfrm>
          <a:prstGeom prst="rect">
            <a:avLst/>
          </a:prstGeom>
        </p:spPr>
        <p:txBody>
          <a:bodyPr wrap="square">
            <a:spAutoFit/>
          </a:bodyPr>
          <a:lstStyle/>
          <a:p>
            <a:r>
              <a:rPr lang="zh-CN" altLang="en-US" sz="1600" dirty="0" smtClean="0"/>
              <a:t>说明：</a:t>
            </a:r>
            <a:endParaRPr lang="en-US" altLang="zh-CN" sz="1600" dirty="0" smtClean="0"/>
          </a:p>
          <a:p>
            <a:r>
              <a:rPr lang="en-US" altLang="zh-CN" sz="1600" dirty="0" smtClean="0"/>
              <a:t>1.slaveof</a:t>
            </a:r>
            <a:r>
              <a:rPr lang="zh-CN" altLang="en-US" sz="1600" dirty="0" smtClean="0"/>
              <a:t>命令是在从节点上执行的；</a:t>
            </a:r>
            <a:endParaRPr lang="en-US" altLang="zh-CN" sz="1600" dirty="0" smtClean="0"/>
          </a:p>
          <a:p>
            <a:r>
              <a:rPr lang="en-US" altLang="zh-CN" sz="1600" dirty="0" smtClean="0"/>
              <a:t>2.</a:t>
            </a:r>
            <a:r>
              <a:rPr lang="zh-CN" altLang="en-US" sz="1600" dirty="0" smtClean="0"/>
              <a:t>第一阶段主要是为了做清理工作，并不会直接进行连接创建等过程。</a:t>
            </a:r>
            <a:endParaRPr lang="en-US" altLang="zh-CN" sz="1600" dirty="0" smtClean="0"/>
          </a:p>
          <a:p>
            <a:r>
              <a:rPr lang="en-US" altLang="zh-CN" sz="1600" dirty="0" smtClean="0"/>
              <a:t>3.</a:t>
            </a:r>
            <a:r>
              <a:rPr lang="zh-CN" altLang="en-US" sz="1600" dirty="0" smtClean="0"/>
              <a:t>后面建立连接等都是在</a:t>
            </a:r>
            <a:r>
              <a:rPr lang="en-US" altLang="zh-CN" sz="1600" dirty="0" err="1" smtClean="0"/>
              <a:t>serverCron</a:t>
            </a:r>
            <a:r>
              <a:rPr lang="zh-CN" altLang="en-US" sz="1600" dirty="0" smtClean="0"/>
              <a:t>中执行的。</a:t>
            </a:r>
            <a:endParaRPr lang="en-US" altLang="zh-CN" sz="1600" dirty="0"/>
          </a:p>
        </p:txBody>
      </p:sp>
      <p:sp>
        <p:nvSpPr>
          <p:cNvPr id="18" name="矩形 17"/>
          <p:cNvSpPr/>
          <p:nvPr/>
        </p:nvSpPr>
        <p:spPr>
          <a:xfrm>
            <a:off x="144413" y="719435"/>
            <a:ext cx="1550424" cy="276999"/>
          </a:xfrm>
          <a:prstGeom prst="rect">
            <a:avLst/>
          </a:prstGeom>
        </p:spPr>
        <p:txBody>
          <a:bodyPr wrap="none">
            <a:spAutoFit/>
          </a:bodyPr>
          <a:lstStyle/>
          <a:p>
            <a:pPr marL="28575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主从关系的建立</a:t>
            </a:r>
            <a:endParaRPr lang="en-US" altLang="zh-CN"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37206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4" name="文本占位符 13"/>
          <p:cNvSpPr>
            <a:spLocks noGrp="1"/>
          </p:cNvSpPr>
          <p:nvPr>
            <p:ph type="body" sz="quarter" idx="11"/>
          </p:nvPr>
        </p:nvSpPr>
        <p:spPr/>
        <p:txBody>
          <a:bodyPr/>
          <a:lstStyle/>
          <a:p>
            <a:endParaRPr lang="zh-CN" altLang="en-US"/>
          </a:p>
        </p:txBody>
      </p:sp>
      <p:sp>
        <p:nvSpPr>
          <p:cNvPr id="6" name="矩形 5"/>
          <p:cNvSpPr/>
          <p:nvPr/>
        </p:nvSpPr>
        <p:spPr>
          <a:xfrm>
            <a:off x="144413" y="747884"/>
            <a:ext cx="1011815"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状态机</a:t>
            </a:r>
            <a:endParaRPr lang="en-US" altLang="zh-CN" sz="1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728589" y="319682"/>
            <a:ext cx="9305925" cy="5800725"/>
          </a:xfrm>
          <a:prstGeom prst="rect">
            <a:avLst/>
          </a:prstGeom>
        </p:spPr>
      </p:pic>
    </p:spTree>
    <p:extLst>
      <p:ext uri="{BB962C8B-B14F-4D97-AF65-F5344CB8AC3E}">
        <p14:creationId xmlns:p14="http://schemas.microsoft.com/office/powerpoint/2010/main" val="30963447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16421" y="654089"/>
            <a:ext cx="11177663" cy="5436012"/>
          </a:xfrm>
          <a:prstGeom prst="rect">
            <a:avLst/>
          </a:prstGeom>
        </p:spPr>
      </p:pic>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4" name="文本占位符 13"/>
          <p:cNvSpPr>
            <a:spLocks noGrp="1"/>
          </p:cNvSpPr>
          <p:nvPr>
            <p:ph type="body" sz="quarter" idx="11"/>
          </p:nvPr>
        </p:nvSpPr>
        <p:spPr/>
        <p:txBody>
          <a:bodyPr/>
          <a:lstStyle/>
          <a:p>
            <a:endParaRPr lang="zh-CN" altLang="en-US"/>
          </a:p>
        </p:txBody>
      </p:sp>
      <p:sp>
        <p:nvSpPr>
          <p:cNvPr id="6" name="矩形 5"/>
          <p:cNvSpPr/>
          <p:nvPr/>
        </p:nvSpPr>
        <p:spPr>
          <a:xfrm>
            <a:off x="-57682" y="755539"/>
            <a:ext cx="994183"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err="1" smtClean="0">
                <a:latin typeface="微软雅黑" panose="020B0503020204020204" pitchFamily="34" charset="-122"/>
                <a:ea typeface="微软雅黑" panose="020B0503020204020204" pitchFamily="34" charset="-122"/>
              </a:rPr>
              <a:t>psync</a:t>
            </a:r>
            <a:endParaRPr lang="en-US" altLang="zh-CN" sz="1400" b="1" dirty="0">
              <a:latin typeface="微软雅黑" panose="020B0503020204020204" pitchFamily="34" charset="-122"/>
              <a:ea typeface="微软雅黑" panose="020B0503020204020204" pitchFamily="34" charset="-122"/>
            </a:endParaRPr>
          </a:p>
        </p:txBody>
      </p:sp>
      <p:sp>
        <p:nvSpPr>
          <p:cNvPr id="7" name="矩形 6"/>
          <p:cNvSpPr/>
          <p:nvPr/>
        </p:nvSpPr>
        <p:spPr>
          <a:xfrm>
            <a:off x="1872605" y="208788"/>
            <a:ext cx="6268680" cy="338554"/>
          </a:xfrm>
          <a:prstGeom prst="rect">
            <a:avLst/>
          </a:prstGeom>
        </p:spPr>
        <p:txBody>
          <a:bodyPr wrap="square">
            <a:spAutoFit/>
          </a:bodyPr>
          <a:lstStyle/>
          <a:p>
            <a:r>
              <a:rPr lang="zh-CN" altLang="en-US" sz="1600" dirty="0" smtClean="0"/>
              <a:t>接上一阶段的末尾，从节点的状态转变成</a:t>
            </a:r>
            <a:r>
              <a:rPr lang="en-US" altLang="zh-CN" sz="1600" dirty="0"/>
              <a:t>REPL_STATE_SEND_PSYNC</a:t>
            </a:r>
            <a:r>
              <a:rPr lang="zh-CN" altLang="en-US" sz="1600" dirty="0" smtClean="0"/>
              <a:t>。</a:t>
            </a:r>
            <a:endParaRPr lang="en-US" altLang="zh-CN" sz="1600" dirty="0"/>
          </a:p>
        </p:txBody>
      </p:sp>
      <p:sp>
        <p:nvSpPr>
          <p:cNvPr id="8" name="矩形 7"/>
          <p:cNvSpPr/>
          <p:nvPr/>
        </p:nvSpPr>
        <p:spPr>
          <a:xfrm>
            <a:off x="4680917" y="4954355"/>
            <a:ext cx="2342547" cy="338554"/>
          </a:xfrm>
          <a:prstGeom prst="rect">
            <a:avLst/>
          </a:prstGeom>
        </p:spPr>
        <p:txBody>
          <a:bodyPr wrap="square">
            <a:spAutoFit/>
          </a:bodyPr>
          <a:lstStyle/>
          <a:p>
            <a:r>
              <a:rPr lang="zh-CN" altLang="en-US" sz="1600" dirty="0" smtClean="0">
                <a:solidFill>
                  <a:srgbClr val="FF0000"/>
                </a:solidFill>
              </a:rPr>
              <a:t>第一次：执行全量复制</a:t>
            </a:r>
            <a:endParaRPr lang="en-US" altLang="zh-CN" sz="1600" dirty="0">
              <a:solidFill>
                <a:srgbClr val="FF0000"/>
              </a:solidFill>
            </a:endParaRPr>
          </a:p>
        </p:txBody>
      </p:sp>
      <p:sp>
        <p:nvSpPr>
          <p:cNvPr id="11" name="矩形 10"/>
          <p:cNvSpPr/>
          <p:nvPr/>
        </p:nvSpPr>
        <p:spPr>
          <a:xfrm>
            <a:off x="4703033" y="5486048"/>
            <a:ext cx="3528392" cy="584775"/>
          </a:xfrm>
          <a:prstGeom prst="rect">
            <a:avLst/>
          </a:prstGeom>
        </p:spPr>
        <p:txBody>
          <a:bodyPr wrap="square">
            <a:spAutoFit/>
          </a:bodyPr>
          <a:lstStyle/>
          <a:p>
            <a:r>
              <a:rPr lang="zh-CN" altLang="en-US" sz="1600" dirty="0">
                <a:solidFill>
                  <a:srgbClr val="FF0000"/>
                </a:solidFill>
              </a:rPr>
              <a:t>到</a:t>
            </a:r>
            <a:r>
              <a:rPr lang="zh-CN" altLang="en-US" sz="1600" dirty="0" smtClean="0">
                <a:solidFill>
                  <a:srgbClr val="FF0000"/>
                </a:solidFill>
              </a:rPr>
              <a:t>目前为止，如果是</a:t>
            </a:r>
            <a:r>
              <a:rPr lang="en-US" altLang="zh-CN" sz="1600" dirty="0" smtClean="0">
                <a:solidFill>
                  <a:srgbClr val="FF0000"/>
                </a:solidFill>
              </a:rPr>
              <a:t>disk</a:t>
            </a:r>
            <a:r>
              <a:rPr lang="zh-CN" altLang="en-US" sz="1600" dirty="0" smtClean="0">
                <a:solidFill>
                  <a:srgbClr val="FF0000"/>
                </a:solidFill>
              </a:rPr>
              <a:t>还</a:t>
            </a:r>
            <a:endParaRPr lang="en-US" altLang="zh-CN" sz="1600" dirty="0" smtClean="0">
              <a:solidFill>
                <a:srgbClr val="FF0000"/>
              </a:solidFill>
            </a:endParaRPr>
          </a:p>
          <a:p>
            <a:r>
              <a:rPr lang="zh-CN" altLang="en-US" sz="1600" dirty="0" smtClean="0">
                <a:solidFill>
                  <a:srgbClr val="FF0000"/>
                </a:solidFill>
              </a:rPr>
              <a:t>未正式的传递数据</a:t>
            </a:r>
            <a:endParaRPr lang="en-US" altLang="zh-CN" sz="1600" dirty="0">
              <a:solidFill>
                <a:srgbClr val="FF0000"/>
              </a:solidFill>
            </a:endParaRPr>
          </a:p>
        </p:txBody>
      </p:sp>
      <p:sp>
        <p:nvSpPr>
          <p:cNvPr id="15" name="矩形 14"/>
          <p:cNvSpPr/>
          <p:nvPr/>
        </p:nvSpPr>
        <p:spPr>
          <a:xfrm>
            <a:off x="6769149" y="547342"/>
            <a:ext cx="3168057" cy="584775"/>
          </a:xfrm>
          <a:prstGeom prst="rect">
            <a:avLst/>
          </a:prstGeom>
        </p:spPr>
        <p:txBody>
          <a:bodyPr wrap="square">
            <a:spAutoFit/>
          </a:bodyPr>
          <a:lstStyle/>
          <a:p>
            <a:r>
              <a:rPr lang="zh-CN" altLang="en-US" sz="1600" dirty="0" smtClean="0">
                <a:solidFill>
                  <a:srgbClr val="FF0000"/>
                </a:solidFill>
              </a:rPr>
              <a:t>磁盘复制，尽量复用</a:t>
            </a:r>
            <a:r>
              <a:rPr lang="en-US" altLang="zh-CN" sz="1600" dirty="0" err="1" smtClean="0">
                <a:solidFill>
                  <a:srgbClr val="FF0000"/>
                </a:solidFill>
              </a:rPr>
              <a:t>rdb</a:t>
            </a:r>
            <a:r>
              <a:rPr lang="zh-CN" altLang="en-US" sz="1600" dirty="0" smtClean="0">
                <a:solidFill>
                  <a:srgbClr val="FF0000"/>
                </a:solidFill>
              </a:rPr>
              <a:t>文件，因此</a:t>
            </a:r>
            <a:r>
              <a:rPr lang="en-US" altLang="zh-CN" sz="1600" dirty="0" err="1" smtClean="0">
                <a:solidFill>
                  <a:srgbClr val="FF0000"/>
                </a:solidFill>
              </a:rPr>
              <a:t>rdb</a:t>
            </a:r>
            <a:r>
              <a:rPr lang="zh-CN" altLang="en-US" sz="1600" dirty="0" smtClean="0">
                <a:solidFill>
                  <a:srgbClr val="FF0000"/>
                </a:solidFill>
              </a:rPr>
              <a:t>文件不需要重新生成</a:t>
            </a:r>
            <a:endParaRPr lang="en-US" altLang="zh-CN" sz="1600" dirty="0">
              <a:solidFill>
                <a:srgbClr val="FF0000"/>
              </a:solidFill>
            </a:endParaRPr>
          </a:p>
        </p:txBody>
      </p:sp>
    </p:spTree>
    <p:extLst>
      <p:ext uri="{BB962C8B-B14F-4D97-AF65-F5344CB8AC3E}">
        <p14:creationId xmlns:p14="http://schemas.microsoft.com/office/powerpoint/2010/main" val="30852827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4" name="文本占位符 13"/>
          <p:cNvSpPr>
            <a:spLocks noGrp="1"/>
          </p:cNvSpPr>
          <p:nvPr>
            <p:ph type="body" sz="quarter" idx="11"/>
          </p:nvPr>
        </p:nvSpPr>
        <p:spPr/>
        <p:txBody>
          <a:bodyPr/>
          <a:lstStyle/>
          <a:p>
            <a:endParaRPr lang="zh-CN" altLang="en-US"/>
          </a:p>
        </p:txBody>
      </p:sp>
      <p:sp>
        <p:nvSpPr>
          <p:cNvPr id="6" name="矩形 5"/>
          <p:cNvSpPr/>
          <p:nvPr/>
        </p:nvSpPr>
        <p:spPr>
          <a:xfrm>
            <a:off x="-57682" y="755539"/>
            <a:ext cx="1729961"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主节点发送数据</a:t>
            </a:r>
            <a:endParaRPr lang="en-US" altLang="zh-CN" sz="1400" b="1" dirty="0">
              <a:latin typeface="微软雅黑" panose="020B0503020204020204" pitchFamily="34" charset="-122"/>
              <a:ea typeface="微软雅黑" panose="020B0503020204020204" pitchFamily="34" charset="-122"/>
            </a:endParaRPr>
          </a:p>
        </p:txBody>
      </p:sp>
      <p:sp>
        <p:nvSpPr>
          <p:cNvPr id="7" name="矩形 6"/>
          <p:cNvSpPr/>
          <p:nvPr/>
        </p:nvSpPr>
        <p:spPr>
          <a:xfrm>
            <a:off x="720477" y="1151855"/>
            <a:ext cx="9433048" cy="584775"/>
          </a:xfrm>
          <a:prstGeom prst="rect">
            <a:avLst/>
          </a:prstGeom>
        </p:spPr>
        <p:txBody>
          <a:bodyPr wrap="square">
            <a:spAutoFit/>
          </a:bodyPr>
          <a:lstStyle/>
          <a:p>
            <a:r>
              <a:rPr lang="zh-CN" altLang="en-US" sz="1600" dirty="0" smtClean="0"/>
              <a:t>数据发送主要是在</a:t>
            </a:r>
            <a:r>
              <a:rPr lang="en-US" altLang="zh-CN" sz="1600" dirty="0" err="1" smtClean="0"/>
              <a:t>serverCron</a:t>
            </a:r>
            <a:r>
              <a:rPr lang="zh-CN" altLang="en-US" sz="1600" dirty="0" smtClean="0"/>
              <a:t>函数中，当上面</a:t>
            </a:r>
            <a:r>
              <a:rPr lang="en-US" altLang="zh-CN" sz="1600" dirty="0" smtClean="0"/>
              <a:t>fork</a:t>
            </a:r>
            <a:r>
              <a:rPr lang="zh-CN" altLang="en-US" sz="1600" dirty="0" smtClean="0"/>
              <a:t>的</a:t>
            </a:r>
            <a:r>
              <a:rPr lang="en-US" altLang="zh-CN" sz="1600" dirty="0" err="1" smtClean="0"/>
              <a:t>rdbsave</a:t>
            </a:r>
            <a:r>
              <a:rPr lang="zh-CN" altLang="en-US" sz="1600" dirty="0" smtClean="0"/>
              <a:t>子进程结束后，父进程会用</a:t>
            </a:r>
            <a:r>
              <a:rPr lang="en-US" altLang="zh-CN" sz="1600" dirty="0" smtClean="0"/>
              <a:t>wait3</a:t>
            </a:r>
            <a:r>
              <a:rPr lang="zh-CN" altLang="en-US" sz="1600" dirty="0" smtClean="0"/>
              <a:t>进行回收，此时执行</a:t>
            </a:r>
            <a:r>
              <a:rPr lang="en-US" altLang="zh-CN" sz="1600" dirty="0" err="1"/>
              <a:t>backgroundSaveDoneHandler</a:t>
            </a:r>
            <a:r>
              <a:rPr lang="zh-CN" altLang="en-US" sz="1600" dirty="0" smtClean="0"/>
              <a:t>。</a:t>
            </a:r>
            <a:endParaRPr lang="en-US" altLang="zh-CN" sz="1600" dirty="0"/>
          </a:p>
        </p:txBody>
      </p:sp>
      <p:sp>
        <p:nvSpPr>
          <p:cNvPr id="8" name="矩形 7"/>
          <p:cNvSpPr/>
          <p:nvPr/>
        </p:nvSpPr>
        <p:spPr>
          <a:xfrm>
            <a:off x="7417221" y="5213420"/>
            <a:ext cx="1584176" cy="338554"/>
          </a:xfrm>
          <a:prstGeom prst="rect">
            <a:avLst/>
          </a:prstGeom>
        </p:spPr>
        <p:txBody>
          <a:bodyPr wrap="square">
            <a:spAutoFit/>
          </a:bodyPr>
          <a:lstStyle/>
          <a:p>
            <a:r>
              <a:rPr lang="zh-CN" altLang="en-US" sz="1600" dirty="0"/>
              <a:t>从</a:t>
            </a:r>
            <a:r>
              <a:rPr lang="zh-CN" altLang="en-US" sz="1600" dirty="0" smtClean="0"/>
              <a:t>节点</a:t>
            </a:r>
            <a:endParaRPr lang="en-US" altLang="zh-CN" sz="1600" dirty="0"/>
          </a:p>
        </p:txBody>
      </p:sp>
      <p:sp>
        <p:nvSpPr>
          <p:cNvPr id="11" name="矩形 10"/>
          <p:cNvSpPr/>
          <p:nvPr/>
        </p:nvSpPr>
        <p:spPr>
          <a:xfrm>
            <a:off x="2676187" y="5351391"/>
            <a:ext cx="3528392" cy="338554"/>
          </a:xfrm>
          <a:prstGeom prst="rect">
            <a:avLst/>
          </a:prstGeom>
        </p:spPr>
        <p:txBody>
          <a:bodyPr wrap="square">
            <a:spAutoFit/>
          </a:bodyPr>
          <a:lstStyle/>
          <a:p>
            <a:r>
              <a:rPr lang="zh-CN" altLang="en-US" sz="1600" dirty="0" smtClean="0"/>
              <a:t>主节点</a:t>
            </a:r>
            <a:endParaRPr lang="en-US" altLang="zh-CN" sz="1600" dirty="0"/>
          </a:p>
        </p:txBody>
      </p:sp>
      <p:pic>
        <p:nvPicPr>
          <p:cNvPr id="4" name="图片 3"/>
          <p:cNvPicPr>
            <a:picLocks noChangeAspect="1"/>
          </p:cNvPicPr>
          <p:nvPr/>
        </p:nvPicPr>
        <p:blipFill>
          <a:blip r:embed="rId2"/>
          <a:stretch>
            <a:fillRect/>
          </a:stretch>
        </p:blipFill>
        <p:spPr>
          <a:xfrm>
            <a:off x="648469" y="1895697"/>
            <a:ext cx="5553075" cy="3305175"/>
          </a:xfrm>
          <a:prstGeom prst="rect">
            <a:avLst/>
          </a:prstGeom>
        </p:spPr>
      </p:pic>
      <p:pic>
        <p:nvPicPr>
          <p:cNvPr id="9" name="图片 8"/>
          <p:cNvPicPr>
            <a:picLocks noChangeAspect="1"/>
          </p:cNvPicPr>
          <p:nvPr/>
        </p:nvPicPr>
        <p:blipFill>
          <a:blip r:embed="rId3"/>
          <a:stretch>
            <a:fillRect/>
          </a:stretch>
        </p:blipFill>
        <p:spPr>
          <a:xfrm>
            <a:off x="6985173" y="1916601"/>
            <a:ext cx="1885950" cy="3286125"/>
          </a:xfrm>
          <a:prstGeom prst="rect">
            <a:avLst/>
          </a:prstGeom>
        </p:spPr>
      </p:pic>
      <p:sp>
        <p:nvSpPr>
          <p:cNvPr id="15" name="矩形 14"/>
          <p:cNvSpPr/>
          <p:nvPr/>
        </p:nvSpPr>
        <p:spPr>
          <a:xfrm>
            <a:off x="9121604" y="3312095"/>
            <a:ext cx="2063841" cy="1077218"/>
          </a:xfrm>
          <a:prstGeom prst="rect">
            <a:avLst/>
          </a:prstGeom>
        </p:spPr>
        <p:txBody>
          <a:bodyPr wrap="square">
            <a:spAutoFit/>
          </a:bodyPr>
          <a:lstStyle/>
          <a:p>
            <a:r>
              <a:rPr lang="zh-CN" altLang="en-US" sz="1600" dirty="0" smtClean="0"/>
              <a:t>需要注意的是：无盘复制模式下，需要删除数据前后</a:t>
            </a:r>
            <a:r>
              <a:rPr lang="en-US" altLang="zh-CN" sz="1600" dirty="0" smtClean="0"/>
              <a:t>40</a:t>
            </a:r>
            <a:r>
              <a:rPr lang="zh-CN" altLang="en-US" sz="1600" dirty="0" smtClean="0"/>
              <a:t>个字节的随机字符串。</a:t>
            </a:r>
            <a:endParaRPr lang="en-US" altLang="zh-CN" sz="1600" dirty="0"/>
          </a:p>
        </p:txBody>
      </p:sp>
    </p:spTree>
    <p:extLst>
      <p:ext uri="{BB962C8B-B14F-4D97-AF65-F5344CB8AC3E}">
        <p14:creationId xmlns:p14="http://schemas.microsoft.com/office/powerpoint/2010/main" val="8285175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08409" y="287759"/>
            <a:ext cx="2520280" cy="647700"/>
          </a:xfrm>
        </p:spPr>
        <p:txBody>
          <a:bodyPr/>
          <a:lstStyle/>
          <a:p>
            <a:r>
              <a:rPr lang="zh-CN" altLang="en-US" dirty="0" smtClean="0"/>
              <a:t>数据结构</a:t>
            </a:r>
            <a:endParaRPr lang="zh-CN" altLang="en-US" dirty="0"/>
          </a:p>
        </p:txBody>
      </p:sp>
      <p:sp>
        <p:nvSpPr>
          <p:cNvPr id="5" name="Freeform 222"/>
          <p:cNvSpPr>
            <a:spLocks noEditPoints="1"/>
          </p:cNvSpPr>
          <p:nvPr/>
        </p:nvSpPr>
        <p:spPr bwMode="auto">
          <a:xfrm>
            <a:off x="376705" y="1070014"/>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6" name="TextBox 5"/>
          <p:cNvSpPr txBox="1"/>
          <p:nvPr/>
        </p:nvSpPr>
        <p:spPr>
          <a:xfrm>
            <a:off x="647136" y="1007839"/>
            <a:ext cx="779626"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字典</a:t>
            </a:r>
            <a:endParaRPr lang="id-ID" sz="1600" b="1" dirty="0">
              <a:latin typeface="微软雅黑" panose="020B0503020204020204" pitchFamily="34" charset="-122"/>
              <a:ea typeface="微软雅黑" pitchFamily="34" charset="-122"/>
              <a:cs typeface="Aparajita" panose="020B0604020202020204" pitchFamily="34" charset="0"/>
            </a:endParaRPr>
          </a:p>
        </p:txBody>
      </p:sp>
      <p:sp>
        <p:nvSpPr>
          <p:cNvPr id="31" name="矩形 30"/>
          <p:cNvSpPr/>
          <p:nvPr/>
        </p:nvSpPr>
        <p:spPr>
          <a:xfrm>
            <a:off x="376705" y="1534217"/>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哈希算法</a:t>
            </a:r>
            <a:endParaRPr lang="en-US" altLang="zh-CN" sz="1600" b="1" dirty="0">
              <a:latin typeface="微软雅黑" panose="020B0503020204020204" pitchFamily="34" charset="-122"/>
              <a:ea typeface="微软雅黑" panose="020B0503020204020204" pitchFamily="34" charset="-122"/>
            </a:endParaRPr>
          </a:p>
        </p:txBody>
      </p:sp>
      <p:sp>
        <p:nvSpPr>
          <p:cNvPr id="9" name="TextBox 6"/>
          <p:cNvSpPr txBox="1"/>
          <p:nvPr/>
        </p:nvSpPr>
        <p:spPr>
          <a:xfrm>
            <a:off x="792485" y="4229408"/>
            <a:ext cx="9505056" cy="837116"/>
          </a:xfrm>
          <a:prstGeom prst="rect">
            <a:avLst/>
          </a:prstGeom>
          <a:noFill/>
        </p:spPr>
        <p:txBody>
          <a:bodyPr wrap="square" lIns="219419" tIns="109710" rIns="219419" bIns="109710" rtlCol="0">
            <a:spAutoFit/>
          </a:bodyPr>
          <a:lstStyle/>
          <a:p>
            <a:r>
              <a:rPr lang="zh-CN" altLang="en-US" dirty="0" smtClean="0">
                <a:latin typeface="+mn-ea"/>
              </a:rPr>
              <a:t>当</a:t>
            </a:r>
            <a:r>
              <a:rPr lang="en-US" altLang="zh-CN" dirty="0" smtClean="0">
                <a:latin typeface="+mn-ea"/>
              </a:rPr>
              <a:t>hash</a:t>
            </a:r>
            <a:r>
              <a:rPr lang="zh-CN" altLang="en-US" dirty="0" smtClean="0">
                <a:latin typeface="+mn-ea"/>
              </a:rPr>
              <a:t>发生冲突时，</a:t>
            </a:r>
            <a:r>
              <a:rPr lang="en-US" altLang="zh-CN" dirty="0" err="1" smtClean="0">
                <a:latin typeface="+mn-ea"/>
              </a:rPr>
              <a:t>redis</a:t>
            </a:r>
            <a:r>
              <a:rPr lang="zh-CN" altLang="en-US" dirty="0" smtClean="0">
                <a:latin typeface="+mn-ea"/>
              </a:rPr>
              <a:t>采用的是链地址法。</a:t>
            </a:r>
            <a:endParaRPr lang="en-US" altLang="zh-CN" dirty="0" smtClean="0">
              <a:latin typeface="+mn-ea"/>
            </a:endParaRPr>
          </a:p>
          <a:p>
            <a:endParaRPr lang="en-US" altLang="zh-CN" dirty="0">
              <a:latin typeface="+mn-ea"/>
            </a:endParaRPr>
          </a:p>
        </p:txBody>
      </p:sp>
      <p:sp>
        <p:nvSpPr>
          <p:cNvPr id="10" name="TextBox 6"/>
          <p:cNvSpPr txBox="1"/>
          <p:nvPr/>
        </p:nvSpPr>
        <p:spPr>
          <a:xfrm>
            <a:off x="611794" y="1851234"/>
            <a:ext cx="9505056" cy="2068222"/>
          </a:xfrm>
          <a:prstGeom prst="rect">
            <a:avLst/>
          </a:prstGeom>
          <a:noFill/>
        </p:spPr>
        <p:txBody>
          <a:bodyPr wrap="square" lIns="219419" tIns="109710" rIns="219419" bIns="109710" rtlCol="0">
            <a:spAutoFit/>
          </a:bodyPr>
          <a:lstStyle/>
          <a:p>
            <a:pPr>
              <a:lnSpc>
                <a:spcPts val="2400"/>
              </a:lnSpc>
            </a:pPr>
            <a:r>
              <a:rPr lang="zh-CN" altLang="en-US" dirty="0" smtClean="0">
                <a:latin typeface="+mn-ea"/>
              </a:rPr>
              <a:t>在</a:t>
            </a:r>
            <a:r>
              <a:rPr lang="en-US" altLang="zh-CN" dirty="0" err="1" smtClean="0">
                <a:latin typeface="+mn-ea"/>
              </a:rPr>
              <a:t>redis</a:t>
            </a:r>
            <a:r>
              <a:rPr lang="zh-CN" altLang="en-US" dirty="0" smtClean="0">
                <a:latin typeface="+mn-ea"/>
              </a:rPr>
              <a:t>中</a:t>
            </a:r>
            <a:r>
              <a:rPr lang="en-US" altLang="zh-CN" dirty="0" smtClean="0">
                <a:latin typeface="+mn-ea"/>
              </a:rPr>
              <a:t>hash</a:t>
            </a:r>
            <a:r>
              <a:rPr lang="zh-CN" altLang="en-US" dirty="0" smtClean="0">
                <a:latin typeface="+mn-ea"/>
              </a:rPr>
              <a:t>使用的是</a:t>
            </a:r>
            <a:r>
              <a:rPr lang="en-US" altLang="zh-CN" dirty="0" err="1" smtClean="0">
                <a:latin typeface="+mn-ea"/>
              </a:rPr>
              <a:t>siphash</a:t>
            </a:r>
            <a:r>
              <a:rPr lang="zh-CN" altLang="en-US" dirty="0" smtClean="0">
                <a:latin typeface="+mn-ea"/>
              </a:rPr>
              <a:t>算法。计算哈希值和索引值的方法如下：</a:t>
            </a:r>
            <a:endParaRPr lang="en-US" altLang="zh-CN" dirty="0" smtClean="0">
              <a:latin typeface="+mn-ea"/>
            </a:endParaRPr>
          </a:p>
          <a:p>
            <a:pPr>
              <a:lnSpc>
                <a:spcPts val="2400"/>
              </a:lnSpc>
            </a:pPr>
            <a:endParaRPr lang="en-US" altLang="zh-CN" dirty="0" smtClean="0">
              <a:latin typeface="+mn-ea"/>
            </a:endParaRPr>
          </a:p>
          <a:p>
            <a:pPr>
              <a:lnSpc>
                <a:spcPts val="2400"/>
              </a:lnSpc>
            </a:pPr>
            <a:r>
              <a:rPr lang="en-US" altLang="zh-CN" sz="1600" dirty="0" smtClean="0">
                <a:latin typeface="+mn-ea"/>
              </a:rPr>
              <a:t>1</a:t>
            </a:r>
            <a:r>
              <a:rPr lang="zh-CN" altLang="en-US" sz="1600" dirty="0">
                <a:latin typeface="+mn-ea"/>
              </a:rPr>
              <a:t>、使用字典设置的哈希函数，计算键 </a:t>
            </a:r>
            <a:r>
              <a:rPr lang="en-US" altLang="zh-CN" sz="1600" dirty="0">
                <a:latin typeface="+mn-ea"/>
              </a:rPr>
              <a:t>key </a:t>
            </a:r>
            <a:r>
              <a:rPr lang="zh-CN" altLang="en-US" sz="1600" dirty="0">
                <a:latin typeface="+mn-ea"/>
              </a:rPr>
              <a:t>的哈希值</a:t>
            </a:r>
          </a:p>
          <a:p>
            <a:pPr>
              <a:lnSpc>
                <a:spcPts val="2400"/>
              </a:lnSpc>
            </a:pPr>
            <a:r>
              <a:rPr lang="en-US" altLang="zh-CN" sz="1600" dirty="0">
                <a:latin typeface="+mn-ea"/>
              </a:rPr>
              <a:t>hash = </a:t>
            </a:r>
            <a:r>
              <a:rPr lang="en-US" altLang="zh-CN" sz="1600" dirty="0" err="1">
                <a:latin typeface="+mn-ea"/>
              </a:rPr>
              <a:t>dict</a:t>
            </a:r>
            <a:r>
              <a:rPr lang="en-US" altLang="zh-CN" sz="1600" dirty="0">
                <a:latin typeface="+mn-ea"/>
              </a:rPr>
              <a:t>-&gt;type-&gt;</a:t>
            </a:r>
            <a:r>
              <a:rPr lang="en-US" altLang="zh-CN" sz="1600" dirty="0" err="1">
                <a:latin typeface="+mn-ea"/>
              </a:rPr>
              <a:t>hashFunction</a:t>
            </a:r>
            <a:r>
              <a:rPr lang="en-US" altLang="zh-CN" sz="1600" dirty="0">
                <a:latin typeface="+mn-ea"/>
              </a:rPr>
              <a:t>(key);</a:t>
            </a:r>
          </a:p>
          <a:p>
            <a:pPr>
              <a:lnSpc>
                <a:spcPts val="2400"/>
              </a:lnSpc>
            </a:pPr>
            <a:r>
              <a:rPr lang="en-US" altLang="zh-CN" sz="1600" dirty="0" smtClean="0">
                <a:latin typeface="+mn-ea"/>
              </a:rPr>
              <a:t>2</a:t>
            </a:r>
            <a:r>
              <a:rPr lang="zh-CN" altLang="en-US" sz="1600" dirty="0">
                <a:latin typeface="+mn-ea"/>
              </a:rPr>
              <a:t>、使用哈希表的</a:t>
            </a:r>
            <a:r>
              <a:rPr lang="en-US" altLang="zh-CN" sz="1600" dirty="0" err="1">
                <a:latin typeface="+mn-ea"/>
              </a:rPr>
              <a:t>sizemask</a:t>
            </a:r>
            <a:r>
              <a:rPr lang="zh-CN" altLang="en-US" sz="1600" dirty="0">
                <a:latin typeface="+mn-ea"/>
              </a:rPr>
              <a:t>属性和第一步得到的哈希值，计算索引值</a:t>
            </a:r>
          </a:p>
          <a:p>
            <a:pPr>
              <a:lnSpc>
                <a:spcPts val="2400"/>
              </a:lnSpc>
            </a:pPr>
            <a:r>
              <a:rPr lang="en-US" altLang="zh-CN" sz="1600" dirty="0">
                <a:latin typeface="+mn-ea"/>
              </a:rPr>
              <a:t>index = hash &amp; </a:t>
            </a:r>
            <a:r>
              <a:rPr lang="en-US" altLang="zh-CN" sz="1600" dirty="0" err="1">
                <a:latin typeface="+mn-ea"/>
              </a:rPr>
              <a:t>dict</a:t>
            </a:r>
            <a:r>
              <a:rPr lang="en-US" altLang="zh-CN" sz="1600" dirty="0">
                <a:latin typeface="+mn-ea"/>
              </a:rPr>
              <a:t>-&gt;</a:t>
            </a:r>
            <a:r>
              <a:rPr lang="en-US" altLang="zh-CN" sz="1600" dirty="0" err="1">
                <a:latin typeface="+mn-ea"/>
              </a:rPr>
              <a:t>ht</a:t>
            </a:r>
            <a:r>
              <a:rPr lang="en-US" altLang="zh-CN" sz="1600" dirty="0">
                <a:latin typeface="+mn-ea"/>
              </a:rPr>
              <a:t>[x].</a:t>
            </a:r>
            <a:r>
              <a:rPr lang="en-US" altLang="zh-CN" sz="1600" dirty="0" err="1">
                <a:latin typeface="+mn-ea"/>
              </a:rPr>
              <a:t>sizemask</a:t>
            </a:r>
            <a:r>
              <a:rPr lang="en-US" altLang="zh-CN" sz="1600" dirty="0">
                <a:latin typeface="+mn-ea"/>
              </a:rPr>
              <a:t>;</a:t>
            </a:r>
          </a:p>
        </p:txBody>
      </p:sp>
      <p:sp>
        <p:nvSpPr>
          <p:cNvPr id="12" name="矩形 11"/>
          <p:cNvSpPr/>
          <p:nvPr/>
        </p:nvSpPr>
        <p:spPr>
          <a:xfrm>
            <a:off x="388440" y="3938431"/>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哈希冲突</a:t>
            </a:r>
            <a:endParaRPr lang="en-US" altLang="zh-CN"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67050" y="4681149"/>
            <a:ext cx="9629775" cy="1799026"/>
          </a:xfrm>
          <a:prstGeom prst="rect">
            <a:avLst/>
          </a:prstGeom>
        </p:spPr>
      </p:pic>
    </p:spTree>
    <p:extLst>
      <p:ext uri="{BB962C8B-B14F-4D97-AF65-F5344CB8AC3E}">
        <p14:creationId xmlns:p14="http://schemas.microsoft.com/office/powerpoint/2010/main" val="17265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4" name="文本占位符 13"/>
          <p:cNvSpPr>
            <a:spLocks noGrp="1"/>
          </p:cNvSpPr>
          <p:nvPr>
            <p:ph type="body" sz="quarter" idx="11"/>
          </p:nvPr>
        </p:nvSpPr>
        <p:spPr/>
        <p:txBody>
          <a:bodyPr/>
          <a:lstStyle/>
          <a:p>
            <a:endParaRPr lang="zh-CN" altLang="en-US"/>
          </a:p>
        </p:txBody>
      </p:sp>
      <p:sp>
        <p:nvSpPr>
          <p:cNvPr id="6" name="矩形 5"/>
          <p:cNvSpPr/>
          <p:nvPr/>
        </p:nvSpPr>
        <p:spPr>
          <a:xfrm>
            <a:off x="-57682" y="755539"/>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命令传播</a:t>
            </a:r>
            <a:endParaRPr lang="en-US" altLang="zh-CN" sz="1400" b="1" dirty="0">
              <a:latin typeface="微软雅黑" panose="020B0503020204020204" pitchFamily="34" charset="-122"/>
              <a:ea typeface="微软雅黑" panose="020B0503020204020204" pitchFamily="34" charset="-122"/>
            </a:endParaRPr>
          </a:p>
        </p:txBody>
      </p:sp>
      <p:sp>
        <p:nvSpPr>
          <p:cNvPr id="7" name="矩形 6"/>
          <p:cNvSpPr/>
          <p:nvPr/>
        </p:nvSpPr>
        <p:spPr>
          <a:xfrm>
            <a:off x="720477" y="1151855"/>
            <a:ext cx="9433048" cy="338554"/>
          </a:xfrm>
          <a:prstGeom prst="rect">
            <a:avLst/>
          </a:prstGeom>
        </p:spPr>
        <p:txBody>
          <a:bodyPr wrap="square">
            <a:spAutoFit/>
          </a:bodyPr>
          <a:lstStyle/>
          <a:p>
            <a:r>
              <a:rPr lang="zh-CN" altLang="en-US" sz="1600" dirty="0" smtClean="0"/>
              <a:t>当完成一次完全同步之后，主可能发生写操作，导致主从又不一致怎么办？ </a:t>
            </a:r>
            <a:r>
              <a:rPr lang="zh-CN" altLang="en-US" sz="1600" dirty="0" smtClean="0">
                <a:solidFill>
                  <a:srgbClr val="FF0000"/>
                </a:solidFill>
              </a:rPr>
              <a:t>命令传播，该过程是异步的。</a:t>
            </a:r>
            <a:endParaRPr lang="en-US" altLang="zh-CN" sz="1600" dirty="0">
              <a:solidFill>
                <a:srgbClr val="FF0000"/>
              </a:solidFill>
            </a:endParaRPr>
          </a:p>
        </p:txBody>
      </p:sp>
      <p:pic>
        <p:nvPicPr>
          <p:cNvPr id="2" name="图片 1"/>
          <p:cNvPicPr>
            <a:picLocks noChangeAspect="1"/>
          </p:cNvPicPr>
          <p:nvPr/>
        </p:nvPicPr>
        <p:blipFill>
          <a:blip r:embed="rId2"/>
          <a:stretch>
            <a:fillRect/>
          </a:stretch>
        </p:blipFill>
        <p:spPr>
          <a:xfrm>
            <a:off x="1728589" y="1799927"/>
            <a:ext cx="4248150" cy="2990850"/>
          </a:xfrm>
          <a:prstGeom prst="rect">
            <a:avLst/>
          </a:prstGeom>
        </p:spPr>
      </p:pic>
    </p:spTree>
    <p:extLst>
      <p:ext uri="{BB962C8B-B14F-4D97-AF65-F5344CB8AC3E}">
        <p14:creationId xmlns:p14="http://schemas.microsoft.com/office/powerpoint/2010/main" val="41268115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4" name="文本占位符 13"/>
          <p:cNvSpPr>
            <a:spLocks noGrp="1"/>
          </p:cNvSpPr>
          <p:nvPr>
            <p:ph type="body" sz="quarter" idx="11"/>
          </p:nvPr>
        </p:nvSpPr>
        <p:spPr/>
        <p:txBody>
          <a:bodyPr/>
          <a:lstStyle/>
          <a:p>
            <a:endParaRPr lang="zh-CN" altLang="en-US"/>
          </a:p>
        </p:txBody>
      </p:sp>
      <p:sp>
        <p:nvSpPr>
          <p:cNvPr id="6" name="矩形 5"/>
          <p:cNvSpPr/>
          <p:nvPr/>
        </p:nvSpPr>
        <p:spPr>
          <a:xfrm>
            <a:off x="144413" y="747884"/>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部分复制</a:t>
            </a:r>
            <a:endParaRPr lang="en-US" altLang="zh-CN" sz="1400" b="1" dirty="0">
              <a:latin typeface="微软雅黑" panose="020B0503020204020204" pitchFamily="34" charset="-122"/>
              <a:ea typeface="微软雅黑" panose="020B0503020204020204" pitchFamily="34" charset="-122"/>
            </a:endParaRPr>
          </a:p>
        </p:txBody>
      </p:sp>
      <p:sp>
        <p:nvSpPr>
          <p:cNvPr id="16" name="矩形 15"/>
          <p:cNvSpPr/>
          <p:nvPr/>
        </p:nvSpPr>
        <p:spPr>
          <a:xfrm>
            <a:off x="720477" y="1151855"/>
            <a:ext cx="9433048" cy="338554"/>
          </a:xfrm>
          <a:prstGeom prst="rect">
            <a:avLst/>
          </a:prstGeom>
        </p:spPr>
        <p:txBody>
          <a:bodyPr wrap="square">
            <a:spAutoFit/>
          </a:bodyPr>
          <a:lstStyle/>
          <a:p>
            <a:r>
              <a:rPr lang="zh-CN" altLang="en-US" sz="1600" dirty="0" smtClean="0"/>
              <a:t>部分复制和全量复制的区别在于</a:t>
            </a:r>
            <a:r>
              <a:rPr lang="en-US" altLang="zh-CN" sz="1600" dirty="0" err="1" smtClean="0"/>
              <a:t>runid</a:t>
            </a:r>
            <a:r>
              <a:rPr lang="zh-CN" altLang="en-US" sz="1600" dirty="0" smtClean="0"/>
              <a:t>和</a:t>
            </a:r>
            <a:r>
              <a:rPr lang="en-US" altLang="zh-CN" sz="1600" dirty="0" err="1" smtClean="0"/>
              <a:t>psync_offset</a:t>
            </a:r>
            <a:r>
              <a:rPr lang="zh-CN" altLang="en-US" sz="1600" dirty="0" smtClean="0"/>
              <a:t>。不过还需要依赖复制积压缓冲区和服务器运行</a:t>
            </a:r>
            <a:r>
              <a:rPr lang="en-US" altLang="zh-CN" sz="1600" dirty="0" smtClean="0"/>
              <a:t>id</a:t>
            </a:r>
            <a:endParaRPr lang="en-US" altLang="zh-CN" sz="1600" dirty="0"/>
          </a:p>
        </p:txBody>
      </p:sp>
      <p:sp>
        <p:nvSpPr>
          <p:cNvPr id="17" name="矩形 16"/>
          <p:cNvSpPr/>
          <p:nvPr/>
        </p:nvSpPr>
        <p:spPr>
          <a:xfrm>
            <a:off x="432445" y="1708918"/>
            <a:ext cx="1441420" cy="307777"/>
          </a:xfrm>
          <a:prstGeom prst="rect">
            <a:avLst/>
          </a:prstGeom>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复制积压缓冲区</a:t>
            </a:r>
            <a:endParaRPr lang="en-US" altLang="zh-CN" sz="1400" b="1" dirty="0">
              <a:latin typeface="微软雅黑" panose="020B0503020204020204" pitchFamily="34" charset="-122"/>
              <a:ea typeface="微软雅黑" panose="020B0503020204020204" pitchFamily="34" charset="-122"/>
            </a:endParaRPr>
          </a:p>
        </p:txBody>
      </p:sp>
      <p:sp>
        <p:nvSpPr>
          <p:cNvPr id="18" name="矩形 17"/>
          <p:cNvSpPr/>
          <p:nvPr/>
        </p:nvSpPr>
        <p:spPr>
          <a:xfrm>
            <a:off x="719698" y="2143666"/>
            <a:ext cx="9433048" cy="830997"/>
          </a:xfrm>
          <a:prstGeom prst="rect">
            <a:avLst/>
          </a:prstGeom>
        </p:spPr>
        <p:txBody>
          <a:bodyPr wrap="square">
            <a:spAutoFit/>
          </a:bodyPr>
          <a:lstStyle/>
          <a:p>
            <a:r>
              <a:rPr lang="zh-CN" altLang="en-US" sz="1600" dirty="0"/>
              <a:t>在复制期间，如果出现网络闪断或者命令丢失等异常情况时，从节点会</a:t>
            </a:r>
            <a:r>
              <a:rPr lang="zh-CN" altLang="en-US" sz="1600" dirty="0" smtClean="0"/>
              <a:t>向主</a:t>
            </a:r>
            <a:r>
              <a:rPr lang="zh-CN" altLang="en-US" sz="1600" dirty="0"/>
              <a:t>节点要求补发丢失的命令数据，如果主节点的复制积压缓冲区内存在这</a:t>
            </a:r>
            <a:r>
              <a:rPr lang="zh-CN" altLang="en-US" sz="1600" dirty="0" smtClean="0"/>
              <a:t>部分</a:t>
            </a:r>
            <a:r>
              <a:rPr lang="zh-CN" altLang="en-US" sz="1600" dirty="0"/>
              <a:t>数据则直接发送给从节点，这样就可以保持主从节点复制的一致性。</a:t>
            </a:r>
            <a:r>
              <a:rPr lang="zh-CN" altLang="en-US" sz="1600" dirty="0" smtClean="0"/>
              <a:t>补发的</a:t>
            </a:r>
            <a:r>
              <a:rPr lang="zh-CN" altLang="en-US" sz="1600" dirty="0"/>
              <a:t>这部分数据一般远远小于全量数据，所以开销很</a:t>
            </a:r>
            <a:r>
              <a:rPr lang="zh-CN" altLang="en-US" sz="1600" dirty="0" smtClean="0"/>
              <a:t>小。</a:t>
            </a:r>
            <a:endParaRPr lang="en-US" altLang="zh-CN" sz="1600" dirty="0"/>
          </a:p>
        </p:txBody>
      </p:sp>
      <p:sp>
        <p:nvSpPr>
          <p:cNvPr id="19" name="矩形 18"/>
          <p:cNvSpPr/>
          <p:nvPr/>
        </p:nvSpPr>
        <p:spPr>
          <a:xfrm>
            <a:off x="719698" y="3034529"/>
            <a:ext cx="9433048" cy="584775"/>
          </a:xfrm>
          <a:prstGeom prst="rect">
            <a:avLst/>
          </a:prstGeom>
        </p:spPr>
        <p:txBody>
          <a:bodyPr wrap="square">
            <a:spAutoFit/>
          </a:bodyPr>
          <a:lstStyle/>
          <a:p>
            <a:r>
              <a:rPr lang="zh-CN" altLang="en-US" sz="1600" dirty="0" smtClean="0">
                <a:solidFill>
                  <a:srgbClr val="FF0000"/>
                </a:solidFill>
              </a:rPr>
              <a:t>积压缓冲区</a:t>
            </a:r>
            <a:r>
              <a:rPr lang="zh-CN" altLang="en-US" sz="1600" dirty="0" smtClean="0"/>
              <a:t>是一个由主服务器维护的</a:t>
            </a:r>
            <a:r>
              <a:rPr lang="zh-CN" altLang="en-US" sz="1600" dirty="0" smtClean="0">
                <a:solidFill>
                  <a:srgbClr val="FF0000"/>
                </a:solidFill>
              </a:rPr>
              <a:t>固定长度、先进先出</a:t>
            </a:r>
            <a:r>
              <a:rPr lang="zh-CN" altLang="en-US" sz="1600" dirty="0" smtClean="0"/>
              <a:t>的队列，默认大小为</a:t>
            </a:r>
            <a:r>
              <a:rPr lang="en-US" altLang="zh-CN" sz="1600" dirty="0" smtClean="0"/>
              <a:t>1M</a:t>
            </a:r>
            <a:r>
              <a:rPr lang="zh-CN" altLang="en-US" sz="1600" dirty="0" smtClean="0"/>
              <a:t>。如果超过了</a:t>
            </a:r>
            <a:r>
              <a:rPr lang="en-US" altLang="zh-CN" sz="1600" dirty="0" smtClean="0"/>
              <a:t>1M</a:t>
            </a:r>
            <a:r>
              <a:rPr lang="zh-CN" altLang="en-US" sz="1600" dirty="0"/>
              <a:t>，那么会进行覆盖操作。</a:t>
            </a:r>
            <a:r>
              <a:rPr lang="zh-CN" altLang="en-US" sz="1600" dirty="0" smtClean="0"/>
              <a:t>而且对于</a:t>
            </a:r>
            <a:r>
              <a:rPr lang="zh-CN" altLang="en-US" sz="1600" dirty="0">
                <a:solidFill>
                  <a:srgbClr val="FF0000"/>
                </a:solidFill>
              </a:rPr>
              <a:t>复制积压缓冲区整个主节点只有一个，所有的从节点共享此</a:t>
            </a:r>
            <a:r>
              <a:rPr lang="zh-CN" altLang="en-US" sz="1600" dirty="0" smtClean="0">
                <a:solidFill>
                  <a:srgbClr val="FF0000"/>
                </a:solidFill>
              </a:rPr>
              <a:t>缓冲区</a:t>
            </a:r>
            <a:r>
              <a:rPr lang="zh-CN" altLang="en-US" sz="1600" dirty="0" smtClean="0"/>
              <a:t>。</a:t>
            </a:r>
            <a:endParaRPr lang="en-US" altLang="zh-CN" sz="1600" dirty="0"/>
          </a:p>
        </p:txBody>
      </p:sp>
      <p:pic>
        <p:nvPicPr>
          <p:cNvPr id="4" name="图片 3"/>
          <p:cNvPicPr>
            <a:picLocks noChangeAspect="1"/>
          </p:cNvPicPr>
          <p:nvPr/>
        </p:nvPicPr>
        <p:blipFill>
          <a:blip r:embed="rId2"/>
          <a:stretch>
            <a:fillRect/>
          </a:stretch>
        </p:blipFill>
        <p:spPr>
          <a:xfrm>
            <a:off x="2808709" y="3727078"/>
            <a:ext cx="5658989" cy="2039334"/>
          </a:xfrm>
          <a:prstGeom prst="rect">
            <a:avLst/>
          </a:prstGeom>
        </p:spPr>
      </p:pic>
    </p:spTree>
    <p:extLst>
      <p:ext uri="{BB962C8B-B14F-4D97-AF65-F5344CB8AC3E}">
        <p14:creationId xmlns:p14="http://schemas.microsoft.com/office/powerpoint/2010/main" val="8084827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4" name="文本占位符 13"/>
          <p:cNvSpPr>
            <a:spLocks noGrp="1"/>
          </p:cNvSpPr>
          <p:nvPr>
            <p:ph type="body" sz="quarter" idx="11"/>
          </p:nvPr>
        </p:nvSpPr>
        <p:spPr/>
        <p:txBody>
          <a:bodyPr/>
          <a:lstStyle/>
          <a:p>
            <a:endParaRPr lang="zh-CN" altLang="en-US"/>
          </a:p>
        </p:txBody>
      </p:sp>
      <p:sp>
        <p:nvSpPr>
          <p:cNvPr id="6" name="矩形 5"/>
          <p:cNvSpPr/>
          <p:nvPr/>
        </p:nvSpPr>
        <p:spPr>
          <a:xfrm>
            <a:off x="144413" y="747884"/>
            <a:ext cx="1191352"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部分复制</a:t>
            </a:r>
            <a:endParaRPr lang="en-US" altLang="zh-CN" sz="1400" b="1" dirty="0">
              <a:latin typeface="微软雅黑" panose="020B0503020204020204" pitchFamily="34" charset="-122"/>
              <a:ea typeface="微软雅黑" panose="020B0503020204020204" pitchFamily="34" charset="-122"/>
            </a:endParaRPr>
          </a:p>
        </p:txBody>
      </p:sp>
      <p:sp>
        <p:nvSpPr>
          <p:cNvPr id="16" name="矩形 15"/>
          <p:cNvSpPr/>
          <p:nvPr/>
        </p:nvSpPr>
        <p:spPr>
          <a:xfrm>
            <a:off x="720477" y="1151855"/>
            <a:ext cx="9433048" cy="338554"/>
          </a:xfrm>
          <a:prstGeom prst="rect">
            <a:avLst/>
          </a:prstGeom>
        </p:spPr>
        <p:txBody>
          <a:bodyPr wrap="square">
            <a:spAutoFit/>
          </a:bodyPr>
          <a:lstStyle/>
          <a:p>
            <a:r>
              <a:rPr lang="zh-CN" altLang="en-US" sz="1600" dirty="0" smtClean="0"/>
              <a:t>部分复制和全量复制的区别在于</a:t>
            </a:r>
            <a:r>
              <a:rPr lang="en-US" altLang="zh-CN" sz="1600" dirty="0" err="1" smtClean="0"/>
              <a:t>runid</a:t>
            </a:r>
            <a:r>
              <a:rPr lang="zh-CN" altLang="en-US" sz="1600" dirty="0" smtClean="0"/>
              <a:t>和</a:t>
            </a:r>
            <a:r>
              <a:rPr lang="en-US" altLang="zh-CN" sz="1600" dirty="0" err="1" smtClean="0"/>
              <a:t>psync_offset</a:t>
            </a:r>
            <a:r>
              <a:rPr lang="zh-CN" altLang="en-US" sz="1600" dirty="0" smtClean="0"/>
              <a:t>。不过还需要依赖复制积压缓冲区和服务器运行</a:t>
            </a:r>
            <a:r>
              <a:rPr lang="en-US" altLang="zh-CN" sz="1600" dirty="0" smtClean="0"/>
              <a:t>id</a:t>
            </a:r>
            <a:endParaRPr lang="en-US" altLang="zh-CN" sz="1600" dirty="0"/>
          </a:p>
        </p:txBody>
      </p:sp>
      <p:sp>
        <p:nvSpPr>
          <p:cNvPr id="17" name="矩形 16"/>
          <p:cNvSpPr/>
          <p:nvPr/>
        </p:nvSpPr>
        <p:spPr>
          <a:xfrm>
            <a:off x="432445" y="1708918"/>
            <a:ext cx="1253869"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服务器运行</a:t>
            </a:r>
            <a:r>
              <a:rPr lang="en-US" altLang="zh-CN" sz="1400" b="1" dirty="0">
                <a:latin typeface="微软雅黑" panose="020B0503020204020204" pitchFamily="34" charset="-122"/>
                <a:ea typeface="微软雅黑" panose="020B0503020204020204" pitchFamily="34" charset="-122"/>
              </a:rPr>
              <a:t>id</a:t>
            </a:r>
          </a:p>
        </p:txBody>
      </p:sp>
      <p:sp>
        <p:nvSpPr>
          <p:cNvPr id="18" name="矩形 17"/>
          <p:cNvSpPr/>
          <p:nvPr/>
        </p:nvSpPr>
        <p:spPr>
          <a:xfrm>
            <a:off x="719698" y="2143666"/>
            <a:ext cx="9433048" cy="830997"/>
          </a:xfrm>
          <a:prstGeom prst="rect">
            <a:avLst/>
          </a:prstGeom>
        </p:spPr>
        <p:txBody>
          <a:bodyPr wrap="square">
            <a:spAutoFit/>
          </a:bodyPr>
          <a:lstStyle/>
          <a:p>
            <a:r>
              <a:rPr lang="zh-CN" altLang="en-US" sz="1600" dirty="0" smtClean="0"/>
              <a:t>每个服务器运行时都会创建一个</a:t>
            </a:r>
            <a:r>
              <a:rPr lang="en-US" altLang="zh-CN" sz="1600" dirty="0" smtClean="0"/>
              <a:t>40</a:t>
            </a:r>
            <a:r>
              <a:rPr lang="zh-CN" altLang="en-US" sz="1600" dirty="0" smtClean="0"/>
              <a:t>位的随机</a:t>
            </a:r>
            <a:r>
              <a:rPr lang="en-US" altLang="zh-CN" sz="1600" dirty="0" err="1" smtClean="0"/>
              <a:t>runid</a:t>
            </a:r>
            <a:r>
              <a:rPr lang="zh-CN" altLang="en-US" sz="1600" dirty="0" smtClean="0"/>
              <a:t>，</a:t>
            </a:r>
            <a:r>
              <a:rPr lang="en-US" altLang="zh-CN" sz="1600" dirty="0" err="1" smtClean="0"/>
              <a:t>redis</a:t>
            </a:r>
            <a:r>
              <a:rPr lang="zh-CN" altLang="en-US" sz="1600" dirty="0" smtClean="0"/>
              <a:t>每次重启该值不同（因此我们可以使用</a:t>
            </a:r>
            <a:r>
              <a:rPr lang="en-US" altLang="zh-CN" sz="1600" dirty="0" smtClean="0"/>
              <a:t>debug reload</a:t>
            </a:r>
            <a:r>
              <a:rPr lang="zh-CN" altLang="en-US" sz="1600" dirty="0" smtClean="0"/>
              <a:t>来实现，重新加载文件，</a:t>
            </a:r>
            <a:r>
              <a:rPr lang="zh-CN" altLang="en-US" sz="1600" dirty="0" smtClean="0">
                <a:solidFill>
                  <a:srgbClr val="FF0000"/>
                </a:solidFill>
              </a:rPr>
              <a:t>注意这里有优化</a:t>
            </a:r>
            <a:r>
              <a:rPr lang="zh-CN" altLang="en-US" sz="1600" dirty="0" smtClean="0"/>
              <a:t>），因此如果从节点记录的</a:t>
            </a:r>
            <a:r>
              <a:rPr lang="en-US" altLang="zh-CN" sz="1600" dirty="0" err="1" smtClean="0"/>
              <a:t>runid</a:t>
            </a:r>
            <a:r>
              <a:rPr lang="zh-CN" altLang="en-US" sz="1600" dirty="0" smtClean="0"/>
              <a:t>和主节点自身的</a:t>
            </a:r>
            <a:r>
              <a:rPr lang="en-US" altLang="zh-CN" sz="1600" dirty="0" err="1" smtClean="0"/>
              <a:t>runid</a:t>
            </a:r>
            <a:r>
              <a:rPr lang="zh-CN" altLang="en-US" sz="1600" dirty="0" smtClean="0"/>
              <a:t>不一样，也会进行全同步。</a:t>
            </a:r>
            <a:endParaRPr lang="en-US" altLang="zh-CN" sz="1600" dirty="0"/>
          </a:p>
        </p:txBody>
      </p:sp>
      <p:pic>
        <p:nvPicPr>
          <p:cNvPr id="2" name="图片 1"/>
          <p:cNvPicPr>
            <a:picLocks noChangeAspect="1"/>
          </p:cNvPicPr>
          <p:nvPr/>
        </p:nvPicPr>
        <p:blipFill>
          <a:blip r:embed="rId2"/>
          <a:stretch>
            <a:fillRect/>
          </a:stretch>
        </p:blipFill>
        <p:spPr>
          <a:xfrm>
            <a:off x="2448669" y="2828744"/>
            <a:ext cx="5590806" cy="3346950"/>
          </a:xfrm>
          <a:prstGeom prst="rect">
            <a:avLst/>
          </a:prstGeom>
        </p:spPr>
      </p:pic>
    </p:spTree>
    <p:extLst>
      <p:ext uri="{BB962C8B-B14F-4D97-AF65-F5344CB8AC3E}">
        <p14:creationId xmlns:p14="http://schemas.microsoft.com/office/powerpoint/2010/main" val="7416857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44414" y="857826"/>
            <a:ext cx="5832648" cy="3252589"/>
          </a:xfrm>
          <a:prstGeom prst="rect">
            <a:avLst/>
          </a:prstGeom>
        </p:spPr>
      </p:pic>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8" name="矩形 17"/>
          <p:cNvSpPr/>
          <p:nvPr/>
        </p:nvSpPr>
        <p:spPr>
          <a:xfrm>
            <a:off x="1993613" y="189904"/>
            <a:ext cx="7662484" cy="584775"/>
          </a:xfrm>
          <a:prstGeom prst="rect">
            <a:avLst/>
          </a:prstGeom>
        </p:spPr>
        <p:txBody>
          <a:bodyPr wrap="square">
            <a:spAutoFit/>
          </a:bodyPr>
          <a:lstStyle/>
          <a:p>
            <a:r>
              <a:rPr lang="en-US" altLang="zh-CN" sz="1600" dirty="0" smtClean="0"/>
              <a:t>4.0</a:t>
            </a:r>
            <a:r>
              <a:rPr lang="zh-CN" altLang="en-US" sz="1600" dirty="0" smtClean="0"/>
              <a:t>以后服务端多了一个</a:t>
            </a:r>
            <a:r>
              <a:rPr lang="en-US" altLang="zh-CN" sz="1600" dirty="0" smtClean="0"/>
              <a:t>master_replid2</a:t>
            </a:r>
            <a:r>
              <a:rPr lang="zh-CN" altLang="en-US" sz="1600" dirty="0" smtClean="0"/>
              <a:t>和</a:t>
            </a:r>
            <a:r>
              <a:rPr lang="en-US" altLang="zh-CN" sz="1600" dirty="0" err="1" smtClean="0"/>
              <a:t>second_repl_offset</a:t>
            </a:r>
            <a:r>
              <a:rPr lang="zh-CN" altLang="en-US" sz="1600" dirty="0" smtClean="0"/>
              <a:t>，主要是为了重启之后依旧进行部分重同步（前提是未开启</a:t>
            </a:r>
            <a:r>
              <a:rPr lang="en-US" altLang="zh-CN" sz="1600" dirty="0" err="1" smtClean="0"/>
              <a:t>aof</a:t>
            </a:r>
            <a:r>
              <a:rPr lang="zh-CN" altLang="en-US" sz="1600" dirty="0" smtClean="0"/>
              <a:t>持久化）</a:t>
            </a:r>
            <a:endParaRPr lang="en-US" altLang="zh-CN" sz="1600" dirty="0"/>
          </a:p>
        </p:txBody>
      </p:sp>
      <p:sp>
        <p:nvSpPr>
          <p:cNvPr id="4" name="矩形 3"/>
          <p:cNvSpPr/>
          <p:nvPr/>
        </p:nvSpPr>
        <p:spPr>
          <a:xfrm>
            <a:off x="1728589" y="3037328"/>
            <a:ext cx="3600400"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45795" y="4115049"/>
            <a:ext cx="3514093" cy="338554"/>
          </a:xfrm>
          <a:prstGeom prst="rect">
            <a:avLst/>
          </a:prstGeom>
        </p:spPr>
        <p:txBody>
          <a:bodyPr wrap="square">
            <a:spAutoFit/>
          </a:bodyPr>
          <a:lstStyle/>
          <a:p>
            <a:r>
              <a:rPr lang="zh-CN" altLang="en-US" sz="1600" dirty="0" smtClean="0"/>
              <a:t>主节点：刚开始，肯定全量复制</a:t>
            </a:r>
            <a:endParaRPr lang="en-US" altLang="zh-CN" sz="1600" dirty="0"/>
          </a:p>
        </p:txBody>
      </p:sp>
      <p:sp>
        <p:nvSpPr>
          <p:cNvPr id="12" name="矩形 11"/>
          <p:cNvSpPr/>
          <p:nvPr/>
        </p:nvSpPr>
        <p:spPr>
          <a:xfrm>
            <a:off x="331782" y="4880853"/>
            <a:ext cx="5242285" cy="1077218"/>
          </a:xfrm>
          <a:prstGeom prst="rect">
            <a:avLst/>
          </a:prstGeom>
        </p:spPr>
        <p:txBody>
          <a:bodyPr wrap="square">
            <a:spAutoFit/>
          </a:bodyPr>
          <a:lstStyle/>
          <a:p>
            <a:r>
              <a:rPr lang="zh-CN" altLang="en-US" sz="1600" dirty="0" smtClean="0">
                <a:solidFill>
                  <a:srgbClr val="FF0000"/>
                </a:solidFill>
              </a:rPr>
              <a:t>从节点：在</a:t>
            </a:r>
            <a:r>
              <a:rPr lang="en-US" altLang="zh-CN" sz="1600" dirty="0" smtClean="0">
                <a:solidFill>
                  <a:srgbClr val="FF0000"/>
                </a:solidFill>
              </a:rPr>
              <a:t>shutdown</a:t>
            </a:r>
            <a:r>
              <a:rPr lang="zh-CN" altLang="en-US" sz="1600" dirty="0" smtClean="0">
                <a:solidFill>
                  <a:srgbClr val="FF0000"/>
                </a:solidFill>
              </a:rPr>
              <a:t>时，会将此主节点的</a:t>
            </a:r>
            <a:r>
              <a:rPr lang="en-US" altLang="zh-CN" sz="1600" dirty="0" err="1" smtClean="0">
                <a:solidFill>
                  <a:srgbClr val="FF0000"/>
                </a:solidFill>
              </a:rPr>
              <a:t>master_replid</a:t>
            </a:r>
            <a:r>
              <a:rPr lang="zh-CN" altLang="en-US" sz="1600" dirty="0" smtClean="0">
                <a:solidFill>
                  <a:srgbClr val="FF0000"/>
                </a:solidFill>
              </a:rPr>
              <a:t>和</a:t>
            </a:r>
            <a:r>
              <a:rPr lang="en-US" altLang="zh-CN" sz="1600" dirty="0" smtClean="0">
                <a:solidFill>
                  <a:srgbClr val="FF0000"/>
                </a:solidFill>
              </a:rPr>
              <a:t>offset</a:t>
            </a:r>
            <a:r>
              <a:rPr lang="zh-CN" altLang="en-US" sz="1600" dirty="0" smtClean="0">
                <a:solidFill>
                  <a:srgbClr val="FF0000"/>
                </a:solidFill>
              </a:rPr>
              <a:t>写入</a:t>
            </a:r>
            <a:r>
              <a:rPr lang="en-US" altLang="zh-CN" sz="1600" dirty="0" err="1" smtClean="0">
                <a:solidFill>
                  <a:srgbClr val="FF0000"/>
                </a:solidFill>
              </a:rPr>
              <a:t>rdb</a:t>
            </a:r>
            <a:r>
              <a:rPr lang="zh-CN" altLang="en-US" sz="1600" dirty="0" smtClean="0">
                <a:solidFill>
                  <a:srgbClr val="FF0000"/>
                </a:solidFill>
              </a:rPr>
              <a:t>的</a:t>
            </a:r>
            <a:r>
              <a:rPr lang="en-US" altLang="zh-CN" sz="1600" dirty="0" smtClean="0">
                <a:solidFill>
                  <a:srgbClr val="FF0000"/>
                </a:solidFill>
              </a:rPr>
              <a:t>AUX</a:t>
            </a:r>
            <a:r>
              <a:rPr lang="zh-CN" altLang="en-US" sz="1600" dirty="0" smtClean="0">
                <a:solidFill>
                  <a:srgbClr val="FF0000"/>
                </a:solidFill>
              </a:rPr>
              <a:t>字段中，注意如果此时不是</a:t>
            </a:r>
            <a:r>
              <a:rPr lang="en-US" altLang="zh-CN" sz="1600" dirty="0" err="1" smtClean="0">
                <a:solidFill>
                  <a:srgbClr val="FF0000"/>
                </a:solidFill>
              </a:rPr>
              <a:t>rdb</a:t>
            </a:r>
            <a:r>
              <a:rPr lang="zh-CN" altLang="en-US" sz="1600" dirty="0" smtClean="0">
                <a:solidFill>
                  <a:srgbClr val="FF0000"/>
                </a:solidFill>
              </a:rPr>
              <a:t>持久化，必须要使用</a:t>
            </a:r>
            <a:r>
              <a:rPr lang="en-US" altLang="zh-CN" sz="1600" dirty="0" smtClean="0">
                <a:solidFill>
                  <a:srgbClr val="FF0000"/>
                </a:solidFill>
              </a:rPr>
              <a:t>shutdown save</a:t>
            </a:r>
            <a:r>
              <a:rPr lang="zh-CN" altLang="en-US" sz="1600" dirty="0" smtClean="0">
                <a:solidFill>
                  <a:srgbClr val="FF0000"/>
                </a:solidFill>
              </a:rPr>
              <a:t>参数。见</a:t>
            </a:r>
            <a:r>
              <a:rPr lang="en-US" altLang="zh-CN" sz="1600" dirty="0" err="1" smtClean="0">
                <a:solidFill>
                  <a:srgbClr val="FF0000"/>
                </a:solidFill>
              </a:rPr>
              <a:t>prepareForShutdown</a:t>
            </a:r>
            <a:r>
              <a:rPr lang="zh-CN" altLang="en-US" sz="1600" dirty="0" smtClean="0">
                <a:solidFill>
                  <a:srgbClr val="FF0000"/>
                </a:solidFill>
              </a:rPr>
              <a:t>函数</a:t>
            </a:r>
            <a:endParaRPr lang="en-US" altLang="zh-CN" sz="1600" dirty="0">
              <a:solidFill>
                <a:srgbClr val="FF0000"/>
              </a:solidFill>
            </a:endParaRPr>
          </a:p>
        </p:txBody>
      </p:sp>
      <p:pic>
        <p:nvPicPr>
          <p:cNvPr id="5" name="图片 4"/>
          <p:cNvPicPr>
            <a:picLocks noChangeAspect="1"/>
          </p:cNvPicPr>
          <p:nvPr/>
        </p:nvPicPr>
        <p:blipFill>
          <a:blip r:embed="rId3"/>
          <a:stretch>
            <a:fillRect/>
          </a:stretch>
        </p:blipFill>
        <p:spPr>
          <a:xfrm>
            <a:off x="5761435" y="3708062"/>
            <a:ext cx="5760640" cy="2664450"/>
          </a:xfrm>
          <a:prstGeom prst="rect">
            <a:avLst/>
          </a:prstGeom>
        </p:spPr>
      </p:pic>
      <p:sp>
        <p:nvSpPr>
          <p:cNvPr id="15" name="矩形 14"/>
          <p:cNvSpPr/>
          <p:nvPr/>
        </p:nvSpPr>
        <p:spPr>
          <a:xfrm>
            <a:off x="5812501" y="4595764"/>
            <a:ext cx="5493152" cy="505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80517" y="5856391"/>
            <a:ext cx="3514093" cy="584775"/>
          </a:xfrm>
          <a:prstGeom prst="rect">
            <a:avLst/>
          </a:prstGeom>
        </p:spPr>
        <p:txBody>
          <a:bodyPr wrap="square">
            <a:spAutoFit/>
          </a:bodyPr>
          <a:lstStyle/>
          <a:p>
            <a:r>
              <a:rPr lang="zh-CN" altLang="en-US" sz="1600" dirty="0" smtClean="0"/>
              <a:t>此时我们再启动</a:t>
            </a:r>
            <a:r>
              <a:rPr lang="en-US" altLang="zh-CN" sz="1600" dirty="0" err="1" smtClean="0"/>
              <a:t>redis</a:t>
            </a:r>
            <a:r>
              <a:rPr lang="zh-CN" altLang="en-US" sz="1600" dirty="0" smtClean="0"/>
              <a:t>，直接部分复制。感觉这个就是对从友好点啊</a:t>
            </a:r>
            <a:endParaRPr lang="en-US" altLang="zh-CN" sz="1600" dirty="0"/>
          </a:p>
        </p:txBody>
      </p:sp>
      <p:sp>
        <p:nvSpPr>
          <p:cNvPr id="14" name="矩形 13"/>
          <p:cNvSpPr/>
          <p:nvPr/>
        </p:nvSpPr>
        <p:spPr>
          <a:xfrm>
            <a:off x="5977061" y="892848"/>
            <a:ext cx="5328592" cy="830997"/>
          </a:xfrm>
          <a:prstGeom prst="rect">
            <a:avLst/>
          </a:prstGeom>
        </p:spPr>
        <p:txBody>
          <a:bodyPr wrap="square">
            <a:spAutoFit/>
          </a:bodyPr>
          <a:lstStyle/>
          <a:p>
            <a:r>
              <a:rPr lang="zh-CN" altLang="en-US" sz="1600" dirty="0"/>
              <a:t>当</a:t>
            </a:r>
            <a:r>
              <a:rPr lang="zh-CN" altLang="en-US" sz="1600" dirty="0" smtClean="0"/>
              <a:t>主节点宕机之后，从节点将会提升，此时</a:t>
            </a:r>
            <a:r>
              <a:rPr lang="en-US" altLang="zh-CN" sz="1600" dirty="0"/>
              <a:t>master_replid2</a:t>
            </a:r>
            <a:r>
              <a:rPr lang="zh-CN" altLang="en-US" sz="1600" dirty="0"/>
              <a:t>和</a:t>
            </a:r>
            <a:r>
              <a:rPr lang="en-US" altLang="zh-CN" sz="1600" dirty="0" err="1" smtClean="0"/>
              <a:t>second_repl_offset</a:t>
            </a:r>
            <a:r>
              <a:rPr lang="zh-CN" altLang="en-US" sz="1600" dirty="0" smtClean="0"/>
              <a:t>就会记录上一个</a:t>
            </a:r>
            <a:r>
              <a:rPr lang="en-US" altLang="zh-CN" sz="1600" dirty="0" smtClean="0"/>
              <a:t>master</a:t>
            </a:r>
            <a:r>
              <a:rPr lang="zh-CN" altLang="en-US" sz="1600" dirty="0"/>
              <a:t>信息。用于兄弟实例或级联复制，主库故障切换</a:t>
            </a:r>
            <a:r>
              <a:rPr lang="en-US" altLang="zh-CN" sz="1600" dirty="0" err="1"/>
              <a:t>psync</a:t>
            </a:r>
            <a:endParaRPr lang="en-US" altLang="zh-CN" sz="1600" dirty="0"/>
          </a:p>
        </p:txBody>
      </p:sp>
      <p:sp>
        <p:nvSpPr>
          <p:cNvPr id="2" name="矩形 1"/>
          <p:cNvSpPr/>
          <p:nvPr/>
        </p:nvSpPr>
        <p:spPr>
          <a:xfrm>
            <a:off x="6056324" y="1940772"/>
            <a:ext cx="4859745" cy="1323439"/>
          </a:xfrm>
          <a:prstGeom prst="rect">
            <a:avLst/>
          </a:prstGeom>
          <a:solidFill>
            <a:srgbClr val="00B0F0"/>
          </a:solidFill>
        </p:spPr>
        <p:txBody>
          <a:bodyPr wrap="square">
            <a:spAutoFit/>
          </a:bodyPr>
          <a:lstStyle/>
          <a:p>
            <a:r>
              <a:rPr lang="zh-CN" altLang="en-US" dirty="0"/>
              <a:t>特别注意当从库开启了</a:t>
            </a:r>
            <a:r>
              <a:rPr lang="en-US" altLang="zh-CN" dirty="0"/>
              <a:t>AOF</a:t>
            </a:r>
            <a:r>
              <a:rPr lang="zh-CN" altLang="en-US" dirty="0"/>
              <a:t>持久化，</a:t>
            </a:r>
            <a:r>
              <a:rPr lang="en-US" altLang="zh-CN" dirty="0" err="1"/>
              <a:t>redis</a:t>
            </a:r>
            <a:r>
              <a:rPr lang="zh-CN" altLang="en-US" dirty="0"/>
              <a:t>加载顺序发生变化优先加载</a:t>
            </a:r>
            <a:r>
              <a:rPr lang="en-US" altLang="zh-CN" dirty="0"/>
              <a:t>AOF</a:t>
            </a:r>
            <a:r>
              <a:rPr lang="zh-CN" altLang="en-US" dirty="0"/>
              <a:t>文件，但是由于</a:t>
            </a:r>
            <a:r>
              <a:rPr lang="en-US" altLang="zh-CN" dirty="0" err="1"/>
              <a:t>aof</a:t>
            </a:r>
            <a:r>
              <a:rPr lang="zh-CN" altLang="en-US" dirty="0"/>
              <a:t>文件中没有复制信息，所以导致重启后从实例依旧使用全量复制！</a:t>
            </a:r>
          </a:p>
        </p:txBody>
      </p:sp>
    </p:spTree>
    <p:extLst>
      <p:ext uri="{BB962C8B-B14F-4D97-AF65-F5344CB8AC3E}">
        <p14:creationId xmlns:p14="http://schemas.microsoft.com/office/powerpoint/2010/main" val="37060634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4" name="文本占位符 13"/>
          <p:cNvSpPr>
            <a:spLocks noGrp="1"/>
          </p:cNvSpPr>
          <p:nvPr>
            <p:ph type="body" sz="quarter" idx="11"/>
          </p:nvPr>
        </p:nvSpPr>
        <p:spPr/>
        <p:txBody>
          <a:bodyPr/>
          <a:lstStyle/>
          <a:p>
            <a:endParaRPr lang="zh-CN" altLang="en-US"/>
          </a:p>
        </p:txBody>
      </p:sp>
      <p:sp>
        <p:nvSpPr>
          <p:cNvPr id="6" name="矩形 5"/>
          <p:cNvSpPr/>
          <p:nvPr/>
        </p:nvSpPr>
        <p:spPr>
          <a:xfrm>
            <a:off x="144413" y="747884"/>
            <a:ext cx="832279"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心跳</a:t>
            </a:r>
            <a:endParaRPr lang="en-US" altLang="zh-CN" sz="1400" b="1" dirty="0">
              <a:latin typeface="微软雅黑" panose="020B0503020204020204" pitchFamily="34" charset="-122"/>
              <a:ea typeface="微软雅黑" panose="020B0503020204020204" pitchFamily="34" charset="-122"/>
            </a:endParaRPr>
          </a:p>
        </p:txBody>
      </p:sp>
      <p:sp>
        <p:nvSpPr>
          <p:cNvPr id="16" name="矩形 15"/>
          <p:cNvSpPr/>
          <p:nvPr/>
        </p:nvSpPr>
        <p:spPr>
          <a:xfrm>
            <a:off x="720477" y="1151855"/>
            <a:ext cx="9433048" cy="338554"/>
          </a:xfrm>
          <a:prstGeom prst="rect">
            <a:avLst/>
          </a:prstGeom>
        </p:spPr>
        <p:txBody>
          <a:bodyPr wrap="square">
            <a:spAutoFit/>
          </a:bodyPr>
          <a:lstStyle/>
          <a:p>
            <a:r>
              <a:rPr lang="zh-CN" altLang="en-US" sz="1600" dirty="0"/>
              <a:t>主从节点在建立复制后，它们之间维护着长连接并彼此发送心跳</a:t>
            </a:r>
            <a:r>
              <a:rPr lang="zh-CN" altLang="en-US" sz="1600" dirty="0" smtClean="0"/>
              <a:t>命令。</a:t>
            </a:r>
            <a:endParaRPr lang="en-US" altLang="zh-CN" sz="1600" dirty="0"/>
          </a:p>
        </p:txBody>
      </p:sp>
      <p:sp>
        <p:nvSpPr>
          <p:cNvPr id="11" name="矩形 10"/>
          <p:cNvSpPr/>
          <p:nvPr/>
        </p:nvSpPr>
        <p:spPr>
          <a:xfrm>
            <a:off x="1224533" y="3043423"/>
            <a:ext cx="3321617" cy="1077218"/>
          </a:xfrm>
          <a:prstGeom prst="rect">
            <a:avLst/>
          </a:prstGeom>
        </p:spPr>
        <p:txBody>
          <a:bodyPr wrap="square">
            <a:spAutoFit/>
          </a:bodyPr>
          <a:lstStyle/>
          <a:p>
            <a:r>
              <a:rPr lang="zh-CN" altLang="en-US" sz="1600" dirty="0" smtClean="0"/>
              <a:t>作用如下：</a:t>
            </a:r>
            <a:endParaRPr lang="en-US" altLang="zh-CN" sz="1600" dirty="0" smtClean="0"/>
          </a:p>
          <a:p>
            <a:r>
              <a:rPr lang="en-US" altLang="zh-CN" sz="1600" dirty="0" smtClean="0"/>
              <a:t>1.</a:t>
            </a:r>
            <a:r>
              <a:rPr lang="zh-CN" altLang="en-US" sz="1600" dirty="0"/>
              <a:t>检测主从服务器的网络连接</a:t>
            </a:r>
            <a:r>
              <a:rPr lang="zh-CN" altLang="en-US" sz="1600" dirty="0" smtClean="0"/>
              <a:t>状态</a:t>
            </a:r>
            <a:endParaRPr lang="en-US" altLang="zh-CN" sz="1600" dirty="0" smtClean="0"/>
          </a:p>
          <a:p>
            <a:r>
              <a:rPr lang="en-US" altLang="zh-CN" sz="1600" dirty="0" smtClean="0"/>
              <a:t>2.</a:t>
            </a:r>
            <a:r>
              <a:rPr lang="zh-CN" altLang="en-US" sz="1600" dirty="0"/>
              <a:t>辅助实现</a:t>
            </a:r>
            <a:r>
              <a:rPr lang="en-US" altLang="zh-CN" sz="1600" dirty="0"/>
              <a:t>min-slaves</a:t>
            </a:r>
            <a:r>
              <a:rPr lang="zh-CN" altLang="en-US" sz="1600" dirty="0" smtClean="0"/>
              <a:t>选项。</a:t>
            </a:r>
            <a:endParaRPr lang="en-US" altLang="zh-CN" sz="1600" dirty="0" smtClean="0"/>
          </a:p>
          <a:p>
            <a:r>
              <a:rPr lang="en-US" altLang="zh-CN" sz="1600" dirty="0" smtClean="0"/>
              <a:t>3.</a:t>
            </a:r>
            <a:r>
              <a:rPr lang="zh-CN" altLang="en-US" sz="1600" dirty="0" smtClean="0"/>
              <a:t>检查命令丢失</a:t>
            </a:r>
            <a:endParaRPr lang="en-US" altLang="zh-CN" sz="1600" dirty="0"/>
          </a:p>
        </p:txBody>
      </p:sp>
      <p:sp>
        <p:nvSpPr>
          <p:cNvPr id="7" name="矩形 6"/>
          <p:cNvSpPr/>
          <p:nvPr/>
        </p:nvSpPr>
        <p:spPr>
          <a:xfrm>
            <a:off x="1287292" y="2098479"/>
            <a:ext cx="2826810" cy="5511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从节点</a:t>
            </a:r>
            <a:endParaRPr lang="zh-CN" altLang="en-US" dirty="0"/>
          </a:p>
        </p:txBody>
      </p:sp>
      <p:sp>
        <p:nvSpPr>
          <p:cNvPr id="19" name="矩形 18"/>
          <p:cNvSpPr/>
          <p:nvPr/>
        </p:nvSpPr>
        <p:spPr>
          <a:xfrm>
            <a:off x="7489229" y="2129461"/>
            <a:ext cx="2826810" cy="5511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主节点</a:t>
            </a:r>
            <a:endParaRPr lang="zh-CN" altLang="en-US" dirty="0"/>
          </a:p>
        </p:txBody>
      </p:sp>
      <p:cxnSp>
        <p:nvCxnSpPr>
          <p:cNvPr id="12" name="肘形连接符 11"/>
          <p:cNvCxnSpPr>
            <a:stCxn id="7" idx="0"/>
            <a:endCxn id="19" idx="0"/>
          </p:cNvCxnSpPr>
          <p:nvPr/>
        </p:nvCxnSpPr>
        <p:spPr>
          <a:xfrm rot="16200000" flipH="1">
            <a:off x="5786174" y="-986998"/>
            <a:ext cx="30982" cy="6201937"/>
          </a:xfrm>
          <a:prstGeom prst="bentConnector3">
            <a:avLst>
              <a:gd name="adj1" fmla="val -737848"/>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20" name="肘形连接符 19"/>
          <p:cNvCxnSpPr>
            <a:stCxn id="19" idx="2"/>
            <a:endCxn id="7" idx="2"/>
          </p:cNvCxnSpPr>
          <p:nvPr/>
        </p:nvCxnSpPr>
        <p:spPr>
          <a:xfrm rot="5400000" flipH="1">
            <a:off x="5786175" y="-435818"/>
            <a:ext cx="30982" cy="6201937"/>
          </a:xfrm>
          <a:prstGeom prst="bentConnector3">
            <a:avLst>
              <a:gd name="adj1" fmla="val -737848"/>
            </a:avLst>
          </a:prstGeom>
          <a:ln w="25400">
            <a:tailEnd type="triangle"/>
          </a:ln>
        </p:spPr>
        <p:style>
          <a:lnRef idx="1">
            <a:schemeClr val="accent5"/>
          </a:lnRef>
          <a:fillRef idx="0">
            <a:schemeClr val="accent5"/>
          </a:fillRef>
          <a:effectRef idx="0">
            <a:schemeClr val="accent5"/>
          </a:effectRef>
          <a:fontRef idx="minor">
            <a:schemeClr val="tx1"/>
          </a:fontRef>
        </p:style>
      </p:cxnSp>
      <p:sp>
        <p:nvSpPr>
          <p:cNvPr id="23" name="矩形 22"/>
          <p:cNvSpPr/>
          <p:nvPr/>
        </p:nvSpPr>
        <p:spPr>
          <a:xfrm>
            <a:off x="4320877" y="1586603"/>
            <a:ext cx="4791174" cy="584775"/>
          </a:xfrm>
          <a:prstGeom prst="rect">
            <a:avLst/>
          </a:prstGeom>
        </p:spPr>
        <p:txBody>
          <a:bodyPr wrap="square">
            <a:spAutoFit/>
          </a:bodyPr>
          <a:lstStyle/>
          <a:p>
            <a:r>
              <a:rPr lang="zh-CN" altLang="en-US" sz="1600" dirty="0" smtClean="0"/>
              <a:t>每秒一次，格式</a:t>
            </a:r>
            <a:r>
              <a:rPr lang="en-US" altLang="zh-CN" sz="1600" dirty="0"/>
              <a:t>REPLCONF ACK &lt;</a:t>
            </a:r>
            <a:r>
              <a:rPr lang="en-US" altLang="zh-CN" sz="1600" dirty="0" err="1"/>
              <a:t>replication_offset</a:t>
            </a:r>
            <a:r>
              <a:rPr lang="en-US" altLang="zh-CN" sz="1600" dirty="0"/>
              <a:t>&gt;</a:t>
            </a:r>
            <a:endParaRPr lang="zh-CN" altLang="en-US" sz="1600" dirty="0"/>
          </a:p>
          <a:p>
            <a:endParaRPr lang="en-US" altLang="zh-CN" sz="1600" dirty="0"/>
          </a:p>
        </p:txBody>
      </p:sp>
      <p:sp>
        <p:nvSpPr>
          <p:cNvPr id="24" name="矩形 23"/>
          <p:cNvSpPr/>
          <p:nvPr/>
        </p:nvSpPr>
        <p:spPr>
          <a:xfrm>
            <a:off x="5024276" y="2717446"/>
            <a:ext cx="3384376" cy="338554"/>
          </a:xfrm>
          <a:prstGeom prst="rect">
            <a:avLst/>
          </a:prstGeom>
        </p:spPr>
        <p:txBody>
          <a:bodyPr wrap="square">
            <a:spAutoFit/>
          </a:bodyPr>
          <a:lstStyle/>
          <a:p>
            <a:r>
              <a:rPr lang="zh-CN" altLang="en-US" sz="1600" dirty="0" smtClean="0"/>
              <a:t>每</a:t>
            </a:r>
            <a:r>
              <a:rPr lang="en-US" altLang="zh-CN" sz="1600" dirty="0" smtClean="0"/>
              <a:t>10</a:t>
            </a:r>
            <a:r>
              <a:rPr lang="zh-CN" altLang="en-US" sz="1600" dirty="0" smtClean="0"/>
              <a:t>秒一次，</a:t>
            </a:r>
            <a:r>
              <a:rPr lang="en-US" altLang="zh-CN" sz="1600" dirty="0" smtClean="0"/>
              <a:t>ping</a:t>
            </a:r>
            <a:endParaRPr lang="zh-CN" altLang="en-US" sz="1600" dirty="0"/>
          </a:p>
        </p:txBody>
      </p:sp>
      <p:pic>
        <p:nvPicPr>
          <p:cNvPr id="25" name="图片 24"/>
          <p:cNvPicPr>
            <a:picLocks noChangeAspect="1"/>
          </p:cNvPicPr>
          <p:nvPr/>
        </p:nvPicPr>
        <p:blipFill>
          <a:blip r:embed="rId2"/>
          <a:stretch>
            <a:fillRect/>
          </a:stretch>
        </p:blipFill>
        <p:spPr>
          <a:xfrm>
            <a:off x="322411" y="4233656"/>
            <a:ext cx="5080473" cy="1221733"/>
          </a:xfrm>
          <a:prstGeom prst="rect">
            <a:avLst/>
          </a:prstGeom>
        </p:spPr>
      </p:pic>
      <p:pic>
        <p:nvPicPr>
          <p:cNvPr id="26" name="图片 25"/>
          <p:cNvPicPr>
            <a:picLocks noChangeAspect="1"/>
          </p:cNvPicPr>
          <p:nvPr/>
        </p:nvPicPr>
        <p:blipFill>
          <a:blip r:embed="rId3"/>
          <a:stretch>
            <a:fillRect/>
          </a:stretch>
        </p:blipFill>
        <p:spPr>
          <a:xfrm>
            <a:off x="6688763" y="4036483"/>
            <a:ext cx="4671027" cy="1584176"/>
          </a:xfrm>
          <a:prstGeom prst="rect">
            <a:avLst/>
          </a:prstGeom>
        </p:spPr>
      </p:pic>
      <p:sp>
        <p:nvSpPr>
          <p:cNvPr id="28" name="矩形 27"/>
          <p:cNvSpPr/>
          <p:nvPr/>
        </p:nvSpPr>
        <p:spPr>
          <a:xfrm>
            <a:off x="6841157" y="5722379"/>
            <a:ext cx="3769493" cy="400110"/>
          </a:xfrm>
          <a:prstGeom prst="rect">
            <a:avLst/>
          </a:prstGeom>
        </p:spPr>
        <p:txBody>
          <a:bodyPr wrap="none">
            <a:spAutoFit/>
          </a:bodyPr>
          <a:lstStyle/>
          <a:p>
            <a:r>
              <a:rPr lang="en-US" altLang="zh-CN" dirty="0" err="1"/>
              <a:t>repl</a:t>
            </a:r>
            <a:r>
              <a:rPr lang="en-US" altLang="zh-CN" dirty="0"/>
              <a:t>-ping-salve-period</a:t>
            </a:r>
            <a:r>
              <a:rPr lang="zh-CN" altLang="en-US" dirty="0"/>
              <a:t>，默认是</a:t>
            </a:r>
            <a:r>
              <a:rPr lang="en-US" altLang="zh-CN" dirty="0"/>
              <a:t>10</a:t>
            </a:r>
            <a:endParaRPr lang="zh-CN" altLang="en-US" dirty="0"/>
          </a:p>
        </p:txBody>
      </p:sp>
    </p:spTree>
    <p:extLst>
      <p:ext uri="{BB962C8B-B14F-4D97-AF65-F5344CB8AC3E}">
        <p14:creationId xmlns:p14="http://schemas.microsoft.com/office/powerpoint/2010/main" val="198206714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16" name="矩形 15"/>
          <p:cNvSpPr/>
          <p:nvPr/>
        </p:nvSpPr>
        <p:spPr>
          <a:xfrm>
            <a:off x="720477" y="1151855"/>
            <a:ext cx="9433048" cy="2308324"/>
          </a:xfrm>
          <a:prstGeom prst="rect">
            <a:avLst/>
          </a:prstGeom>
        </p:spPr>
        <p:txBody>
          <a:bodyPr wrap="square">
            <a:spAutoFit/>
          </a:bodyPr>
          <a:lstStyle/>
          <a:p>
            <a:r>
              <a:rPr lang="zh-CN" altLang="en-US" sz="1600" dirty="0" smtClean="0"/>
              <a:t>从节点每秒钟会上报一次自己的复制偏移量给主节点，因此主节点也会保留从节点的复制</a:t>
            </a:r>
            <a:r>
              <a:rPr lang="zh-CN" altLang="en-US" sz="1600" dirty="0"/>
              <a:t>偏移</a:t>
            </a:r>
            <a:r>
              <a:rPr lang="zh-CN" altLang="en-US" sz="1600" dirty="0" smtClean="0"/>
              <a:t>量</a:t>
            </a:r>
            <a:r>
              <a:rPr lang="en-US" altLang="zh-CN" sz="1600" dirty="0"/>
              <a:t>—info replication</a:t>
            </a:r>
            <a:r>
              <a:rPr lang="zh-CN" altLang="en-US" sz="1600" dirty="0" smtClean="0"/>
              <a:t>。</a:t>
            </a:r>
            <a:r>
              <a:rPr lang="zh-CN" altLang="en-US" sz="1600" dirty="0"/>
              <a:t>从节点在接收到主节点发送的命令后，也会累加记录自身的偏移</a:t>
            </a:r>
            <a:r>
              <a:rPr lang="zh-CN" altLang="en-US" sz="1600" dirty="0" smtClean="0"/>
              <a:t>量</a:t>
            </a:r>
            <a:r>
              <a:rPr lang="en-US" altLang="zh-CN" sz="1600" dirty="0"/>
              <a:t>info </a:t>
            </a:r>
            <a:r>
              <a:rPr lang="en-US" altLang="zh-CN" sz="1600" dirty="0" err="1"/>
              <a:t>relication</a:t>
            </a:r>
            <a:r>
              <a:rPr lang="zh-CN" altLang="en-US" sz="1600" dirty="0"/>
              <a:t>中的</a:t>
            </a:r>
            <a:r>
              <a:rPr lang="en-US" altLang="zh-CN" sz="1600" dirty="0" err="1" smtClean="0"/>
              <a:t>slave_repl_offset</a:t>
            </a:r>
            <a:r>
              <a:rPr lang="zh-CN" altLang="en-US" sz="1600" dirty="0" smtClean="0"/>
              <a:t>。具体作用：</a:t>
            </a:r>
            <a:endParaRPr lang="en-US" altLang="zh-CN" sz="1600" dirty="0" smtClean="0"/>
          </a:p>
          <a:p>
            <a:pPr marL="342900" indent="-342900">
              <a:buAutoNum type="arabicPeriod"/>
            </a:pPr>
            <a:r>
              <a:rPr lang="zh-CN" altLang="en-US" sz="1600" dirty="0" smtClean="0"/>
              <a:t>实时监测主从节点网络状态</a:t>
            </a:r>
            <a:endParaRPr lang="en-US" altLang="zh-CN" sz="1600" dirty="0" smtClean="0"/>
          </a:p>
          <a:p>
            <a:pPr marL="342900" indent="-342900">
              <a:buAutoNum type="arabicPeriod"/>
            </a:pPr>
            <a:r>
              <a:rPr lang="zh-CN" altLang="en-US" sz="1600" dirty="0" smtClean="0"/>
              <a:t>上报自身复制偏移量，监测复制数据是否丢失，如果丢失，从主节点的复制缓冲区拉取丢失数据</a:t>
            </a:r>
            <a:endParaRPr lang="en-US" altLang="zh-CN" sz="1600" dirty="0" smtClean="0"/>
          </a:p>
          <a:p>
            <a:pPr marL="342900" indent="-342900">
              <a:buAutoNum type="arabicPeriod"/>
            </a:pPr>
            <a:r>
              <a:rPr lang="zh-CN" altLang="en-US" sz="1600" dirty="0"/>
              <a:t>实现保证从节点的数量和延迟性功能，通过</a:t>
            </a:r>
            <a:r>
              <a:rPr lang="en-US" altLang="zh-CN" sz="1600" dirty="0"/>
              <a:t>min-slaves-to-write</a:t>
            </a:r>
            <a:r>
              <a:rPr lang="zh-CN" altLang="en-US" sz="1600" dirty="0"/>
              <a:t>、</a:t>
            </a:r>
            <a:r>
              <a:rPr lang="en-US" altLang="zh-CN" sz="1600" dirty="0" err="1" smtClean="0"/>
              <a:t>minslaves</a:t>
            </a:r>
            <a:r>
              <a:rPr lang="en-US" altLang="zh-CN" sz="1600" dirty="0" smtClean="0"/>
              <a:t>-max-lag</a:t>
            </a:r>
            <a:r>
              <a:rPr lang="zh-CN" altLang="en-US" sz="1600" dirty="0"/>
              <a:t>参数配置</a:t>
            </a:r>
            <a:r>
              <a:rPr lang="zh-CN" altLang="en-US" sz="1600" dirty="0" smtClean="0"/>
              <a:t>定义。</a:t>
            </a:r>
            <a:r>
              <a:rPr lang="en-US" altLang="zh-CN" sz="1600" dirty="0"/>
              <a:t>lag</a:t>
            </a:r>
            <a:r>
              <a:rPr lang="zh-CN" altLang="en-US" sz="1600" dirty="0"/>
              <a:t>表示与从节点最后一次通信延迟的秒数，正常延迟</a:t>
            </a:r>
            <a:r>
              <a:rPr lang="zh-CN" altLang="en-US" sz="1600" dirty="0" smtClean="0"/>
              <a:t>应该</a:t>
            </a:r>
            <a:r>
              <a:rPr lang="zh-CN" altLang="en-US" sz="1600" dirty="0"/>
              <a:t>在</a:t>
            </a:r>
            <a:r>
              <a:rPr lang="en-US" altLang="zh-CN" sz="1600" dirty="0"/>
              <a:t>0</a:t>
            </a:r>
            <a:r>
              <a:rPr lang="zh-CN" altLang="en-US" sz="1600" dirty="0"/>
              <a:t>和</a:t>
            </a:r>
            <a:r>
              <a:rPr lang="en-US" altLang="zh-CN" sz="1600" dirty="0"/>
              <a:t>1</a:t>
            </a:r>
            <a:r>
              <a:rPr lang="zh-CN" altLang="en-US" sz="1600" dirty="0"/>
              <a:t>之间。如果超过</a:t>
            </a:r>
            <a:r>
              <a:rPr lang="en-US" altLang="zh-CN" sz="1600" dirty="0" err="1"/>
              <a:t>repl</a:t>
            </a:r>
            <a:r>
              <a:rPr lang="en-US" altLang="zh-CN" sz="1600" dirty="0"/>
              <a:t>-timeout</a:t>
            </a:r>
            <a:r>
              <a:rPr lang="zh-CN" altLang="en-US" sz="1600" dirty="0"/>
              <a:t>配置的值（默认</a:t>
            </a:r>
            <a:r>
              <a:rPr lang="en-US" altLang="zh-CN" sz="1600" dirty="0"/>
              <a:t>60</a:t>
            </a:r>
            <a:r>
              <a:rPr lang="zh-CN" altLang="en-US" sz="1600" dirty="0"/>
              <a:t>秒），则判定从</a:t>
            </a:r>
            <a:r>
              <a:rPr lang="zh-CN" altLang="en-US" sz="1600" dirty="0" smtClean="0"/>
              <a:t>节点下</a:t>
            </a:r>
            <a:r>
              <a:rPr lang="zh-CN" altLang="en-US" sz="1600" dirty="0"/>
              <a:t>线并断开复制客户端连接。即使主节点判定从节点下线后，如果从节点</a:t>
            </a:r>
            <a:r>
              <a:rPr lang="zh-CN" altLang="en-US" sz="1600" dirty="0" smtClean="0"/>
              <a:t>重新</a:t>
            </a:r>
            <a:r>
              <a:rPr lang="zh-CN" altLang="en-US" sz="1600" dirty="0"/>
              <a:t>恢复，心跳检测会继续进行。</a:t>
            </a:r>
            <a:endParaRPr lang="en-US" altLang="zh-CN" sz="1600" dirty="0"/>
          </a:p>
        </p:txBody>
      </p:sp>
      <p:sp>
        <p:nvSpPr>
          <p:cNvPr id="17" name="矩形 16"/>
          <p:cNvSpPr/>
          <p:nvPr/>
        </p:nvSpPr>
        <p:spPr>
          <a:xfrm>
            <a:off x="144413" y="747884"/>
            <a:ext cx="1943865" cy="307777"/>
          </a:xfrm>
          <a:prstGeom prst="rect">
            <a:avLst/>
          </a:prstGeom>
        </p:spPr>
        <p:txBody>
          <a:bodyPr wrap="none">
            <a:spAutoFit/>
          </a:bodyPr>
          <a:lstStyle/>
          <a:p>
            <a:pPr marL="285750" indent="-285750">
              <a:buFont typeface="Arial" panose="020B0604020202020204" pitchFamily="34" charset="0"/>
              <a:buChar char="•"/>
            </a:pPr>
            <a:r>
              <a:rPr lang="en-US" altLang="zh-CN" sz="1400" b="1" dirty="0" err="1" smtClean="0">
                <a:latin typeface="微软雅黑" panose="020B0503020204020204" pitchFamily="34" charset="-122"/>
                <a:ea typeface="微软雅黑" panose="020B0503020204020204" pitchFamily="34" charset="-122"/>
              </a:rPr>
              <a:t>replconf</a:t>
            </a:r>
            <a:r>
              <a:rPr lang="zh-CN" altLang="en-US" sz="1400" b="1" dirty="0" smtClean="0">
                <a:latin typeface="微软雅黑" panose="020B0503020204020204" pitchFamily="34" charset="-122"/>
                <a:ea typeface="微软雅黑" panose="020B0503020204020204" pitchFamily="34" charset="-122"/>
              </a:rPr>
              <a:t>心跳作用</a:t>
            </a:r>
            <a:endParaRPr lang="en-US" altLang="zh-CN" sz="1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32445" y="3556373"/>
            <a:ext cx="4824536" cy="2436634"/>
          </a:xfrm>
          <a:prstGeom prst="rect">
            <a:avLst/>
          </a:prstGeom>
        </p:spPr>
      </p:pic>
      <p:pic>
        <p:nvPicPr>
          <p:cNvPr id="3" name="图片 2"/>
          <p:cNvPicPr>
            <a:picLocks noChangeAspect="1"/>
          </p:cNvPicPr>
          <p:nvPr/>
        </p:nvPicPr>
        <p:blipFill>
          <a:blip r:embed="rId3"/>
          <a:stretch>
            <a:fillRect/>
          </a:stretch>
        </p:blipFill>
        <p:spPr>
          <a:xfrm>
            <a:off x="5689029" y="3247253"/>
            <a:ext cx="3777035" cy="3242386"/>
          </a:xfrm>
          <a:prstGeom prst="rect">
            <a:avLst/>
          </a:prstGeom>
        </p:spPr>
      </p:pic>
    </p:spTree>
    <p:extLst>
      <p:ext uri="{BB962C8B-B14F-4D97-AF65-F5344CB8AC3E}">
        <p14:creationId xmlns:p14="http://schemas.microsoft.com/office/powerpoint/2010/main" val="3160617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6" name="矩形 5"/>
          <p:cNvSpPr/>
          <p:nvPr/>
        </p:nvSpPr>
        <p:spPr>
          <a:xfrm>
            <a:off x="144413" y="747884"/>
            <a:ext cx="1550424"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配置文件选项</a:t>
            </a:r>
            <a:endParaRPr lang="en-US" altLang="zh-CN" sz="1400" b="1" dirty="0">
              <a:latin typeface="微软雅黑" panose="020B0503020204020204" pitchFamily="34" charset="-122"/>
              <a:ea typeface="微软雅黑" panose="020B0503020204020204" pitchFamily="34" charset="-122"/>
            </a:endParaRPr>
          </a:p>
        </p:txBody>
      </p:sp>
      <p:sp>
        <p:nvSpPr>
          <p:cNvPr id="16" name="矩形 15"/>
          <p:cNvSpPr/>
          <p:nvPr/>
        </p:nvSpPr>
        <p:spPr>
          <a:xfrm>
            <a:off x="648469" y="1218014"/>
            <a:ext cx="9433048" cy="584775"/>
          </a:xfrm>
          <a:prstGeom prst="rect">
            <a:avLst/>
          </a:prstGeom>
        </p:spPr>
        <p:txBody>
          <a:bodyPr wrap="square">
            <a:spAutoFit/>
          </a:bodyPr>
          <a:lstStyle/>
          <a:p>
            <a:r>
              <a:rPr lang="en-US" altLang="zh-CN" sz="1600" dirty="0" smtClean="0"/>
              <a:t>min-replicas-to-write 3</a:t>
            </a:r>
          </a:p>
          <a:p>
            <a:r>
              <a:rPr lang="en-US" altLang="zh-CN" sz="1600" dirty="0" smtClean="0"/>
              <a:t>min-replicas-max-lag 10</a:t>
            </a:r>
            <a:endParaRPr lang="en-US" altLang="zh-CN" sz="1600" dirty="0"/>
          </a:p>
        </p:txBody>
      </p:sp>
      <p:sp>
        <p:nvSpPr>
          <p:cNvPr id="2" name="矩形 1"/>
          <p:cNvSpPr/>
          <p:nvPr/>
        </p:nvSpPr>
        <p:spPr>
          <a:xfrm>
            <a:off x="919625" y="1802789"/>
            <a:ext cx="9809964" cy="584775"/>
          </a:xfrm>
          <a:prstGeom prst="rect">
            <a:avLst/>
          </a:prstGeom>
        </p:spPr>
        <p:txBody>
          <a:bodyPr wrap="square">
            <a:spAutoFit/>
          </a:bodyPr>
          <a:lstStyle/>
          <a:p>
            <a:r>
              <a:rPr lang="en-US" altLang="zh-CN" sz="1600" dirty="0" err="1"/>
              <a:t>redis</a:t>
            </a:r>
            <a:r>
              <a:rPr lang="zh-CN" altLang="en-US" sz="1600" dirty="0"/>
              <a:t>的</a:t>
            </a:r>
            <a:r>
              <a:rPr lang="en-US" altLang="zh-CN" sz="1600" dirty="0"/>
              <a:t>min-slaves-to-write</a:t>
            </a:r>
            <a:r>
              <a:rPr lang="zh-CN" altLang="en-US" sz="1600" dirty="0"/>
              <a:t>和</a:t>
            </a:r>
            <a:r>
              <a:rPr lang="en-US" altLang="zh-CN" sz="1600" dirty="0"/>
              <a:t>min-slaves-max-lag</a:t>
            </a:r>
            <a:r>
              <a:rPr lang="zh-CN" altLang="en-US" sz="1600" dirty="0"/>
              <a:t>两个选项可以防止主服务器在不安全的情况下执行写</a:t>
            </a:r>
            <a:r>
              <a:rPr lang="zh-CN" altLang="en-US" sz="1600" dirty="0" smtClean="0"/>
              <a:t>命令。默认关闭</a:t>
            </a:r>
            <a:r>
              <a:rPr lang="en-US" altLang="zh-CN" sz="1600" dirty="0" smtClean="0"/>
              <a:t>(0)</a:t>
            </a:r>
            <a:endParaRPr lang="zh-CN" altLang="en-US" sz="1600" dirty="0"/>
          </a:p>
        </p:txBody>
      </p:sp>
      <p:sp>
        <p:nvSpPr>
          <p:cNvPr id="3" name="矩形 2"/>
          <p:cNvSpPr/>
          <p:nvPr/>
        </p:nvSpPr>
        <p:spPr>
          <a:xfrm>
            <a:off x="504453" y="2520007"/>
            <a:ext cx="2636106" cy="400110"/>
          </a:xfrm>
          <a:prstGeom prst="rect">
            <a:avLst/>
          </a:prstGeom>
        </p:spPr>
        <p:txBody>
          <a:bodyPr wrap="none">
            <a:spAutoFit/>
          </a:bodyPr>
          <a:lstStyle/>
          <a:p>
            <a:r>
              <a:rPr lang="en-US" altLang="zh-CN" dirty="0"/>
              <a:t>replica-serve-stale-data</a:t>
            </a:r>
            <a:endParaRPr lang="zh-CN" altLang="en-US" dirty="0"/>
          </a:p>
        </p:txBody>
      </p:sp>
      <p:sp>
        <p:nvSpPr>
          <p:cNvPr id="18" name="矩形 17"/>
          <p:cNvSpPr/>
          <p:nvPr/>
        </p:nvSpPr>
        <p:spPr>
          <a:xfrm>
            <a:off x="966597" y="2964083"/>
            <a:ext cx="10267048" cy="584775"/>
          </a:xfrm>
          <a:prstGeom prst="rect">
            <a:avLst/>
          </a:prstGeom>
        </p:spPr>
        <p:txBody>
          <a:bodyPr wrap="square">
            <a:spAutoFit/>
          </a:bodyPr>
          <a:lstStyle/>
          <a:p>
            <a:r>
              <a:rPr lang="zh-CN" altLang="en-US" sz="1600" dirty="0"/>
              <a:t>当一个</a:t>
            </a:r>
            <a:r>
              <a:rPr lang="en-US" altLang="zh-CN" sz="1600" dirty="0"/>
              <a:t>slave</a:t>
            </a:r>
            <a:r>
              <a:rPr lang="zh-CN" altLang="en-US" sz="1600" dirty="0"/>
              <a:t>失去和</a:t>
            </a:r>
            <a:r>
              <a:rPr lang="en-US" altLang="zh-CN" sz="1600" dirty="0"/>
              <a:t>master</a:t>
            </a:r>
            <a:r>
              <a:rPr lang="zh-CN" altLang="en-US" sz="1600" dirty="0"/>
              <a:t>的连接，或者同步正在进行中，</a:t>
            </a:r>
            <a:r>
              <a:rPr lang="en-US" altLang="zh-CN" sz="1600" dirty="0"/>
              <a:t>slave</a:t>
            </a:r>
            <a:r>
              <a:rPr lang="zh-CN" altLang="en-US" sz="1600" dirty="0"/>
              <a:t>的行为有两种</a:t>
            </a:r>
            <a:r>
              <a:rPr lang="zh-CN" altLang="en-US" sz="1600" dirty="0" smtClean="0"/>
              <a:t>可能</a:t>
            </a:r>
            <a:r>
              <a:rPr lang="en-US" altLang="zh-CN" sz="1600" dirty="0" smtClean="0"/>
              <a:t>.</a:t>
            </a:r>
          </a:p>
          <a:p>
            <a:r>
              <a:rPr lang="en-US" altLang="zh-CN" sz="1600" dirty="0" smtClean="0"/>
              <a:t>yes</a:t>
            </a:r>
            <a:r>
              <a:rPr lang="zh-CN" altLang="en-US" sz="1600" dirty="0" smtClean="0"/>
              <a:t>表示正常接收请求；</a:t>
            </a:r>
            <a:r>
              <a:rPr lang="en-US" altLang="zh-CN" sz="1600" dirty="0" smtClean="0"/>
              <a:t>no</a:t>
            </a:r>
            <a:r>
              <a:rPr lang="zh-CN" altLang="en-US" sz="1600" dirty="0" smtClean="0"/>
              <a:t>返回一个错误</a:t>
            </a:r>
            <a:r>
              <a:rPr lang="en-US" altLang="zh-CN" sz="1600" dirty="0" smtClean="0"/>
              <a:t>(</a:t>
            </a:r>
            <a:r>
              <a:rPr lang="zh-CN" altLang="en-US" sz="1600" dirty="0" smtClean="0"/>
              <a:t>除了部分命令如</a:t>
            </a:r>
            <a:r>
              <a:rPr lang="en-US" altLang="zh-CN" sz="1600" dirty="0" smtClean="0"/>
              <a:t>info</a:t>
            </a:r>
            <a:r>
              <a:rPr lang="zh-CN" altLang="en-US" sz="1600" dirty="0" smtClean="0"/>
              <a:t>等</a:t>
            </a:r>
            <a:r>
              <a:rPr lang="en-US" altLang="zh-CN" sz="1600" dirty="0" smtClean="0"/>
              <a:t>)</a:t>
            </a:r>
            <a:r>
              <a:rPr lang="zh-CN" altLang="en-US" sz="1600" dirty="0" smtClean="0"/>
              <a:t>。默认为</a:t>
            </a:r>
            <a:r>
              <a:rPr lang="en-US" altLang="zh-CN" sz="1600" dirty="0" smtClean="0"/>
              <a:t>yes</a:t>
            </a:r>
            <a:endParaRPr lang="zh-CN" altLang="en-US" sz="1600" dirty="0"/>
          </a:p>
        </p:txBody>
      </p:sp>
      <p:sp>
        <p:nvSpPr>
          <p:cNvPr id="4" name="矩形 3"/>
          <p:cNvSpPr/>
          <p:nvPr/>
        </p:nvSpPr>
        <p:spPr>
          <a:xfrm>
            <a:off x="504453" y="3527139"/>
            <a:ext cx="1956689" cy="400110"/>
          </a:xfrm>
          <a:prstGeom prst="rect">
            <a:avLst/>
          </a:prstGeom>
        </p:spPr>
        <p:txBody>
          <a:bodyPr wrap="none">
            <a:spAutoFit/>
          </a:bodyPr>
          <a:lstStyle/>
          <a:p>
            <a:r>
              <a:rPr lang="en-US" altLang="zh-CN" dirty="0"/>
              <a:t>replica-read-only</a:t>
            </a:r>
            <a:endParaRPr lang="zh-CN" altLang="en-US" dirty="0"/>
          </a:p>
        </p:txBody>
      </p:sp>
      <p:sp>
        <p:nvSpPr>
          <p:cNvPr id="21" name="矩形 20"/>
          <p:cNvSpPr/>
          <p:nvPr/>
        </p:nvSpPr>
        <p:spPr>
          <a:xfrm>
            <a:off x="966597" y="3966615"/>
            <a:ext cx="9809964" cy="338554"/>
          </a:xfrm>
          <a:prstGeom prst="rect">
            <a:avLst/>
          </a:prstGeom>
        </p:spPr>
        <p:txBody>
          <a:bodyPr wrap="square">
            <a:spAutoFit/>
          </a:bodyPr>
          <a:lstStyle/>
          <a:p>
            <a:r>
              <a:rPr lang="zh-CN" altLang="en-US" sz="1600" dirty="0" smtClean="0"/>
              <a:t>表示副本只读，在实现读写分离时使用</a:t>
            </a:r>
            <a:endParaRPr lang="zh-CN" altLang="en-US" sz="1600" dirty="0"/>
          </a:p>
        </p:txBody>
      </p:sp>
      <p:sp>
        <p:nvSpPr>
          <p:cNvPr id="8" name="矩形 7"/>
          <p:cNvSpPr/>
          <p:nvPr/>
        </p:nvSpPr>
        <p:spPr>
          <a:xfrm>
            <a:off x="479156" y="4384463"/>
            <a:ext cx="2007281" cy="400110"/>
          </a:xfrm>
          <a:prstGeom prst="rect">
            <a:avLst/>
          </a:prstGeom>
        </p:spPr>
        <p:txBody>
          <a:bodyPr wrap="none">
            <a:spAutoFit/>
          </a:bodyPr>
          <a:lstStyle/>
          <a:p>
            <a:r>
              <a:rPr lang="en-US" altLang="zh-CN" dirty="0" err="1"/>
              <a:t>repl</a:t>
            </a:r>
            <a:r>
              <a:rPr lang="en-US" altLang="zh-CN" dirty="0"/>
              <a:t>-diskless-sync</a:t>
            </a:r>
            <a:endParaRPr lang="zh-CN" altLang="en-US" dirty="0"/>
          </a:p>
        </p:txBody>
      </p:sp>
      <p:sp>
        <p:nvSpPr>
          <p:cNvPr id="27" name="矩形 26"/>
          <p:cNvSpPr/>
          <p:nvPr/>
        </p:nvSpPr>
        <p:spPr>
          <a:xfrm>
            <a:off x="994620" y="4864372"/>
            <a:ext cx="9809964" cy="338554"/>
          </a:xfrm>
          <a:prstGeom prst="rect">
            <a:avLst/>
          </a:prstGeom>
        </p:spPr>
        <p:txBody>
          <a:bodyPr wrap="square">
            <a:spAutoFit/>
          </a:bodyPr>
          <a:lstStyle/>
          <a:p>
            <a:r>
              <a:rPr lang="zh-CN" altLang="en-US" sz="1600" dirty="0" smtClean="0"/>
              <a:t>表示是否启用无盘复制，默认为</a:t>
            </a:r>
            <a:r>
              <a:rPr lang="en-US" altLang="zh-CN" sz="1600" dirty="0" smtClean="0"/>
              <a:t>no</a:t>
            </a:r>
            <a:r>
              <a:rPr lang="zh-CN" altLang="en-US" sz="1600" dirty="0" smtClean="0"/>
              <a:t>关闭</a:t>
            </a:r>
            <a:endParaRPr lang="zh-CN" altLang="en-US" sz="1600" dirty="0"/>
          </a:p>
        </p:txBody>
      </p:sp>
      <p:sp>
        <p:nvSpPr>
          <p:cNvPr id="9" name="矩形 8"/>
          <p:cNvSpPr/>
          <p:nvPr/>
        </p:nvSpPr>
        <p:spPr>
          <a:xfrm>
            <a:off x="504453" y="5254535"/>
            <a:ext cx="2642134" cy="400110"/>
          </a:xfrm>
          <a:prstGeom prst="rect">
            <a:avLst/>
          </a:prstGeom>
        </p:spPr>
        <p:txBody>
          <a:bodyPr wrap="none">
            <a:spAutoFit/>
          </a:bodyPr>
          <a:lstStyle/>
          <a:p>
            <a:r>
              <a:rPr lang="en-US" altLang="zh-CN" dirty="0" err="1"/>
              <a:t>repl</a:t>
            </a:r>
            <a:r>
              <a:rPr lang="en-US" altLang="zh-CN" dirty="0"/>
              <a:t>-diskless-sync-delay</a:t>
            </a:r>
            <a:endParaRPr lang="zh-CN" altLang="en-US" dirty="0"/>
          </a:p>
        </p:txBody>
      </p:sp>
      <p:sp>
        <p:nvSpPr>
          <p:cNvPr id="29" name="矩形 28"/>
          <p:cNvSpPr/>
          <p:nvPr/>
        </p:nvSpPr>
        <p:spPr>
          <a:xfrm>
            <a:off x="864493" y="5716366"/>
            <a:ext cx="9809964" cy="584775"/>
          </a:xfrm>
          <a:prstGeom prst="rect">
            <a:avLst/>
          </a:prstGeom>
        </p:spPr>
        <p:txBody>
          <a:bodyPr wrap="square">
            <a:spAutoFit/>
          </a:bodyPr>
          <a:lstStyle/>
          <a:p>
            <a:r>
              <a:rPr lang="zh-CN" altLang="en-US" sz="1600" dirty="0" smtClean="0"/>
              <a:t>表示无盘复制延迟时间，默认为</a:t>
            </a:r>
            <a:r>
              <a:rPr lang="en-US" altLang="zh-CN" sz="1600" dirty="0" smtClean="0"/>
              <a:t>5s</a:t>
            </a:r>
            <a:r>
              <a:rPr lang="zh-CN" altLang="en-US" sz="1600" dirty="0" smtClean="0"/>
              <a:t>。</a:t>
            </a:r>
            <a:r>
              <a:rPr lang="zh-CN" altLang="en-US" sz="1600" dirty="0" smtClean="0">
                <a:solidFill>
                  <a:srgbClr val="FF0000"/>
                </a:solidFill>
              </a:rPr>
              <a:t>保证有更多的从节点到达，避免设置为</a:t>
            </a:r>
            <a:r>
              <a:rPr lang="en-US" altLang="zh-CN" sz="1600" dirty="0" smtClean="0">
                <a:solidFill>
                  <a:srgbClr val="FF0000"/>
                </a:solidFill>
              </a:rPr>
              <a:t>0</a:t>
            </a:r>
            <a:r>
              <a:rPr lang="zh-CN" altLang="en-US" sz="1600" dirty="0" smtClean="0">
                <a:solidFill>
                  <a:srgbClr val="FF0000"/>
                </a:solidFill>
              </a:rPr>
              <a:t>，因为无盘模式下，一旦开始复制到达的</a:t>
            </a:r>
            <a:r>
              <a:rPr lang="en-US" altLang="zh-CN" sz="1600" dirty="0" smtClean="0">
                <a:solidFill>
                  <a:srgbClr val="FF0000"/>
                </a:solidFill>
              </a:rPr>
              <a:t>slave</a:t>
            </a:r>
            <a:r>
              <a:rPr lang="zh-CN" altLang="en-US" sz="1600" dirty="0" smtClean="0">
                <a:solidFill>
                  <a:srgbClr val="FF0000"/>
                </a:solidFill>
              </a:rPr>
              <a:t>将会排队。</a:t>
            </a:r>
            <a:endParaRPr lang="zh-CN" altLang="en-US" sz="1600" dirty="0">
              <a:solidFill>
                <a:srgbClr val="FF0000"/>
              </a:solidFill>
            </a:endParaRPr>
          </a:p>
        </p:txBody>
      </p:sp>
    </p:spTree>
    <p:extLst>
      <p:ext uri="{BB962C8B-B14F-4D97-AF65-F5344CB8AC3E}">
        <p14:creationId xmlns:p14="http://schemas.microsoft.com/office/powerpoint/2010/main" val="2507562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28595" y="71735"/>
            <a:ext cx="6120680" cy="647700"/>
          </a:xfrm>
        </p:spPr>
        <p:txBody>
          <a:bodyPr/>
          <a:lstStyle/>
          <a:p>
            <a:r>
              <a:rPr lang="zh-CN" altLang="en-US" dirty="0" smtClean="0"/>
              <a:t>主从复制</a:t>
            </a:r>
            <a:endParaRPr lang="zh-CN" altLang="en-US" dirty="0"/>
          </a:p>
        </p:txBody>
      </p:sp>
      <p:sp>
        <p:nvSpPr>
          <p:cNvPr id="6" name="矩形 5"/>
          <p:cNvSpPr/>
          <p:nvPr/>
        </p:nvSpPr>
        <p:spPr>
          <a:xfrm>
            <a:off x="144413" y="747884"/>
            <a:ext cx="1550424" cy="307777"/>
          </a:xfrm>
          <a:prstGeom prst="rect">
            <a:avLst/>
          </a:prstGeom>
        </p:spPr>
        <p:txBody>
          <a:bodyPr wrap="none">
            <a:spAutoFit/>
          </a:bodyPr>
          <a:lstStyle/>
          <a:p>
            <a:pPr marL="285750"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配置文件选项</a:t>
            </a:r>
            <a:endParaRPr lang="en-US" altLang="zh-CN" sz="1400" b="1" dirty="0">
              <a:latin typeface="微软雅黑" panose="020B0503020204020204" pitchFamily="34" charset="-122"/>
              <a:ea typeface="微软雅黑" panose="020B0503020204020204" pitchFamily="34" charset="-122"/>
            </a:endParaRPr>
          </a:p>
        </p:txBody>
      </p:sp>
      <p:sp>
        <p:nvSpPr>
          <p:cNvPr id="2" name="矩形 1"/>
          <p:cNvSpPr/>
          <p:nvPr/>
        </p:nvSpPr>
        <p:spPr>
          <a:xfrm>
            <a:off x="919625" y="1802789"/>
            <a:ext cx="9809964" cy="338554"/>
          </a:xfrm>
          <a:prstGeom prst="rect">
            <a:avLst/>
          </a:prstGeom>
        </p:spPr>
        <p:txBody>
          <a:bodyPr wrap="square">
            <a:spAutoFit/>
          </a:bodyPr>
          <a:lstStyle/>
          <a:p>
            <a:r>
              <a:rPr lang="zh-CN" altLang="en-US" sz="1600" dirty="0" smtClean="0"/>
              <a:t>主节点发送给所有从节点</a:t>
            </a:r>
            <a:r>
              <a:rPr lang="en-US" altLang="zh-CN" sz="1600" dirty="0" smtClean="0"/>
              <a:t>ping</a:t>
            </a:r>
            <a:r>
              <a:rPr lang="zh-CN" altLang="en-US" sz="1600" dirty="0" smtClean="0"/>
              <a:t>的时间间隔，默认是为</a:t>
            </a:r>
            <a:r>
              <a:rPr lang="en-US" altLang="zh-CN" sz="1600" dirty="0" smtClean="0"/>
              <a:t>10s</a:t>
            </a:r>
            <a:endParaRPr lang="zh-CN" altLang="en-US" sz="1600" dirty="0"/>
          </a:p>
        </p:txBody>
      </p:sp>
      <p:sp>
        <p:nvSpPr>
          <p:cNvPr id="3" name="矩形 2"/>
          <p:cNvSpPr/>
          <p:nvPr/>
        </p:nvSpPr>
        <p:spPr>
          <a:xfrm>
            <a:off x="429458" y="2167195"/>
            <a:ext cx="1506951" cy="400110"/>
          </a:xfrm>
          <a:prstGeom prst="rect">
            <a:avLst/>
          </a:prstGeom>
        </p:spPr>
        <p:txBody>
          <a:bodyPr wrap="none">
            <a:spAutoFit/>
          </a:bodyPr>
          <a:lstStyle/>
          <a:p>
            <a:r>
              <a:rPr lang="en-US" altLang="zh-CN" dirty="0" err="1"/>
              <a:t>repl</a:t>
            </a:r>
            <a:r>
              <a:rPr lang="en-US" altLang="zh-CN" dirty="0"/>
              <a:t>-timeout</a:t>
            </a:r>
            <a:endParaRPr lang="zh-CN" altLang="en-US" dirty="0"/>
          </a:p>
        </p:txBody>
      </p:sp>
      <p:sp>
        <p:nvSpPr>
          <p:cNvPr id="18" name="矩形 17"/>
          <p:cNvSpPr/>
          <p:nvPr/>
        </p:nvSpPr>
        <p:spPr>
          <a:xfrm>
            <a:off x="891602" y="2611271"/>
            <a:ext cx="10267048" cy="338554"/>
          </a:xfrm>
          <a:prstGeom prst="rect">
            <a:avLst/>
          </a:prstGeom>
        </p:spPr>
        <p:txBody>
          <a:bodyPr wrap="square">
            <a:spAutoFit/>
          </a:bodyPr>
          <a:lstStyle/>
          <a:p>
            <a:r>
              <a:rPr lang="zh-CN" altLang="en-US" sz="1600" dirty="0" smtClean="0"/>
              <a:t>当从节点超时时间，默认为</a:t>
            </a:r>
            <a:r>
              <a:rPr lang="en-US" altLang="zh-CN" sz="1600" dirty="0" smtClean="0"/>
              <a:t>60s</a:t>
            </a:r>
            <a:endParaRPr lang="zh-CN" altLang="en-US" sz="1600" dirty="0"/>
          </a:p>
        </p:txBody>
      </p:sp>
      <p:sp>
        <p:nvSpPr>
          <p:cNvPr id="4" name="矩形 3"/>
          <p:cNvSpPr/>
          <p:nvPr/>
        </p:nvSpPr>
        <p:spPr>
          <a:xfrm>
            <a:off x="429458" y="3174327"/>
            <a:ext cx="2722155" cy="400110"/>
          </a:xfrm>
          <a:prstGeom prst="rect">
            <a:avLst/>
          </a:prstGeom>
        </p:spPr>
        <p:txBody>
          <a:bodyPr wrap="none">
            <a:spAutoFit/>
          </a:bodyPr>
          <a:lstStyle/>
          <a:p>
            <a:r>
              <a:rPr lang="en-US" altLang="zh-CN" dirty="0" err="1"/>
              <a:t>repl</a:t>
            </a:r>
            <a:r>
              <a:rPr lang="en-US" altLang="zh-CN" dirty="0"/>
              <a:t>-disable-</a:t>
            </a:r>
            <a:r>
              <a:rPr lang="en-US" altLang="zh-CN" dirty="0" err="1"/>
              <a:t>tcp</a:t>
            </a:r>
            <a:r>
              <a:rPr lang="en-US" altLang="zh-CN" dirty="0"/>
              <a:t>-</a:t>
            </a:r>
            <a:r>
              <a:rPr lang="en-US" altLang="zh-CN" dirty="0" err="1"/>
              <a:t>nodelay</a:t>
            </a:r>
            <a:endParaRPr lang="en-US" altLang="zh-CN" dirty="0"/>
          </a:p>
        </p:txBody>
      </p:sp>
      <p:sp>
        <p:nvSpPr>
          <p:cNvPr id="21" name="矩形 20"/>
          <p:cNvSpPr/>
          <p:nvPr/>
        </p:nvSpPr>
        <p:spPr>
          <a:xfrm>
            <a:off x="891602" y="3613803"/>
            <a:ext cx="9809964" cy="338554"/>
          </a:xfrm>
          <a:prstGeom prst="rect">
            <a:avLst/>
          </a:prstGeom>
        </p:spPr>
        <p:txBody>
          <a:bodyPr wrap="square">
            <a:spAutoFit/>
          </a:bodyPr>
          <a:lstStyle/>
          <a:p>
            <a:r>
              <a:rPr lang="zh-CN" altLang="en-US" sz="1600" dirty="0" smtClean="0"/>
              <a:t>表示复制期间，是否关闭</a:t>
            </a:r>
            <a:r>
              <a:rPr lang="en-US" altLang="zh-CN" sz="1600" dirty="0" err="1" smtClean="0"/>
              <a:t>nodelay</a:t>
            </a:r>
            <a:r>
              <a:rPr lang="zh-CN" altLang="en-US" sz="1600" dirty="0" smtClean="0"/>
              <a:t>算法，默认为</a:t>
            </a:r>
            <a:r>
              <a:rPr lang="en-US" altLang="zh-CN" sz="1600" dirty="0" smtClean="0"/>
              <a:t>no</a:t>
            </a:r>
          </a:p>
        </p:txBody>
      </p:sp>
      <p:sp>
        <p:nvSpPr>
          <p:cNvPr id="8" name="矩形 7"/>
          <p:cNvSpPr/>
          <p:nvPr/>
        </p:nvSpPr>
        <p:spPr>
          <a:xfrm>
            <a:off x="404161" y="4031651"/>
            <a:ext cx="1990097" cy="400110"/>
          </a:xfrm>
          <a:prstGeom prst="rect">
            <a:avLst/>
          </a:prstGeom>
        </p:spPr>
        <p:txBody>
          <a:bodyPr wrap="none">
            <a:spAutoFit/>
          </a:bodyPr>
          <a:lstStyle/>
          <a:p>
            <a:r>
              <a:rPr lang="en-US" altLang="zh-CN" dirty="0" err="1"/>
              <a:t>repl</a:t>
            </a:r>
            <a:r>
              <a:rPr lang="en-US" altLang="zh-CN" dirty="0"/>
              <a:t>-backlog-size </a:t>
            </a:r>
          </a:p>
        </p:txBody>
      </p:sp>
      <p:sp>
        <p:nvSpPr>
          <p:cNvPr id="27" name="矩形 26"/>
          <p:cNvSpPr/>
          <p:nvPr/>
        </p:nvSpPr>
        <p:spPr>
          <a:xfrm>
            <a:off x="919625" y="4511560"/>
            <a:ext cx="9809964" cy="584775"/>
          </a:xfrm>
          <a:prstGeom prst="rect">
            <a:avLst/>
          </a:prstGeom>
        </p:spPr>
        <p:txBody>
          <a:bodyPr wrap="square">
            <a:spAutoFit/>
          </a:bodyPr>
          <a:lstStyle/>
          <a:p>
            <a:r>
              <a:rPr lang="zh-CN" altLang="en-US" sz="1600" dirty="0" smtClean="0"/>
              <a:t>表示复制积压缓冲区大小，默认为</a:t>
            </a:r>
            <a:r>
              <a:rPr lang="en-US" altLang="zh-CN" sz="1600" dirty="0" smtClean="0"/>
              <a:t>1m</a:t>
            </a:r>
            <a:r>
              <a:rPr lang="zh-CN" altLang="en-US" sz="1600" dirty="0" smtClean="0"/>
              <a:t>。对于</a:t>
            </a:r>
            <a:r>
              <a:rPr lang="zh-CN" altLang="en-US" sz="1600" dirty="0"/>
              <a:t>复制积压缓冲区整个主节点只有一个，所有的从节点共享此缓冲区</a:t>
            </a:r>
          </a:p>
        </p:txBody>
      </p:sp>
      <p:sp>
        <p:nvSpPr>
          <p:cNvPr id="5" name="矩形 4"/>
          <p:cNvSpPr/>
          <p:nvPr/>
        </p:nvSpPr>
        <p:spPr>
          <a:xfrm>
            <a:off x="576461" y="1235024"/>
            <a:ext cx="2657202" cy="400110"/>
          </a:xfrm>
          <a:prstGeom prst="rect">
            <a:avLst/>
          </a:prstGeom>
        </p:spPr>
        <p:txBody>
          <a:bodyPr wrap="none">
            <a:spAutoFit/>
          </a:bodyPr>
          <a:lstStyle/>
          <a:p>
            <a:r>
              <a:rPr lang="en-US" altLang="zh-CN" dirty="0" err="1"/>
              <a:t>repl</a:t>
            </a:r>
            <a:r>
              <a:rPr lang="en-US" altLang="zh-CN" dirty="0"/>
              <a:t>-ping-replica-period</a:t>
            </a:r>
            <a:endParaRPr lang="zh-CN" altLang="en-US" dirty="0"/>
          </a:p>
        </p:txBody>
      </p:sp>
      <p:sp>
        <p:nvSpPr>
          <p:cNvPr id="12" name="矩形 11"/>
          <p:cNvSpPr/>
          <p:nvPr/>
        </p:nvSpPr>
        <p:spPr>
          <a:xfrm>
            <a:off x="463693" y="5063386"/>
            <a:ext cx="1777410" cy="400110"/>
          </a:xfrm>
          <a:prstGeom prst="rect">
            <a:avLst/>
          </a:prstGeom>
        </p:spPr>
        <p:txBody>
          <a:bodyPr wrap="none">
            <a:spAutoFit/>
          </a:bodyPr>
          <a:lstStyle/>
          <a:p>
            <a:r>
              <a:rPr lang="en-US" altLang="zh-CN" dirty="0" err="1"/>
              <a:t>repl</a:t>
            </a:r>
            <a:r>
              <a:rPr lang="en-US" altLang="zh-CN" dirty="0"/>
              <a:t>-backlog-</a:t>
            </a:r>
            <a:r>
              <a:rPr lang="en-US" altLang="zh-CN" dirty="0" err="1"/>
              <a:t>ttl</a:t>
            </a:r>
            <a:endParaRPr lang="en-US" altLang="zh-CN" dirty="0"/>
          </a:p>
        </p:txBody>
      </p:sp>
      <p:sp>
        <p:nvSpPr>
          <p:cNvPr id="14" name="矩形 13"/>
          <p:cNvSpPr/>
          <p:nvPr/>
        </p:nvSpPr>
        <p:spPr>
          <a:xfrm>
            <a:off x="979157" y="5543295"/>
            <a:ext cx="9809964" cy="584775"/>
          </a:xfrm>
          <a:prstGeom prst="rect">
            <a:avLst/>
          </a:prstGeom>
        </p:spPr>
        <p:txBody>
          <a:bodyPr wrap="square">
            <a:spAutoFit/>
          </a:bodyPr>
          <a:lstStyle/>
          <a:p>
            <a:r>
              <a:rPr lang="zh-CN" altLang="en-US" sz="1600" dirty="0" smtClean="0"/>
              <a:t>表示</a:t>
            </a:r>
            <a:r>
              <a:rPr lang="en-US" altLang="zh-CN" sz="1600" dirty="0"/>
              <a:t>master</a:t>
            </a:r>
            <a:r>
              <a:rPr lang="zh-CN" altLang="en-US" sz="1600" dirty="0"/>
              <a:t>没有</a:t>
            </a:r>
            <a:r>
              <a:rPr lang="en-US" altLang="zh-CN" sz="1600" dirty="0"/>
              <a:t>slave</a:t>
            </a:r>
            <a:r>
              <a:rPr lang="zh-CN" altLang="en-US" sz="1600" dirty="0"/>
              <a:t>一段时间会释放复制缓冲区的内存，</a:t>
            </a:r>
            <a:r>
              <a:rPr lang="en-US" altLang="zh-CN" sz="1600" dirty="0" err="1"/>
              <a:t>repl</a:t>
            </a:r>
            <a:r>
              <a:rPr lang="en-US" altLang="zh-CN" sz="1600" dirty="0"/>
              <a:t>-backlog-</a:t>
            </a:r>
            <a:r>
              <a:rPr lang="en-US" altLang="zh-CN" sz="1600" dirty="0" err="1"/>
              <a:t>ttl</a:t>
            </a:r>
            <a:r>
              <a:rPr lang="zh-CN" altLang="en-US" sz="1600" dirty="0"/>
              <a:t>用来设置该时间长度。单位为秒</a:t>
            </a:r>
            <a:r>
              <a:rPr lang="zh-CN" altLang="en-US" sz="1600" dirty="0" smtClean="0"/>
              <a:t>。默认为</a:t>
            </a:r>
            <a:r>
              <a:rPr lang="en-US" altLang="zh-CN" sz="1600" dirty="0" smtClean="0"/>
              <a:t>3600</a:t>
            </a:r>
            <a:endParaRPr lang="zh-CN" altLang="en-US" sz="1600" dirty="0"/>
          </a:p>
        </p:txBody>
      </p:sp>
    </p:spTree>
    <p:extLst>
      <p:ext uri="{BB962C8B-B14F-4D97-AF65-F5344CB8AC3E}">
        <p14:creationId xmlns:p14="http://schemas.microsoft.com/office/powerpoint/2010/main" val="27306401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en-US" altLang="zh-CN" dirty="0"/>
              <a:t>DEBUG</a:t>
            </a:r>
            <a:endParaRPr lang="zh-CN" altLang="en-US" dirty="0"/>
          </a:p>
        </p:txBody>
      </p:sp>
      <p:sp>
        <p:nvSpPr>
          <p:cNvPr id="5" name="Freeform 222"/>
          <p:cNvSpPr>
            <a:spLocks noEditPoints="1"/>
          </p:cNvSpPr>
          <p:nvPr/>
        </p:nvSpPr>
        <p:spPr bwMode="auto">
          <a:xfrm>
            <a:off x="3106303" y="230348"/>
            <a:ext cx="268908" cy="27009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gradFill>
            <a:gsLst>
              <a:gs pos="0">
                <a:schemeClr val="accent6"/>
              </a:gs>
              <a:gs pos="50000">
                <a:srgbClr val="E61D1A"/>
              </a:gs>
              <a:gs pos="100000">
                <a:srgbClr val="E61D1A"/>
              </a:gs>
            </a:gsLst>
            <a:lin ang="2700000" scaled="1"/>
          </a:gradFill>
          <a:ln>
            <a:noFill/>
          </a:ln>
        </p:spPr>
        <p:txBody>
          <a:bodyPr vert="horz" wrap="square" lIns="91440" tIns="45720" rIns="91440" bIns="45720" numCol="1" anchor="t" anchorCtr="0" compatLnSpc="1">
            <a:prstTxWarp prst="textNoShape">
              <a:avLst/>
            </a:prstTxWarp>
          </a:bodyPr>
          <a:lstStyle/>
          <a:p>
            <a:endParaRPr lang="en-US" sz="1100" dirty="0">
              <a:solidFill>
                <a:schemeClr val="tx2"/>
              </a:solidFill>
              <a:latin typeface="微软雅黑" pitchFamily="34" charset="-122"/>
              <a:ea typeface="微软雅黑" pitchFamily="34" charset="-122"/>
            </a:endParaRPr>
          </a:p>
        </p:txBody>
      </p:sp>
      <p:sp>
        <p:nvSpPr>
          <p:cNvPr id="11" name="矩形 10"/>
          <p:cNvSpPr/>
          <p:nvPr/>
        </p:nvSpPr>
        <p:spPr>
          <a:xfrm>
            <a:off x="1132898" y="688520"/>
            <a:ext cx="1723549" cy="400110"/>
          </a:xfrm>
          <a:prstGeom prst="rect">
            <a:avLst/>
          </a:prstGeom>
        </p:spPr>
        <p:txBody>
          <a:bodyPr wrap="none">
            <a:spAutoFit/>
          </a:bodyPr>
          <a:lstStyle/>
          <a:p>
            <a:r>
              <a:rPr lang="zh-CN" altLang="en-US" dirty="0" smtClean="0"/>
              <a:t>一个调试工具</a:t>
            </a:r>
            <a:endParaRPr lang="zh-CN" altLang="en-US" dirty="0"/>
          </a:p>
        </p:txBody>
      </p:sp>
      <p:sp>
        <p:nvSpPr>
          <p:cNvPr id="9" name="TextBox 5"/>
          <p:cNvSpPr txBox="1"/>
          <p:nvPr/>
        </p:nvSpPr>
        <p:spPr>
          <a:xfrm>
            <a:off x="3240757" y="167675"/>
            <a:ext cx="1189995" cy="430851"/>
          </a:xfrm>
          <a:prstGeom prst="rect">
            <a:avLst/>
          </a:prstGeom>
          <a:noFill/>
        </p:spPr>
        <p:txBody>
          <a:bodyPr wrap="none" lIns="182843" tIns="91422" rIns="182843" bIns="91422" rtlCol="0">
            <a:spAutoFit/>
          </a:bodyPr>
          <a:lstStyle/>
          <a:p>
            <a:r>
              <a:rPr lang="zh-CN" altLang="en-US" sz="1600" b="1" dirty="0" smtClean="0">
                <a:latin typeface="微软雅黑" panose="020B0503020204020204" pitchFamily="34" charset="-122"/>
                <a:ea typeface="微软雅黑" pitchFamily="34" charset="-122"/>
                <a:cs typeface="Aparajita" panose="020B0604020202020204" pitchFamily="34" charset="0"/>
              </a:rPr>
              <a:t>常见选项</a:t>
            </a:r>
            <a:endParaRPr lang="id-ID" sz="1600" b="1" dirty="0">
              <a:latin typeface="微软雅黑" panose="020B0503020204020204" pitchFamily="34" charset="-122"/>
              <a:ea typeface="微软雅黑" pitchFamily="34" charset="-122"/>
              <a:cs typeface="Aparajita"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802763402"/>
              </p:ext>
            </p:extLst>
          </p:nvPr>
        </p:nvGraphicFramePr>
        <p:xfrm>
          <a:off x="1132898" y="598526"/>
          <a:ext cx="10126798" cy="6173751"/>
        </p:xfrm>
        <a:graphic>
          <a:graphicData uri="http://schemas.openxmlformats.org/drawingml/2006/table">
            <a:tbl>
              <a:tblPr firstRow="1" bandRow="1">
                <a:tableStyleId>{5C22544A-7EE6-4342-B048-85BDC9FD1C3A}</a:tableStyleId>
              </a:tblPr>
              <a:tblGrid>
                <a:gridCol w="1855747">
                  <a:extLst>
                    <a:ext uri="{9D8B030D-6E8A-4147-A177-3AD203B41FA5}">
                      <a16:colId xmlns:a16="http://schemas.microsoft.com/office/drawing/2014/main" val="184530504"/>
                    </a:ext>
                  </a:extLst>
                </a:gridCol>
                <a:gridCol w="8271051">
                  <a:extLst>
                    <a:ext uri="{9D8B030D-6E8A-4147-A177-3AD203B41FA5}">
                      <a16:colId xmlns:a16="http://schemas.microsoft.com/office/drawing/2014/main" val="1108476828"/>
                    </a:ext>
                  </a:extLst>
                </a:gridCol>
              </a:tblGrid>
              <a:tr h="274944">
                <a:tc>
                  <a:txBody>
                    <a:bodyPr/>
                    <a:lstStyle/>
                    <a:p>
                      <a:r>
                        <a:rPr lang="zh-CN" altLang="en-US" sz="1400" dirty="0" smtClean="0"/>
                        <a:t>类型</a:t>
                      </a:r>
                      <a:endParaRPr lang="zh-CN" altLang="en-US" sz="1400" dirty="0"/>
                    </a:p>
                  </a:txBody>
                  <a:tcPr/>
                </a:tc>
                <a:tc>
                  <a:txBody>
                    <a:bodyPr/>
                    <a:lstStyle/>
                    <a:p>
                      <a:r>
                        <a:rPr lang="zh-CN" altLang="en-US" sz="1400" dirty="0" smtClean="0"/>
                        <a:t>描述</a:t>
                      </a:r>
                      <a:endParaRPr lang="zh-CN" altLang="en-US" sz="1400" dirty="0"/>
                    </a:p>
                  </a:txBody>
                  <a:tcPr/>
                </a:tc>
                <a:extLst>
                  <a:ext uri="{0D108BD9-81ED-4DB2-BD59-A6C34878D82A}">
                    <a16:rowId xmlns:a16="http://schemas.microsoft.com/office/drawing/2014/main" val="4058675163"/>
                  </a:ext>
                </a:extLst>
              </a:tr>
              <a:tr h="473991">
                <a:tc>
                  <a:txBody>
                    <a:bodyPr/>
                    <a:lstStyle/>
                    <a:p>
                      <a:r>
                        <a:rPr lang="en-US" altLang="zh-CN" sz="1400" dirty="0" smtClean="0"/>
                        <a:t>debug segment</a:t>
                      </a:r>
                      <a:endParaRPr lang="zh-CN" altLang="en-US" sz="1400" dirty="0"/>
                    </a:p>
                  </a:txBody>
                  <a:tcPr/>
                </a:tc>
                <a:tc>
                  <a:txBody>
                    <a:bodyPr/>
                    <a:lstStyle/>
                    <a:p>
                      <a:r>
                        <a:rPr lang="zh-CN" altLang="en-US" sz="1400" dirty="0" smtClean="0"/>
                        <a:t>让</a:t>
                      </a:r>
                      <a:r>
                        <a:rPr lang="en-US" altLang="zh-CN" sz="1400" dirty="0" err="1" smtClean="0"/>
                        <a:t>redis</a:t>
                      </a:r>
                      <a:r>
                        <a:rPr lang="zh-CN" altLang="en-US" sz="1400" dirty="0" smtClean="0"/>
                        <a:t>发生段错误，如果开启了</a:t>
                      </a:r>
                      <a:r>
                        <a:rPr lang="en-US" altLang="zh-CN" sz="1400" dirty="0" err="1" smtClean="0"/>
                        <a:t>coredump</a:t>
                      </a:r>
                      <a:r>
                        <a:rPr lang="zh-CN" altLang="en-US" sz="1400" dirty="0" smtClean="0"/>
                        <a:t>，那么会产生</a:t>
                      </a:r>
                      <a:r>
                        <a:rPr lang="en-US" altLang="zh-CN" sz="1400" dirty="0" smtClean="0"/>
                        <a:t>core</a:t>
                      </a:r>
                      <a:r>
                        <a:rPr lang="zh-CN" altLang="en-US" sz="1400" dirty="0" smtClean="0"/>
                        <a:t>文件</a:t>
                      </a:r>
                      <a:endParaRPr lang="zh-CN" altLang="en-US" sz="1400" dirty="0"/>
                    </a:p>
                  </a:txBody>
                  <a:tcPr/>
                </a:tc>
                <a:extLst>
                  <a:ext uri="{0D108BD9-81ED-4DB2-BD59-A6C34878D82A}">
                    <a16:rowId xmlns:a16="http://schemas.microsoft.com/office/drawing/2014/main" val="619321605"/>
                  </a:ext>
                </a:extLst>
              </a:tr>
              <a:tr h="274944">
                <a:tc>
                  <a:txBody>
                    <a:bodyPr/>
                    <a:lstStyle/>
                    <a:p>
                      <a:r>
                        <a:rPr lang="en-US" altLang="zh-CN" sz="1400" dirty="0" smtClean="0"/>
                        <a:t>Debug </a:t>
                      </a:r>
                      <a:r>
                        <a:rPr lang="en-US" altLang="zh-CN" sz="1400" dirty="0" err="1" smtClean="0"/>
                        <a:t>oom</a:t>
                      </a:r>
                      <a:endParaRPr lang="zh-CN" altLang="en-US" sz="1400" dirty="0"/>
                    </a:p>
                  </a:txBody>
                  <a:tcPr/>
                </a:tc>
                <a:tc>
                  <a:txBody>
                    <a:bodyPr/>
                    <a:lstStyle/>
                    <a:p>
                      <a:r>
                        <a:rPr lang="zh-CN" altLang="en-US" sz="1400" dirty="0" smtClean="0"/>
                        <a:t>申请一大块内存</a:t>
                      </a:r>
                      <a:endParaRPr lang="zh-CN" altLang="en-US" sz="1400" dirty="0"/>
                    </a:p>
                  </a:txBody>
                  <a:tcPr/>
                </a:tc>
                <a:extLst>
                  <a:ext uri="{0D108BD9-81ED-4DB2-BD59-A6C34878D82A}">
                    <a16:rowId xmlns:a16="http://schemas.microsoft.com/office/drawing/2014/main" val="769214343"/>
                  </a:ext>
                </a:extLst>
              </a:tr>
              <a:tr h="274944">
                <a:tc>
                  <a:txBody>
                    <a:bodyPr/>
                    <a:lstStyle/>
                    <a:p>
                      <a:r>
                        <a:rPr lang="en-US" altLang="zh-CN" sz="1400" dirty="0" smtClean="0"/>
                        <a:t>debug assert</a:t>
                      </a:r>
                      <a:endParaRPr lang="zh-CN" altLang="en-US" sz="1400" dirty="0"/>
                    </a:p>
                  </a:txBody>
                  <a:tcPr/>
                </a:tc>
                <a:tc>
                  <a:txBody>
                    <a:bodyPr/>
                    <a:lstStyle/>
                    <a:p>
                      <a:r>
                        <a:rPr lang="en-US" altLang="zh-CN" sz="1400" dirty="0" err="1" smtClean="0"/>
                        <a:t>redisAssertWithInfo</a:t>
                      </a:r>
                      <a:r>
                        <a:rPr lang="en-US" altLang="zh-CN" sz="1400" dirty="0" smtClean="0"/>
                        <a:t>(</a:t>
                      </a:r>
                      <a:r>
                        <a:rPr lang="en-US" altLang="zh-CN" sz="1400" dirty="0" err="1" smtClean="0"/>
                        <a:t>c,c</a:t>
                      </a:r>
                      <a:r>
                        <a:rPr lang="en-US" altLang="zh-CN" sz="1400" dirty="0" smtClean="0"/>
                        <a:t>-&gt;</a:t>
                      </a:r>
                      <a:r>
                        <a:rPr lang="en-US" altLang="zh-CN" sz="1400" dirty="0" err="1" smtClean="0"/>
                        <a:t>argv</a:t>
                      </a:r>
                      <a:r>
                        <a:rPr lang="en-US" altLang="zh-CN" sz="1400" dirty="0" smtClean="0"/>
                        <a:t>[0],1 == 2);</a:t>
                      </a:r>
                      <a:endParaRPr lang="zh-CN" altLang="en-US" sz="1400" dirty="0"/>
                    </a:p>
                  </a:txBody>
                  <a:tcPr/>
                </a:tc>
                <a:extLst>
                  <a:ext uri="{0D108BD9-81ED-4DB2-BD59-A6C34878D82A}">
                    <a16:rowId xmlns:a16="http://schemas.microsoft.com/office/drawing/2014/main" val="1466178006"/>
                  </a:ext>
                </a:extLst>
              </a:tr>
              <a:tr h="274944">
                <a:tc>
                  <a:txBody>
                    <a:bodyPr/>
                    <a:lstStyle/>
                    <a:p>
                      <a:r>
                        <a:rPr lang="en-US" altLang="zh-CN" sz="1400" dirty="0" smtClean="0"/>
                        <a:t>debug reload</a:t>
                      </a:r>
                      <a:endParaRPr lang="zh-CN" altLang="en-US" sz="1400" dirty="0"/>
                    </a:p>
                  </a:txBody>
                  <a:tcPr/>
                </a:tc>
                <a:tc>
                  <a:txBody>
                    <a:bodyPr/>
                    <a:lstStyle/>
                    <a:p>
                      <a:r>
                        <a:rPr lang="en-US" altLang="zh-CN" sz="1400" dirty="0" smtClean="0"/>
                        <a:t>save</a:t>
                      </a:r>
                      <a:r>
                        <a:rPr lang="zh-CN" altLang="en-US" sz="1400" dirty="0" smtClean="0"/>
                        <a:t>当前的</a:t>
                      </a:r>
                      <a:r>
                        <a:rPr lang="en-US" altLang="zh-CN" sz="1400" dirty="0" err="1" smtClean="0"/>
                        <a:t>rdb</a:t>
                      </a:r>
                      <a:r>
                        <a:rPr lang="zh-CN" altLang="en-US" sz="1400" dirty="0" smtClean="0"/>
                        <a:t>文件，并清空当前数据库，重新加载</a:t>
                      </a:r>
                      <a:r>
                        <a:rPr lang="en-US" altLang="zh-CN" sz="1400" dirty="0" err="1" smtClean="0"/>
                        <a:t>rdb</a:t>
                      </a:r>
                      <a:r>
                        <a:rPr lang="zh-CN" altLang="en-US" sz="1400" dirty="0" smtClean="0"/>
                        <a:t>，加载与启动时加载类似，加载过程中只能服务部分只读请求（比如</a:t>
                      </a:r>
                      <a:r>
                        <a:rPr lang="en-US" altLang="zh-CN" sz="1400" dirty="0" smtClean="0"/>
                        <a:t>info</a:t>
                      </a:r>
                      <a:r>
                        <a:rPr lang="zh-CN" altLang="en-US" sz="1400" dirty="0" smtClean="0"/>
                        <a:t>、</a:t>
                      </a:r>
                      <a:r>
                        <a:rPr lang="en-US" altLang="zh-CN" sz="1400" dirty="0" smtClean="0"/>
                        <a:t>ping</a:t>
                      </a:r>
                      <a:r>
                        <a:rPr lang="zh-CN" altLang="en-US" sz="1400" dirty="0" smtClean="0"/>
                        <a:t>等）</a:t>
                      </a:r>
                      <a:endParaRPr lang="en-US" altLang="zh-CN" sz="1400" dirty="0" smtClean="0"/>
                    </a:p>
                    <a:p>
                      <a:r>
                        <a:rPr lang="en-US" altLang="zh-CN" sz="1400" dirty="0" err="1" smtClean="0"/>
                        <a:t>rdbSave</a:t>
                      </a:r>
                      <a:r>
                        <a:rPr lang="en-US" altLang="zh-CN" sz="1400" dirty="0" smtClean="0"/>
                        <a:t>();</a:t>
                      </a:r>
                    </a:p>
                    <a:p>
                      <a:r>
                        <a:rPr lang="en-US" altLang="zh-CN" sz="1400" dirty="0" err="1" smtClean="0"/>
                        <a:t>emptyDb</a:t>
                      </a:r>
                      <a:r>
                        <a:rPr lang="en-US" altLang="zh-CN" sz="1400" dirty="0" smtClean="0"/>
                        <a:t>();</a:t>
                      </a:r>
                    </a:p>
                    <a:p>
                      <a:r>
                        <a:rPr lang="en-US" altLang="zh-CN" sz="1400" dirty="0" err="1" smtClean="0"/>
                        <a:t>rdbLoad</a:t>
                      </a:r>
                      <a:r>
                        <a:rPr lang="en-US" altLang="zh-CN" sz="1400" dirty="0" smtClean="0"/>
                        <a:t>();</a:t>
                      </a:r>
                      <a:endParaRPr lang="zh-CN" altLang="en-US" sz="1400" dirty="0"/>
                    </a:p>
                  </a:txBody>
                  <a:tcPr/>
                </a:tc>
                <a:extLst>
                  <a:ext uri="{0D108BD9-81ED-4DB2-BD59-A6C34878D82A}">
                    <a16:rowId xmlns:a16="http://schemas.microsoft.com/office/drawing/2014/main" val="515068741"/>
                  </a:ext>
                </a:extLst>
              </a:tr>
              <a:tr h="274944">
                <a:tc>
                  <a:txBody>
                    <a:bodyPr/>
                    <a:lstStyle/>
                    <a:p>
                      <a:r>
                        <a:rPr lang="en-US" altLang="zh-CN" sz="1400" dirty="0" smtClean="0"/>
                        <a:t>debug </a:t>
                      </a:r>
                      <a:r>
                        <a:rPr lang="en-US" altLang="zh-CN" sz="1400" dirty="0" err="1" smtClean="0"/>
                        <a:t>loadaof</a:t>
                      </a:r>
                      <a:endParaRPr lang="zh-CN" altLang="en-US" sz="1400" dirty="0"/>
                    </a:p>
                  </a:txBody>
                  <a:tcPr/>
                </a:tc>
                <a:tc>
                  <a:txBody>
                    <a:bodyPr/>
                    <a:lstStyle/>
                    <a:p>
                      <a:r>
                        <a:rPr lang="zh-CN" altLang="en-US" sz="1400" dirty="0" smtClean="0"/>
                        <a:t>清空当前数据库，重新从</a:t>
                      </a:r>
                      <a:r>
                        <a:rPr lang="en-US" altLang="zh-CN" sz="1400" dirty="0" err="1" smtClean="0"/>
                        <a:t>aof</a:t>
                      </a:r>
                      <a:r>
                        <a:rPr lang="zh-CN" altLang="en-US" sz="1400" dirty="0" smtClean="0"/>
                        <a:t>文件里加载数据库</a:t>
                      </a:r>
                      <a:endParaRPr lang="en-US" altLang="zh-CN" sz="1400" dirty="0" smtClean="0"/>
                    </a:p>
                    <a:p>
                      <a:r>
                        <a:rPr lang="en-US" altLang="zh-CN" sz="1400" dirty="0" err="1" smtClean="0"/>
                        <a:t>emptyDb</a:t>
                      </a:r>
                      <a:r>
                        <a:rPr lang="en-US" altLang="zh-CN" sz="1400" dirty="0" smtClean="0"/>
                        <a:t>();</a:t>
                      </a:r>
                    </a:p>
                    <a:p>
                      <a:r>
                        <a:rPr lang="en-US" altLang="zh-CN" sz="1400" dirty="0" err="1" smtClean="0"/>
                        <a:t>loadAppendOnlyFile</a:t>
                      </a:r>
                      <a:r>
                        <a:rPr lang="en-US" altLang="zh-CN" sz="1400" dirty="0" smtClean="0"/>
                        <a:t>();</a:t>
                      </a:r>
                      <a:endParaRPr lang="zh-CN" altLang="en-US" sz="1400" dirty="0"/>
                    </a:p>
                  </a:txBody>
                  <a:tcPr/>
                </a:tc>
                <a:extLst>
                  <a:ext uri="{0D108BD9-81ED-4DB2-BD59-A6C34878D82A}">
                    <a16:rowId xmlns:a16="http://schemas.microsoft.com/office/drawing/2014/main" val="3006463487"/>
                  </a:ext>
                </a:extLst>
              </a:tr>
              <a:tr h="274944">
                <a:tc>
                  <a:txBody>
                    <a:bodyPr/>
                    <a:lstStyle/>
                    <a:p>
                      <a:r>
                        <a:rPr lang="en-US" altLang="zh-CN" sz="1400" dirty="0" smtClean="0"/>
                        <a:t>debug object</a:t>
                      </a:r>
                      <a:endParaRPr lang="zh-CN" altLang="en-US" sz="1400" dirty="0"/>
                    </a:p>
                  </a:txBody>
                  <a:tcPr/>
                </a:tc>
                <a:tc>
                  <a:txBody>
                    <a:bodyPr/>
                    <a:lstStyle/>
                    <a:p>
                      <a:r>
                        <a:rPr lang="zh-CN" altLang="en-US" sz="1400" dirty="0" smtClean="0"/>
                        <a:t>查看一个</a:t>
                      </a:r>
                      <a:r>
                        <a:rPr lang="en-US" altLang="zh-CN" sz="1400" dirty="0" smtClean="0"/>
                        <a:t>key</a:t>
                      </a:r>
                      <a:r>
                        <a:rPr lang="zh-CN" altLang="en-US" sz="1400" dirty="0" smtClean="0"/>
                        <a:t>内部信息，比如</a:t>
                      </a:r>
                      <a:r>
                        <a:rPr lang="en-US" altLang="zh-CN" sz="1400" dirty="0" err="1" smtClean="0"/>
                        <a:t>refcount</a:t>
                      </a:r>
                      <a:r>
                        <a:rPr lang="zh-CN" altLang="en-US" sz="1400" dirty="0" smtClean="0"/>
                        <a:t>、</a:t>
                      </a:r>
                      <a:r>
                        <a:rPr lang="en-US" altLang="zh-CN" sz="1400" dirty="0" smtClean="0"/>
                        <a:t>encoding</a:t>
                      </a:r>
                      <a:r>
                        <a:rPr lang="zh-CN" altLang="en-US" sz="1400" dirty="0" smtClean="0"/>
                        <a:t>、</a:t>
                      </a:r>
                      <a:r>
                        <a:rPr lang="en-US" altLang="zh-CN" sz="1400" dirty="0" err="1" smtClean="0"/>
                        <a:t>serializedlength</a:t>
                      </a:r>
                      <a:r>
                        <a:rPr lang="zh-CN" altLang="en-US" sz="1400" dirty="0" smtClean="0"/>
                        <a:t>等，结果如下</a:t>
                      </a:r>
                      <a:r>
                        <a:rPr lang="en-US" altLang="zh-CN" sz="1400" dirty="0" smtClean="0"/>
                        <a:t>127.0.0.1:6380&gt; debug object a</a:t>
                      </a:r>
                    </a:p>
                    <a:p>
                      <a:r>
                        <a:rPr lang="en-US" altLang="zh-CN" sz="1400" dirty="0" smtClean="0"/>
                        <a:t>Value at:0x7f0bf96285a0 refcount:1 </a:t>
                      </a:r>
                      <a:r>
                        <a:rPr lang="en-US" altLang="zh-CN" sz="1400" dirty="0" err="1" smtClean="0"/>
                        <a:t>encoding:embstr</a:t>
                      </a:r>
                      <a:r>
                        <a:rPr lang="en-US" altLang="zh-CN" sz="1400" dirty="0" smtClean="0"/>
                        <a:t> serializedlength:2 lru:5978371 lru_seconds_idle:5</a:t>
                      </a:r>
                      <a:endParaRPr lang="zh-CN" altLang="en-US" sz="1400" dirty="0"/>
                    </a:p>
                  </a:txBody>
                  <a:tcPr/>
                </a:tc>
                <a:extLst>
                  <a:ext uri="{0D108BD9-81ED-4DB2-BD59-A6C34878D82A}">
                    <a16:rowId xmlns:a16="http://schemas.microsoft.com/office/drawing/2014/main" val="197795834"/>
                  </a:ext>
                </a:extLst>
              </a:tr>
              <a:tr h="274944">
                <a:tc>
                  <a:txBody>
                    <a:bodyPr/>
                    <a:lstStyle/>
                    <a:p>
                      <a:r>
                        <a:rPr lang="en-US" altLang="zh-CN" sz="1400" dirty="0" smtClean="0"/>
                        <a:t>debug </a:t>
                      </a:r>
                      <a:r>
                        <a:rPr lang="en-US" altLang="zh-CN" sz="1400" dirty="0" err="1" smtClean="0"/>
                        <a:t>sdslen</a:t>
                      </a:r>
                      <a:endParaRPr lang="zh-CN" altLang="en-US" sz="1400" dirty="0"/>
                    </a:p>
                  </a:txBody>
                  <a:tcPr/>
                </a:tc>
                <a:tc>
                  <a:txBody>
                    <a:bodyPr/>
                    <a:lstStyle/>
                    <a:p>
                      <a:r>
                        <a:rPr lang="zh-CN" altLang="en-US" sz="1400" dirty="0" smtClean="0"/>
                        <a:t>查看某个</a:t>
                      </a:r>
                      <a:r>
                        <a:rPr lang="en-US" altLang="zh-CN" sz="1400" dirty="0" err="1" smtClean="0"/>
                        <a:t>sds</a:t>
                      </a:r>
                      <a:r>
                        <a:rPr lang="zh-CN" altLang="en-US" sz="1400" dirty="0" smtClean="0"/>
                        <a:t>当前的信息，当前</a:t>
                      </a:r>
                      <a:r>
                        <a:rPr lang="en-US" altLang="zh-CN" sz="1400" dirty="0" err="1" smtClean="0"/>
                        <a:t>sds</a:t>
                      </a:r>
                      <a:r>
                        <a:rPr lang="zh-CN" altLang="en-US" sz="1400" dirty="0" smtClean="0"/>
                        <a:t>长度，以及可用内存长度，结果如下</a:t>
                      </a:r>
                      <a:endParaRPr lang="en-US" altLang="zh-CN" sz="1400" dirty="0" smtClean="0"/>
                    </a:p>
                    <a:p>
                      <a:r>
                        <a:rPr lang="en-US" altLang="zh-CN" sz="1400" dirty="0" smtClean="0"/>
                        <a:t>127.0.0.1:6380&gt; debug </a:t>
                      </a:r>
                      <a:r>
                        <a:rPr lang="en-US" altLang="zh-CN" sz="1400" dirty="0" err="1" smtClean="0"/>
                        <a:t>sdslen</a:t>
                      </a:r>
                      <a:r>
                        <a:rPr lang="en-US" altLang="zh-CN" sz="1400" dirty="0" smtClean="0"/>
                        <a:t> a</a:t>
                      </a:r>
                    </a:p>
                    <a:p>
                      <a:r>
                        <a:rPr lang="en-US" altLang="zh-CN" sz="1400" dirty="0" smtClean="0"/>
                        <a:t>key_sds_len:1, key_sds_avail:0, </a:t>
                      </a:r>
                      <a:r>
                        <a:rPr lang="en-US" altLang="zh-CN" sz="1400" dirty="0" err="1" smtClean="0"/>
                        <a:t>key_zmalloc</a:t>
                      </a:r>
                      <a:r>
                        <a:rPr lang="en-US" altLang="zh-CN" sz="1400" dirty="0" smtClean="0"/>
                        <a:t>: 8, val_sds_len:1, val_sds_avail:0, </a:t>
                      </a:r>
                      <a:r>
                        <a:rPr lang="en-US" altLang="zh-CN" sz="1400" dirty="0" err="1" smtClean="0"/>
                        <a:t>val_zmalloc</a:t>
                      </a:r>
                      <a:r>
                        <a:rPr lang="en-US" altLang="zh-CN" sz="1400" dirty="0" smtClean="0"/>
                        <a:t>: 8</a:t>
                      </a:r>
                      <a:endParaRPr lang="zh-CN" altLang="en-US" sz="1400" dirty="0"/>
                    </a:p>
                  </a:txBody>
                  <a:tcPr/>
                </a:tc>
                <a:extLst>
                  <a:ext uri="{0D108BD9-81ED-4DB2-BD59-A6C34878D82A}">
                    <a16:rowId xmlns:a16="http://schemas.microsoft.com/office/drawing/2014/main" val="1997549286"/>
                  </a:ext>
                </a:extLst>
              </a:tr>
              <a:tr h="274944">
                <a:tc>
                  <a:txBody>
                    <a:bodyPr/>
                    <a:lstStyle/>
                    <a:p>
                      <a:r>
                        <a:rPr lang="en-US" altLang="zh-CN" sz="1400" dirty="0" smtClean="0"/>
                        <a:t>debug populate</a:t>
                      </a:r>
                      <a:endParaRPr lang="zh-CN" altLang="en-US" sz="1400" dirty="0"/>
                    </a:p>
                  </a:txBody>
                  <a:tcPr/>
                </a:tc>
                <a:tc>
                  <a:txBody>
                    <a:bodyPr/>
                    <a:lstStyle/>
                    <a:p>
                      <a:r>
                        <a:rPr lang="zh-CN" altLang="en-US" sz="1400" dirty="0" smtClean="0"/>
                        <a:t>测试利器，快速产生大量的</a:t>
                      </a:r>
                      <a:r>
                        <a:rPr lang="en-US" altLang="zh-CN" sz="1400" dirty="0" smtClean="0"/>
                        <a:t>key</a:t>
                      </a:r>
                      <a:endParaRPr lang="zh-CN" altLang="en-US" sz="1400" dirty="0"/>
                    </a:p>
                  </a:txBody>
                  <a:tcPr/>
                </a:tc>
                <a:extLst>
                  <a:ext uri="{0D108BD9-81ED-4DB2-BD59-A6C34878D82A}">
                    <a16:rowId xmlns:a16="http://schemas.microsoft.com/office/drawing/2014/main" val="2358699886"/>
                  </a:ext>
                </a:extLst>
              </a:tr>
              <a:tr h="274944">
                <a:tc>
                  <a:txBody>
                    <a:bodyPr/>
                    <a:lstStyle/>
                    <a:p>
                      <a:r>
                        <a:rPr lang="en-US" altLang="zh-CN" sz="1400" dirty="0" smtClean="0"/>
                        <a:t>debug digest</a:t>
                      </a:r>
                      <a:endParaRPr lang="zh-CN" altLang="en-US" sz="1400" dirty="0"/>
                    </a:p>
                  </a:txBody>
                  <a:tcPr/>
                </a:tc>
                <a:tc>
                  <a:txBody>
                    <a:bodyPr/>
                    <a:lstStyle/>
                    <a:p>
                      <a:r>
                        <a:rPr lang="zh-CN" altLang="en-US" sz="1400" dirty="0" smtClean="0"/>
                        <a:t>对整个数据库的数据，产生一个摘要，可用于验证两个</a:t>
                      </a:r>
                      <a:r>
                        <a:rPr lang="en-US" altLang="zh-CN" sz="1400" dirty="0" err="1" smtClean="0"/>
                        <a:t>redis</a:t>
                      </a:r>
                      <a:r>
                        <a:rPr lang="zh-CN" altLang="en-US" sz="1400" dirty="0" smtClean="0"/>
                        <a:t>数据库数据是否一致</a:t>
                      </a:r>
                      <a:endParaRPr lang="zh-CN" altLang="en-US" sz="1400" dirty="0"/>
                    </a:p>
                  </a:txBody>
                  <a:tcPr/>
                </a:tc>
                <a:extLst>
                  <a:ext uri="{0D108BD9-81ED-4DB2-BD59-A6C34878D82A}">
                    <a16:rowId xmlns:a16="http://schemas.microsoft.com/office/drawing/2014/main" val="964564439"/>
                  </a:ext>
                </a:extLst>
              </a:tr>
              <a:tr h="274944">
                <a:tc>
                  <a:txBody>
                    <a:bodyPr/>
                    <a:lstStyle/>
                    <a:p>
                      <a:r>
                        <a:rPr lang="en-US" altLang="zh-CN" sz="1400" dirty="0" smtClean="0"/>
                        <a:t>debug sleep</a:t>
                      </a:r>
                      <a:endParaRPr lang="zh-CN" altLang="en-US" sz="1400" dirty="0"/>
                    </a:p>
                  </a:txBody>
                  <a:tcPr/>
                </a:tc>
                <a:tc>
                  <a:txBody>
                    <a:bodyPr/>
                    <a:lstStyle/>
                    <a:p>
                      <a:r>
                        <a:rPr lang="zh-CN" altLang="en-US" sz="1400" dirty="0" smtClean="0"/>
                        <a:t>测试利器，用于模拟某个时间开销的命令，比如</a:t>
                      </a:r>
                      <a:r>
                        <a:rPr lang="en-US" altLang="zh-CN" sz="1400" dirty="0" smtClean="0"/>
                        <a:t>debug sleep 0.1</a:t>
                      </a:r>
                      <a:r>
                        <a:rPr lang="zh-CN" altLang="en-US" sz="1400" dirty="0" smtClean="0"/>
                        <a:t>就相当于执行了一条开销为</a:t>
                      </a:r>
                      <a:r>
                        <a:rPr lang="en-US" altLang="zh-CN" sz="1400" dirty="0" smtClean="0"/>
                        <a:t>100ms</a:t>
                      </a:r>
                      <a:r>
                        <a:rPr lang="zh-CN" altLang="en-US" sz="1400" dirty="0" smtClean="0"/>
                        <a:t>的命令</a:t>
                      </a:r>
                      <a:endParaRPr lang="en-US" altLang="zh-CN" sz="1400" dirty="0" smtClean="0"/>
                    </a:p>
                    <a:p>
                      <a:r>
                        <a:rPr lang="en-US" altLang="zh-CN" sz="1400" dirty="0" smtClean="0"/>
                        <a:t>debug sleep 1</a:t>
                      </a:r>
                      <a:endParaRPr lang="zh-CN" altLang="en-US" sz="1400" dirty="0"/>
                    </a:p>
                  </a:txBody>
                  <a:tcPr/>
                </a:tc>
                <a:extLst>
                  <a:ext uri="{0D108BD9-81ED-4DB2-BD59-A6C34878D82A}">
                    <a16:rowId xmlns:a16="http://schemas.microsoft.com/office/drawing/2014/main" val="2810568694"/>
                  </a:ext>
                </a:extLst>
              </a:tr>
              <a:tr h="274944">
                <a:tc>
                  <a:txBody>
                    <a:bodyPr/>
                    <a:lstStyle/>
                    <a:p>
                      <a:r>
                        <a:rPr lang="en-US" altLang="zh-CN" sz="1400" dirty="0" smtClean="0"/>
                        <a:t>Debug </a:t>
                      </a:r>
                      <a:r>
                        <a:rPr lang="en-US" altLang="zh-CN" sz="1400" dirty="0" err="1" smtClean="0"/>
                        <a:t>ziplist</a:t>
                      </a:r>
                      <a:endParaRPr lang="zh-CN" altLang="en-US" sz="1400" dirty="0"/>
                    </a:p>
                  </a:txBody>
                  <a:tcPr/>
                </a:tc>
                <a:tc>
                  <a:txBody>
                    <a:bodyPr/>
                    <a:lstStyle/>
                    <a:p>
                      <a:r>
                        <a:rPr lang="zh-CN" altLang="en-US" sz="1400" dirty="0" smtClean="0"/>
                        <a:t>查看</a:t>
                      </a:r>
                      <a:r>
                        <a:rPr lang="en-US" altLang="zh-CN" sz="1400" dirty="0" err="1" smtClean="0"/>
                        <a:t>ziplist</a:t>
                      </a:r>
                      <a:r>
                        <a:rPr lang="zh-CN" altLang="en-US" sz="1400" dirty="0" smtClean="0"/>
                        <a:t>内部结构，目前只有有序集合</a:t>
                      </a:r>
                      <a:endParaRPr lang="zh-CN" altLang="en-US" sz="1400" dirty="0"/>
                    </a:p>
                  </a:txBody>
                  <a:tcPr/>
                </a:tc>
                <a:extLst>
                  <a:ext uri="{0D108BD9-81ED-4DB2-BD59-A6C34878D82A}">
                    <a16:rowId xmlns:a16="http://schemas.microsoft.com/office/drawing/2014/main" val="2302094284"/>
                  </a:ext>
                </a:extLst>
              </a:tr>
            </a:tbl>
          </a:graphicData>
        </a:graphic>
      </p:graphicFrame>
    </p:spTree>
    <p:extLst>
      <p:ext uri="{BB962C8B-B14F-4D97-AF65-F5344CB8AC3E}">
        <p14:creationId xmlns:p14="http://schemas.microsoft.com/office/powerpoint/2010/main" val="9813244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12"/>
          <p:cNvSpPr>
            <a:spLocks noGrp="1"/>
          </p:cNvSpPr>
          <p:nvPr>
            <p:ph type="body" sz="quarter" idx="10"/>
          </p:nvPr>
        </p:nvSpPr>
        <p:spPr>
          <a:xfrm>
            <a:off x="183116" y="132263"/>
            <a:ext cx="2520280" cy="647700"/>
          </a:xfrm>
        </p:spPr>
        <p:txBody>
          <a:bodyPr/>
          <a:lstStyle/>
          <a:p>
            <a:r>
              <a:rPr lang="en-US" altLang="zh-CN" dirty="0"/>
              <a:t>DEBUG</a:t>
            </a:r>
            <a:endParaRPr lang="zh-CN" altLang="en-US" dirty="0"/>
          </a:p>
        </p:txBody>
      </p:sp>
      <p:pic>
        <p:nvPicPr>
          <p:cNvPr id="7" name="图片 6"/>
          <p:cNvPicPr>
            <a:picLocks noChangeAspect="1"/>
          </p:cNvPicPr>
          <p:nvPr/>
        </p:nvPicPr>
        <p:blipFill>
          <a:blip r:embed="rId3"/>
          <a:stretch>
            <a:fillRect/>
          </a:stretch>
        </p:blipFill>
        <p:spPr>
          <a:xfrm>
            <a:off x="183116" y="1079847"/>
            <a:ext cx="11084562" cy="4824536"/>
          </a:xfrm>
          <a:prstGeom prst="rect">
            <a:avLst/>
          </a:prstGeom>
        </p:spPr>
      </p:pic>
    </p:spTree>
    <p:extLst>
      <p:ext uri="{BB962C8B-B14F-4D97-AF65-F5344CB8AC3E}">
        <p14:creationId xmlns:p14="http://schemas.microsoft.com/office/powerpoint/2010/main" val="120554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42254</TotalTime>
  <Words>21434</Words>
  <Application>Microsoft Office PowerPoint</Application>
  <PresentationFormat>自定义</PresentationFormat>
  <Paragraphs>2431</Paragraphs>
  <Slides>188</Slides>
  <Notes>172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188</vt:i4>
      </vt:variant>
    </vt:vector>
  </HeadingPairs>
  <TitlesOfParts>
    <vt:vector size="200" baseType="lpstr">
      <vt:lpstr>Open Sans</vt:lpstr>
      <vt:lpstr>仿宋</vt:lpstr>
      <vt:lpstr>宋体</vt:lpstr>
      <vt:lpstr>微软雅黑</vt:lpstr>
      <vt:lpstr>Aparajita</vt:lpstr>
      <vt:lpstr>Arial</vt:lpstr>
      <vt:lpstr>Calibri</vt:lpstr>
      <vt:lpstr>Consolas</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夏雪飞</cp:lastModifiedBy>
  <cp:revision>1838</cp:revision>
  <dcterms:created xsi:type="dcterms:W3CDTF">2017-08-23T13:00:00Z</dcterms:created>
  <dcterms:modified xsi:type="dcterms:W3CDTF">2019-08-24T12:22:47Z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